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41"/>
  </p:notesMasterIdLst>
  <p:sldIdLst>
    <p:sldId id="256" r:id="rId2"/>
    <p:sldId id="337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280" r:id="rId25"/>
    <p:sldId id="292" r:id="rId26"/>
    <p:sldId id="305" r:id="rId27"/>
    <p:sldId id="324" r:id="rId28"/>
    <p:sldId id="276" r:id="rId29"/>
    <p:sldId id="302" r:id="rId30"/>
    <p:sldId id="303" r:id="rId31"/>
    <p:sldId id="299" r:id="rId32"/>
    <p:sldId id="321" r:id="rId33"/>
    <p:sldId id="265" r:id="rId34"/>
    <p:sldId id="267" r:id="rId35"/>
    <p:sldId id="268" r:id="rId36"/>
    <p:sldId id="269" r:id="rId37"/>
    <p:sldId id="272" r:id="rId38"/>
    <p:sldId id="273" r:id="rId39"/>
    <p:sldId id="274" r:id="rId40"/>
  </p:sldIdLst>
  <p:sldSz cx="12192000" cy="6858000"/>
  <p:notesSz cx="6858000" cy="9144000"/>
  <p:embeddedFontLst>
    <p:embeddedFont>
      <p:font typeface="Cambria Math" panose="02040503050406030204" pitchFamily="18" charset="0"/>
      <p:regular r:id="rId42"/>
    </p:embeddedFont>
    <p:embeddedFont>
      <p:font typeface="Lato" panose="020F0502020204030203" pitchFamily="34" charset="0"/>
      <p:regular r:id="rId43"/>
      <p:bold r:id="rId44"/>
      <p:italic r:id="rId45"/>
      <p:boldItalic r:id="rId46"/>
    </p:embeddedFont>
    <p:embeddedFont>
      <p:font typeface="Poppins" pitchFamily="2" charset="77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4B5563"/>
    <a:srgbClr val="F9FAFB"/>
    <a:srgbClr val="0000C0"/>
    <a:srgbClr val="F4E9E9"/>
    <a:srgbClr val="E8D0D0"/>
    <a:srgbClr val="82B366"/>
    <a:srgbClr val="9999FF"/>
    <a:srgbClr val="D5E8D4"/>
    <a:srgbClr val="991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76"/>
    <p:restoredTop sz="80361"/>
  </p:normalViewPr>
  <p:slideViewPr>
    <p:cSldViewPr snapToGrid="0">
      <p:cViewPr varScale="1">
        <p:scale>
          <a:sx n="128" d="100"/>
          <a:sy n="128" d="100"/>
        </p:scale>
        <p:origin x="1320" y="176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4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3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Hello everyone, my name is Liang Geng, a PhD candidate at the Ohio State University. Today, I will be presenting our work, 'X-HD: Fast </a:t>
            </a:r>
            <a:r>
              <a:rPr lang="en-US" dirty="0" err="1"/>
              <a:t>Hausdorff</a:t>
            </a:r>
            <a:r>
              <a:rPr lang="en-US" dirty="0"/>
              <a:t> Distance Computation with Ray Tracing. This research was conducted collaboratively between The Ohio State University and Stony Brook University.</a:t>
            </a: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>
          <a:extLst>
            <a:ext uri="{FF2B5EF4-FFF2-40B4-BE49-F238E27FC236}">
              <a16:creationId xmlns:a16="http://schemas.microsoft.com/office/drawing/2014/main" id="{F5EB1B97-CC6A-DD49-9FBC-DB8171ABE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>
            <a:extLst>
              <a:ext uri="{FF2B5EF4-FFF2-40B4-BE49-F238E27FC236}">
                <a16:creationId xmlns:a16="http://schemas.microsoft.com/office/drawing/2014/main" id="{381DCAAA-BB8D-77BD-421A-FF15CD702B8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Let’s dive into some basic ray tracing concepts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First things first, everything we are dealing with is in 3D Euclidean space.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A ray is an infinite line defined by an origin O and a direction vector.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We can take a part of the ray by setting </a:t>
            </a:r>
            <a:r>
              <a:rPr lang="en-US" dirty="0" err="1"/>
              <a:t>t_min</a:t>
            </a:r>
            <a:r>
              <a:rPr lang="en-US" dirty="0"/>
              <a:t> and </a:t>
            </a:r>
            <a:r>
              <a:rPr lang="en-US" dirty="0" err="1"/>
              <a:t>t_max</a:t>
            </a:r>
            <a:r>
              <a:rPr lang="en-US" dirty="0"/>
              <a:t>, and an intersection only happens on this range will be considered.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Basically, we use RT cores for us to find ray-box intersections. There are two cases considered as ray-box intersections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First, the ray origin is out of the box and the ray hits the boundary of the box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Second, as long as the ray origin is within the box, we consider it as an intersection. </a:t>
            </a:r>
            <a:r>
              <a:rPr lang="en-US" b="1" dirty="0"/>
              <a:t>We need this.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/>
              <a:t>Here’s whole ray-tracing workflow. To use RT cores, we program a series shaders, which are a subset of the CUDA language.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We first build a BVH with the boxes.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Then, in the ray generation shader, we cast rays by providing ray origin and direction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Whenever a ray hits a box, the intersection is reported to the SM by RT cores, and we program the IS shader to handle the intersection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149" name="Google Shape;149;p6:notes">
            <a:extLst>
              <a:ext uri="{FF2B5EF4-FFF2-40B4-BE49-F238E27FC236}">
                <a16:creationId xmlns:a16="http://schemas.microsoft.com/office/drawing/2014/main" id="{CDEB1A9B-BDA0-290D-E9CB-58118FCA64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2921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>
          <a:extLst>
            <a:ext uri="{FF2B5EF4-FFF2-40B4-BE49-F238E27FC236}">
              <a16:creationId xmlns:a16="http://schemas.microsoft.com/office/drawing/2014/main" id="{B8A95701-26C0-7CB3-00C0-2F3C02C58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6:notes">
            <a:extLst>
              <a:ext uri="{FF2B5EF4-FFF2-40B4-BE49-F238E27FC236}">
                <a16:creationId xmlns:a16="http://schemas.microsoft.com/office/drawing/2014/main" id="{0703F2FE-3FB7-16B4-9CF8-79083C3F48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To relieve the redundant computation, we introduce a tool – called HD Estimator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then introduce HD Estimators to compute the lower bound (</a:t>
            </a:r>
            <a:r>
              <a:rPr lang="en-US" dirty="0" err="1"/>
              <a:t>MinDist</a:t>
            </a:r>
            <a:r>
              <a:rPr lang="en-US" dirty="0"/>
              <a:t>) and upper bound (</a:t>
            </a:r>
            <a:r>
              <a:rPr lang="en-US" dirty="0" err="1"/>
              <a:t>MaxDist</a:t>
            </a:r>
            <a:r>
              <a:rPr lang="en-US" dirty="0"/>
              <a:t>) between a point and an MBR.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We have three points and a bounding box that enclose many other points and we want to estimate the distance bounds between them</a:t>
            </a:r>
            <a:endParaRPr dirty="0"/>
          </a:p>
        </p:txBody>
      </p:sp>
      <p:sp>
        <p:nvSpPr>
          <p:cNvPr id="287" name="Google Shape;287;p16:notes">
            <a:extLst>
              <a:ext uri="{FF2B5EF4-FFF2-40B4-BE49-F238E27FC236}">
                <a16:creationId xmlns:a16="http://schemas.microsoft.com/office/drawing/2014/main" id="{1543C1DD-5026-B6B0-BDA9-5C708E1EFAB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9686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>
          <a:extLst>
            <a:ext uri="{FF2B5EF4-FFF2-40B4-BE49-F238E27FC236}">
              <a16:creationId xmlns:a16="http://schemas.microsoft.com/office/drawing/2014/main" id="{2E0464D3-5DA1-CC39-76E2-04E1B1781C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6:notes">
            <a:extLst>
              <a:ext uri="{FF2B5EF4-FFF2-40B4-BE49-F238E27FC236}">
                <a16:creationId xmlns:a16="http://schemas.microsoft.com/office/drawing/2014/main" id="{9207AC3B-DBA0-B413-2078-116184AE5F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6:notes">
            <a:extLst>
              <a:ext uri="{FF2B5EF4-FFF2-40B4-BE49-F238E27FC236}">
                <a16:creationId xmlns:a16="http://schemas.microsoft.com/office/drawing/2014/main" id="{7A776D7A-0C09-362C-77D6-C2FFEC6A7DE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6642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>
          <a:extLst>
            <a:ext uri="{FF2B5EF4-FFF2-40B4-BE49-F238E27FC236}">
              <a16:creationId xmlns:a16="http://schemas.microsoft.com/office/drawing/2014/main" id="{EDAEEC31-D4A5-15DE-90FE-62A31C4EF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6:notes">
            <a:extLst>
              <a:ext uri="{FF2B5EF4-FFF2-40B4-BE49-F238E27FC236}">
                <a16:creationId xmlns:a16="http://schemas.microsoft.com/office/drawing/2014/main" id="{6460510C-36D7-770E-2F8B-9E9CE9DA8CB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16:notes">
            <a:extLst>
              <a:ext uri="{FF2B5EF4-FFF2-40B4-BE49-F238E27FC236}">
                <a16:creationId xmlns:a16="http://schemas.microsoft.com/office/drawing/2014/main" id="{325F616C-190F-0BB9-D883-EA0FC9C81F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70147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>
          <a:extLst>
            <a:ext uri="{FF2B5EF4-FFF2-40B4-BE49-F238E27FC236}">
              <a16:creationId xmlns:a16="http://schemas.microsoft.com/office/drawing/2014/main" id="{B6FBF14C-766C-45EE-2DD4-C195E2EE9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1:notes">
            <a:extLst>
              <a:ext uri="{FF2B5EF4-FFF2-40B4-BE49-F238E27FC236}">
                <a16:creationId xmlns:a16="http://schemas.microsoft.com/office/drawing/2014/main" id="{65898F3C-DF17-AC32-25DD-0EB47A5296B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1:notes">
            <a:extLst>
              <a:ext uri="{FF2B5EF4-FFF2-40B4-BE49-F238E27FC236}">
                <a16:creationId xmlns:a16="http://schemas.microsoft.com/office/drawing/2014/main" id="{4266D24B-2B6D-0807-2D11-00FAC446DCA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05169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Remember that we want to find the maximum of nearest distances between the two sets, so this red circle is the most possible place that gives us the </a:t>
            </a:r>
            <a:r>
              <a:rPr lang="en-US" dirty="0" err="1"/>
              <a:t>anser</a:t>
            </a:r>
            <a:endParaRPr lang="en-US" dirty="0"/>
          </a:p>
          <a:p>
            <a:r>
              <a:rPr lang="en-US" dirty="0"/>
              <a:t>We draw a circle from the black point, and the dashed line is the maximum value of the nearest distance</a:t>
            </a:r>
          </a:p>
        </p:txBody>
      </p:sp>
    </p:spTree>
    <p:extLst>
      <p:ext uri="{BB962C8B-B14F-4D97-AF65-F5344CB8AC3E}">
        <p14:creationId xmlns:p14="http://schemas.microsoft.com/office/powerpoint/2010/main" val="5545641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Following</a:t>
            </a:r>
            <a:r>
              <a:rPr lang="zh-CN" altLang="en-US" dirty="0"/>
              <a:t> </a:t>
            </a:r>
            <a:r>
              <a:rPr lang="en-US" altLang="zh-CN" dirty="0"/>
              <a:t>its mathematical definition, we will use a double loop to solve the HD</a:t>
            </a:r>
          </a:p>
          <a:p>
            <a:r>
              <a:rPr lang="en-US" dirty="0"/>
              <a:t>We can further optimize the inner loop, the first method is called early break; and the second is the nearest neighbor search.</a:t>
            </a:r>
          </a:p>
        </p:txBody>
      </p:sp>
    </p:spTree>
    <p:extLst>
      <p:ext uri="{BB962C8B-B14F-4D97-AF65-F5344CB8AC3E}">
        <p14:creationId xmlns:p14="http://schemas.microsoft.com/office/powerpoint/2010/main" val="1645656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4912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Finding the point-box intersection is accelerated by the RT cores </a:t>
            </a:r>
          </a:p>
        </p:txBody>
      </p:sp>
    </p:spTree>
    <p:extLst>
      <p:ext uri="{BB962C8B-B14F-4D97-AF65-F5344CB8AC3E}">
        <p14:creationId xmlns:p14="http://schemas.microsoft.com/office/powerpoint/2010/main" val="2495503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the previous example, we map each point to an AABB, and this design results in many intersections, suffering from intersection processing overheads due to the </a:t>
            </a:r>
            <a:r>
              <a:rPr lang="en-US" dirty="0" err="1"/>
              <a:t>swach</a:t>
            </a:r>
            <a:r>
              <a:rPr lang="en-US" dirty="0"/>
              <a:t> between RT cores and SMs</a:t>
            </a:r>
          </a:p>
        </p:txBody>
      </p:sp>
    </p:spTree>
    <p:extLst>
      <p:ext uri="{BB962C8B-B14F-4D97-AF65-F5344CB8AC3E}">
        <p14:creationId xmlns:p14="http://schemas.microsoft.com/office/powerpoint/2010/main" val="2546090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821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904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299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10058400" y="6356349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10042989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" name="Google Shape;104;p15">
            <a:extLst>
              <a:ext uri="{FF2B5EF4-FFF2-40B4-BE49-F238E27FC236}">
                <a16:creationId xmlns:a16="http://schemas.microsoft.com/office/drawing/2014/main" id="{6C9E8283-07C6-6636-E7F0-B81D00F58C8F}"/>
              </a:ext>
            </a:extLst>
          </p:cNvPr>
          <p:cNvSpPr/>
          <p:nvPr userDrawn="1"/>
        </p:nvSpPr>
        <p:spPr>
          <a:xfrm>
            <a:off x="0" y="0"/>
            <a:ext cx="12192000" cy="95250"/>
          </a:xfrm>
          <a:prstGeom prst="rect">
            <a:avLst/>
          </a:prstGeom>
          <a:solidFill>
            <a:srgbClr val="991B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06;p15">
            <a:extLst>
              <a:ext uri="{FF2B5EF4-FFF2-40B4-BE49-F238E27FC236}">
                <a16:creationId xmlns:a16="http://schemas.microsoft.com/office/drawing/2014/main" id="{0A8D1225-5E0E-57BD-6D59-C2E80F0922A7}"/>
              </a:ext>
            </a:extLst>
          </p:cNvPr>
          <p:cNvSpPr/>
          <p:nvPr userDrawn="1"/>
        </p:nvSpPr>
        <p:spPr>
          <a:xfrm>
            <a:off x="571500" y="1381125"/>
            <a:ext cx="11049000" cy="19050"/>
          </a:xfrm>
          <a:prstGeom prst="rect">
            <a:avLst/>
          </a:prstGeom>
          <a:solidFill>
            <a:srgbClr val="E5E7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00584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5" r:id="rId3"/>
    <p:sldLayoutId id="2147483656" r:id="rId4"/>
    <p:sldLayoutId id="2147483657" r:id="rId5"/>
    <p:sldLayoutId id="2147483658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7" Type="http://schemas.openxmlformats.org/officeDocument/2006/relationships/image" Target="../media/image38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21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png"/><Relationship Id="rId4" Type="http://schemas.openxmlformats.org/officeDocument/2006/relationships/image" Target="../media/image6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2.png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/>
          <p:nvPr/>
        </p:nvSpPr>
        <p:spPr>
          <a:xfrm>
            <a:off x="0" y="0"/>
            <a:ext cx="12192000" cy="95250"/>
          </a:xfrm>
          <a:prstGeom prst="rect">
            <a:avLst/>
          </a:prstGeom>
          <a:solidFill>
            <a:srgbClr val="991B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1020365" y="1842194"/>
            <a:ext cx="10151268" cy="180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991B1B"/>
                </a:solidFill>
                <a:latin typeface="Poppins"/>
                <a:ea typeface="Poppins"/>
                <a:cs typeface="Poppins"/>
                <a:sym typeface="Poppins"/>
              </a:rPr>
              <a:t>X-HD: Fast Hausdorff Distance</a:t>
            </a:r>
            <a:b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800" b="1" i="0" u="none" strike="noStrike" cap="none">
                <a:solidFill>
                  <a:srgbClr val="991B1B"/>
                </a:solidFill>
                <a:latin typeface="Poppins"/>
                <a:ea typeface="Poppins"/>
                <a:cs typeface="Poppins"/>
                <a:sym typeface="Poppins"/>
              </a:rPr>
              <a:t> Computation with Ray Tracing</a:t>
            </a:r>
            <a:endParaRPr/>
          </a:p>
        </p:txBody>
      </p:sp>
      <p:sp>
        <p:nvSpPr>
          <p:cNvPr id="87" name="Google Shape;87;p13"/>
          <p:cNvSpPr txBox="1"/>
          <p:nvPr/>
        </p:nvSpPr>
        <p:spPr>
          <a:xfrm>
            <a:off x="1262062" y="4032944"/>
            <a:ext cx="9667875" cy="51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Liang Geng</a:t>
            </a:r>
            <a:r>
              <a:rPr lang="en-US" sz="2100" b="0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2100" b="0" i="0" u="none" strike="noStrike" cap="none" dirty="0" err="1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Zhehu</a:t>
            </a:r>
            <a:r>
              <a:rPr lang="en-US" sz="2100" b="0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 Yuan, </a:t>
            </a:r>
            <a:r>
              <a:rPr lang="en-US" sz="2100" b="0" i="0" u="none" strike="noStrike" cap="none" dirty="0" err="1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Rubao</a:t>
            </a:r>
            <a:r>
              <a:rPr lang="en-US" sz="2100" b="0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 Lee, </a:t>
            </a:r>
            <a:r>
              <a:rPr lang="en-US" sz="2100" b="0" i="0" u="none" strike="noStrike" cap="none" dirty="0" err="1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Fusheng</a:t>
            </a:r>
            <a:r>
              <a:rPr lang="en-US" sz="2100" b="0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 Wang*, Xiaodong Zhang</a:t>
            </a:r>
            <a:endParaRPr dirty="0"/>
          </a:p>
        </p:txBody>
      </p:sp>
      <p:sp>
        <p:nvSpPr>
          <p:cNvPr id="88" name="Google Shape;88;p13"/>
          <p:cNvSpPr txBox="1"/>
          <p:nvPr/>
        </p:nvSpPr>
        <p:spPr>
          <a:xfrm>
            <a:off x="1262062" y="4602509"/>
            <a:ext cx="9667875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5994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rgbClr val="6B7280"/>
                </a:solidFill>
                <a:latin typeface="Lato"/>
                <a:ea typeface="Lato"/>
                <a:cs typeface="Lato"/>
                <a:sym typeface="Lato"/>
              </a:rPr>
              <a:t>The Ohio State University, USA | *Stony Brook University, USA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19E358-171D-C917-8EEC-379DF78F838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3" name="Google Shape;153;p18">
            <a:extLst>
              <a:ext uri="{FF2B5EF4-FFF2-40B4-BE49-F238E27FC236}">
                <a16:creationId xmlns:a16="http://schemas.microsoft.com/office/drawing/2014/main" id="{FD72A6D9-94E1-0B61-383D-210E5C8CDFDC}"/>
              </a:ext>
            </a:extLst>
          </p:cNvPr>
          <p:cNvSpPr txBox="1"/>
          <p:nvPr/>
        </p:nvSpPr>
        <p:spPr>
          <a:xfrm>
            <a:off x="571500" y="666750"/>
            <a:ext cx="1160145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 dirty="0">
                <a:solidFill>
                  <a:srgbClr val="991B1B"/>
                </a:solidFill>
                <a:latin typeface="Poppins"/>
                <a:ea typeface="Poppins"/>
                <a:cs typeface="Poppins"/>
                <a:sym typeface="Poppins"/>
              </a:rPr>
              <a:t>RT-accelerated NN Search</a:t>
            </a:r>
            <a:endParaRPr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AC43A49-A9FF-F622-257C-AA7F0DB6BF51}"/>
              </a:ext>
            </a:extLst>
          </p:cNvPr>
          <p:cNvSpPr/>
          <p:nvPr/>
        </p:nvSpPr>
        <p:spPr>
          <a:xfrm>
            <a:off x="3707893" y="3156952"/>
            <a:ext cx="2819399" cy="2819399"/>
          </a:xfrm>
          <a:prstGeom prst="ellipse">
            <a:avLst/>
          </a:prstGeom>
          <a:solidFill>
            <a:srgbClr val="9999FF">
              <a:alpha val="4980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983D73B-EDAE-176C-8A2F-45BD46F78CB5}"/>
              </a:ext>
            </a:extLst>
          </p:cNvPr>
          <p:cNvSpPr/>
          <p:nvPr/>
        </p:nvSpPr>
        <p:spPr>
          <a:xfrm>
            <a:off x="3258122" y="1798061"/>
            <a:ext cx="2819399" cy="2819399"/>
          </a:xfrm>
          <a:prstGeom prst="ellipse">
            <a:avLst/>
          </a:prstGeom>
          <a:solidFill>
            <a:srgbClr val="9999FF">
              <a:alpha val="5009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C4744DE-E498-8EC1-ADD6-E8F7A8D26CC1}"/>
              </a:ext>
            </a:extLst>
          </p:cNvPr>
          <p:cNvSpPr/>
          <p:nvPr/>
        </p:nvSpPr>
        <p:spPr>
          <a:xfrm>
            <a:off x="4200993" y="3893005"/>
            <a:ext cx="288610" cy="288610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9D9C85F-2736-FF7E-3C96-432BA90DA61B}"/>
              </a:ext>
            </a:extLst>
          </p:cNvPr>
          <p:cNvSpPr/>
          <p:nvPr/>
        </p:nvSpPr>
        <p:spPr>
          <a:xfrm>
            <a:off x="4525051" y="3039172"/>
            <a:ext cx="288610" cy="288610"/>
          </a:xfrm>
          <a:prstGeom prst="ellipse">
            <a:avLst/>
          </a:prstGeom>
          <a:solidFill>
            <a:srgbClr val="000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5306503-57C6-E1A4-8B23-3F7C52641524}"/>
              </a:ext>
            </a:extLst>
          </p:cNvPr>
          <p:cNvSpPr/>
          <p:nvPr/>
        </p:nvSpPr>
        <p:spPr>
          <a:xfrm>
            <a:off x="4962993" y="4431709"/>
            <a:ext cx="288610" cy="288610"/>
          </a:xfrm>
          <a:prstGeom prst="ellipse">
            <a:avLst/>
          </a:prstGeom>
          <a:solidFill>
            <a:srgbClr val="000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C482A56-26B9-49C5-0892-BC12A99335BA}"/>
              </a:ext>
            </a:extLst>
          </p:cNvPr>
          <p:cNvSpPr/>
          <p:nvPr/>
        </p:nvSpPr>
        <p:spPr>
          <a:xfrm>
            <a:off x="5365294" y="1653756"/>
            <a:ext cx="2819399" cy="2819399"/>
          </a:xfrm>
          <a:prstGeom prst="ellipse">
            <a:avLst/>
          </a:prstGeom>
          <a:solidFill>
            <a:srgbClr val="9999FF">
              <a:alpha val="49807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Google Shape;141;p17">
            <a:extLst>
              <a:ext uri="{FF2B5EF4-FFF2-40B4-BE49-F238E27FC236}">
                <a16:creationId xmlns:a16="http://schemas.microsoft.com/office/drawing/2014/main" id="{EE03391A-4862-7935-49A8-A5000181304F}"/>
              </a:ext>
            </a:extLst>
          </p:cNvPr>
          <p:cNvSpPr txBox="1"/>
          <p:nvPr/>
        </p:nvSpPr>
        <p:spPr>
          <a:xfrm>
            <a:off x="571500" y="1755386"/>
            <a:ext cx="63531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991B1B"/>
                </a:solidFill>
                <a:latin typeface="Poppins"/>
                <a:ea typeface="Poppins"/>
                <a:cs typeface="Poppins"/>
                <a:sym typeface="Poppins"/>
              </a:rPr>
              <a:t>Inverse search</a:t>
            </a:r>
            <a:endParaRPr dirty="0">
              <a:solidFill>
                <a:srgbClr val="991B1B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F2756A5-C4A0-0661-3699-039F1A972EA4}"/>
              </a:ext>
            </a:extLst>
          </p:cNvPr>
          <p:cNvSpPr/>
          <p:nvPr/>
        </p:nvSpPr>
        <p:spPr>
          <a:xfrm>
            <a:off x="6614830" y="2919151"/>
            <a:ext cx="288610" cy="288610"/>
          </a:xfrm>
          <a:prstGeom prst="ellipse">
            <a:avLst/>
          </a:prstGeom>
          <a:solidFill>
            <a:srgbClr val="000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05B04E8-547F-BD7D-D580-F04D596FADE9}"/>
                  </a:ext>
                </a:extLst>
              </p:cNvPr>
              <p:cNvSpPr txBox="1"/>
              <p:nvPr/>
            </p:nvSpPr>
            <p:spPr>
              <a:xfrm>
                <a:off x="4838773" y="2998811"/>
                <a:ext cx="4686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05B04E8-547F-BD7D-D580-F04D596FAD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773" y="2998811"/>
                <a:ext cx="468653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75041CC-D8BA-D5AE-2EED-7AA47CF7456D}"/>
                  </a:ext>
                </a:extLst>
              </p:cNvPr>
              <p:cNvSpPr txBox="1"/>
              <p:nvPr/>
            </p:nvSpPr>
            <p:spPr>
              <a:xfrm>
                <a:off x="5221919" y="4323208"/>
                <a:ext cx="4739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75041CC-D8BA-D5AE-2EED-7AA47CF74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1919" y="4323208"/>
                <a:ext cx="473976" cy="369332"/>
              </a:xfrm>
              <a:prstGeom prst="rect">
                <a:avLst/>
              </a:prstGeom>
              <a:blipFill>
                <a:blip r:embed="rId4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2365048-CF0B-03BC-1ACB-849D2B6D8765}"/>
                  </a:ext>
                </a:extLst>
              </p:cNvPr>
              <p:cNvSpPr txBox="1"/>
              <p:nvPr/>
            </p:nvSpPr>
            <p:spPr>
              <a:xfrm>
                <a:off x="6903440" y="2878790"/>
                <a:ext cx="4739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2365048-CF0B-03BC-1ACB-849D2B6D8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3440" y="2878790"/>
                <a:ext cx="473976" cy="369332"/>
              </a:xfrm>
              <a:prstGeom prst="rect">
                <a:avLst/>
              </a:prstGeom>
              <a:blipFill>
                <a:blip r:embed="rId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F11247D5-FD99-C9A5-28CA-241B9CCAE31A}"/>
              </a:ext>
            </a:extLst>
          </p:cNvPr>
          <p:cNvSpPr txBox="1"/>
          <p:nvPr/>
        </p:nvSpPr>
        <p:spPr>
          <a:xfrm>
            <a:off x="4026946" y="3581414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Query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46CD7FB-2BC2-7354-3DC9-1483E7D83FF2}"/>
              </a:ext>
            </a:extLst>
          </p:cNvPr>
          <p:cNvSpPr/>
          <p:nvPr/>
        </p:nvSpPr>
        <p:spPr>
          <a:xfrm>
            <a:off x="3697598" y="3156952"/>
            <a:ext cx="2819399" cy="28381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FE6BE9-F0A0-0CA5-DBC8-D13084E87607}"/>
              </a:ext>
            </a:extLst>
          </p:cNvPr>
          <p:cNvSpPr/>
          <p:nvPr/>
        </p:nvSpPr>
        <p:spPr>
          <a:xfrm>
            <a:off x="5349435" y="1646634"/>
            <a:ext cx="2819399" cy="28381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E8FC416-D7E4-B3AC-7577-84C49D0A673B}"/>
              </a:ext>
            </a:extLst>
          </p:cNvPr>
          <p:cNvSpPr/>
          <p:nvPr/>
        </p:nvSpPr>
        <p:spPr>
          <a:xfrm>
            <a:off x="3258122" y="1755386"/>
            <a:ext cx="2819399" cy="28381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3F59E49-F966-F83F-6C32-BDE9893007F4}"/>
              </a:ext>
            </a:extLst>
          </p:cNvPr>
          <p:cNvCxnSpPr/>
          <p:nvPr/>
        </p:nvCxnSpPr>
        <p:spPr>
          <a:xfrm>
            <a:off x="4496095" y="4022312"/>
            <a:ext cx="457200" cy="0"/>
          </a:xfrm>
          <a:prstGeom prst="straightConnector1">
            <a:avLst/>
          </a:prstGeom>
          <a:ln w="63500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5B9D277-B61A-926B-7D40-1192DC176B8C}"/>
              </a:ext>
            </a:extLst>
          </p:cNvPr>
          <p:cNvSpPr txBox="1"/>
          <p:nvPr/>
        </p:nvSpPr>
        <p:spPr>
          <a:xfrm>
            <a:off x="4448695" y="4034848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Short Ray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D67186C-2628-5DED-515F-B9C86FCAF344}"/>
                  </a:ext>
                </a:extLst>
              </p:cNvPr>
              <p:cNvSpPr txBox="1"/>
              <p:nvPr/>
            </p:nvSpPr>
            <p:spPr>
              <a:xfrm>
                <a:off x="6809376" y="4867811"/>
                <a:ext cx="505157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/>
                  <a:t>Now, only consider the following distances: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Query 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000" dirty="0"/>
              </a:p>
              <a:p>
                <a:r>
                  <a:rPr lang="en-US" sz="2000" dirty="0"/>
                  <a:t>Query 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D67186C-2628-5DED-515F-B9C86FCAF3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9376" y="4867811"/>
                <a:ext cx="5051572" cy="1323439"/>
              </a:xfrm>
              <a:prstGeom prst="rect">
                <a:avLst/>
              </a:prstGeom>
              <a:blipFill>
                <a:blip r:embed="rId6"/>
                <a:stretch>
                  <a:fillRect l="-1253" t="-2857" r="-501" b="-7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EF0D37F3-6E80-3D1F-B74B-9BFABE6C29A9}"/>
              </a:ext>
            </a:extLst>
          </p:cNvPr>
          <p:cNvSpPr txBox="1"/>
          <p:nvPr/>
        </p:nvSpPr>
        <p:spPr>
          <a:xfrm>
            <a:off x="15411" y="6550223"/>
            <a:ext cx="68210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Zhu, RTNN: accelerating neighbor search using hardware ray tracing, 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PPoPP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152543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animClr clrSpc="rgb" dir="cw">
                                      <p:cBhvr>
                                        <p:cTn id="61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animClr clrSpc="rgb" dir="cw">
                                      <p:cBhvr>
                                        <p:cTn id="68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2600"/>
                                      </p:to>
                                    </p:animClr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7" grpId="0" animBg="1"/>
      <p:bldP spid="8" grpId="0" animBg="1"/>
      <p:bldP spid="9" grpId="0" animBg="1"/>
      <p:bldP spid="9" grpId="1" animBg="1"/>
      <p:bldP spid="9" grpId="2" animBg="1"/>
      <p:bldP spid="11" grpId="0" animBg="1"/>
      <p:bldP spid="12" grpId="0"/>
      <p:bldP spid="13" grpId="0"/>
      <p:bldP spid="14" grpId="0"/>
      <p:bldP spid="15" grpId="0"/>
      <p:bldP spid="15" grpId="1"/>
      <p:bldP spid="16" grpId="0" animBg="1"/>
      <p:bldP spid="17" grpId="0" animBg="1"/>
      <p:bldP spid="17" grpId="1" animBg="1"/>
      <p:bldP spid="18" grpId="0" animBg="1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F9936D-1199-3A94-5E1B-DE71DCFD76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3" name="Google Shape;169;p19">
            <a:extLst>
              <a:ext uri="{FF2B5EF4-FFF2-40B4-BE49-F238E27FC236}">
                <a16:creationId xmlns:a16="http://schemas.microsoft.com/office/drawing/2014/main" id="{D9E6F40B-61DD-D70F-E21F-0E5770EDF4A5}"/>
              </a:ext>
            </a:extLst>
          </p:cNvPr>
          <p:cNvSpPr txBox="1"/>
          <p:nvPr/>
        </p:nvSpPr>
        <p:spPr>
          <a:xfrm>
            <a:off x="571500" y="666750"/>
            <a:ext cx="1160145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3300" b="1" i="0" u="none" strike="noStrike" cap="none" dirty="0">
                <a:solidFill>
                  <a:srgbClr val="991B1B"/>
                </a:solidFill>
                <a:latin typeface="Poppins"/>
                <a:ea typeface="Poppins"/>
                <a:cs typeface="Poppins"/>
                <a:sym typeface="Poppins"/>
              </a:rPr>
              <a:t>Challenges of directly using an</a:t>
            </a:r>
            <a:r>
              <a:rPr lang="en-US" sz="3300" b="1" dirty="0">
                <a:solidFill>
                  <a:srgbClr val="991B1B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00" b="1" i="0" u="none" strike="noStrike" cap="none" dirty="0">
                <a:solidFill>
                  <a:srgbClr val="991B1B"/>
                </a:solidFill>
                <a:latin typeface="Poppins"/>
                <a:ea typeface="Poppins"/>
                <a:cs typeface="Poppins"/>
                <a:sym typeface="Poppins"/>
              </a:rPr>
              <a:t>RT-backed library?</a:t>
            </a:r>
            <a:endParaRPr dirty="0"/>
          </a:p>
        </p:txBody>
      </p:sp>
      <p:pic>
        <p:nvPicPr>
          <p:cNvPr id="4" name="Google Shape;165;p19" descr="image.png">
            <a:extLst>
              <a:ext uri="{FF2B5EF4-FFF2-40B4-BE49-F238E27FC236}">
                <a16:creationId xmlns:a16="http://schemas.microsoft.com/office/drawing/2014/main" id="{34B0E208-FD9C-3DAB-3021-25EE1538579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2314575"/>
            <a:ext cx="3492549" cy="343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66;p19" descr="image.png">
            <a:extLst>
              <a:ext uri="{FF2B5EF4-FFF2-40B4-BE49-F238E27FC236}">
                <a16:creationId xmlns:a16="http://schemas.microsoft.com/office/drawing/2014/main" id="{C73EF516-B619-7FE3-BE67-3868DB36BFA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9799" y="2314575"/>
            <a:ext cx="3492549" cy="343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67;p19" descr="image.png">
            <a:extLst>
              <a:ext uri="{FF2B5EF4-FFF2-40B4-BE49-F238E27FC236}">
                <a16:creationId xmlns:a16="http://schemas.microsoft.com/office/drawing/2014/main" id="{20A6D9F6-AA35-4841-CFD9-F7B2F81AB823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8099" y="2314575"/>
            <a:ext cx="3492549" cy="34385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71;p19">
            <a:extLst>
              <a:ext uri="{FF2B5EF4-FFF2-40B4-BE49-F238E27FC236}">
                <a16:creationId xmlns:a16="http://schemas.microsoft.com/office/drawing/2014/main" id="{98C1ED01-EE34-5CDE-1CF2-29348334391D}"/>
              </a:ext>
            </a:extLst>
          </p:cNvPr>
          <p:cNvSpPr txBox="1"/>
          <p:nvPr/>
        </p:nvSpPr>
        <p:spPr>
          <a:xfrm>
            <a:off x="794225" y="3343275"/>
            <a:ext cx="304709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1F2937"/>
                </a:solidFill>
                <a:latin typeface="Poppins"/>
                <a:ea typeface="Poppins"/>
                <a:cs typeface="Poppins"/>
                <a:sym typeface="Poppins"/>
              </a:rPr>
              <a:t>Intersection Overhead</a:t>
            </a:r>
            <a:endParaRPr/>
          </a:p>
        </p:txBody>
      </p:sp>
      <p:sp>
        <p:nvSpPr>
          <p:cNvPr id="8" name="Google Shape;172;p19">
            <a:extLst>
              <a:ext uri="{FF2B5EF4-FFF2-40B4-BE49-F238E27FC236}">
                <a16:creationId xmlns:a16="http://schemas.microsoft.com/office/drawing/2014/main" id="{DF834A55-2301-A5AB-84FA-81FA5C7417F1}"/>
              </a:ext>
            </a:extLst>
          </p:cNvPr>
          <p:cNvSpPr txBox="1"/>
          <p:nvPr/>
        </p:nvSpPr>
        <p:spPr>
          <a:xfrm>
            <a:off x="866775" y="4400550"/>
            <a:ext cx="290199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60000"/>
              </a:lnSpc>
            </a:pPr>
            <a:r>
              <a:rPr lang="en-US" sz="1500" b="1" i="0" u="none" strike="noStrike" cap="none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Too many intersections </a:t>
            </a:r>
            <a:r>
              <a:rPr lang="en-US" sz="1500" b="0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can be a bottleneck, as </a:t>
            </a:r>
            <a:r>
              <a:rPr lang="en-US" sz="1500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they trigger </a:t>
            </a:r>
            <a:r>
              <a:rPr lang="en-US" sz="1500" b="0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frequently SM/RT core switches.</a:t>
            </a:r>
            <a:endParaRPr dirty="0"/>
          </a:p>
        </p:txBody>
      </p:sp>
      <p:sp>
        <p:nvSpPr>
          <p:cNvPr id="9" name="Google Shape;173;p19">
            <a:extLst>
              <a:ext uri="{FF2B5EF4-FFF2-40B4-BE49-F238E27FC236}">
                <a16:creationId xmlns:a16="http://schemas.microsoft.com/office/drawing/2014/main" id="{6C41A3B1-54DE-92BD-61F6-82368A030741}"/>
              </a:ext>
            </a:extLst>
          </p:cNvPr>
          <p:cNvSpPr txBox="1"/>
          <p:nvPr/>
        </p:nvSpPr>
        <p:spPr>
          <a:xfrm>
            <a:off x="4572524" y="3343275"/>
            <a:ext cx="304709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1F2937"/>
                </a:solidFill>
                <a:latin typeface="Poppins"/>
                <a:ea typeface="Poppins"/>
                <a:cs typeface="Poppins"/>
                <a:sym typeface="Poppins"/>
              </a:rPr>
              <a:t>Redundant Computation</a:t>
            </a:r>
            <a:endParaRPr/>
          </a:p>
        </p:txBody>
      </p:sp>
      <p:sp>
        <p:nvSpPr>
          <p:cNvPr id="10" name="Google Shape;174;p19">
            <a:extLst>
              <a:ext uri="{FF2B5EF4-FFF2-40B4-BE49-F238E27FC236}">
                <a16:creationId xmlns:a16="http://schemas.microsoft.com/office/drawing/2014/main" id="{061F766E-D06E-3B0B-D62B-A89E6AD17FC2}"/>
              </a:ext>
            </a:extLst>
          </p:cNvPr>
          <p:cNvSpPr txBox="1"/>
          <p:nvPr/>
        </p:nvSpPr>
        <p:spPr>
          <a:xfrm>
            <a:off x="4645074" y="4400550"/>
            <a:ext cx="290199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Existing libraries </a:t>
            </a:r>
            <a:r>
              <a:rPr lang="en-US" sz="1500" b="1" i="0" u="none" strike="noStrike" cap="none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lack domain-specific pruning logic</a:t>
            </a:r>
            <a:r>
              <a:rPr lang="en-US" sz="1500" b="0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, causing unnecessary distance calculations.</a:t>
            </a:r>
            <a:endParaRPr dirty="0"/>
          </a:p>
        </p:txBody>
      </p:sp>
      <p:sp>
        <p:nvSpPr>
          <p:cNvPr id="11" name="Google Shape;175;p19">
            <a:extLst>
              <a:ext uri="{FF2B5EF4-FFF2-40B4-BE49-F238E27FC236}">
                <a16:creationId xmlns:a16="http://schemas.microsoft.com/office/drawing/2014/main" id="{A48013BF-0F0F-360A-192C-4616BC37FEB6}"/>
              </a:ext>
            </a:extLst>
          </p:cNvPr>
          <p:cNvSpPr txBox="1"/>
          <p:nvPr/>
        </p:nvSpPr>
        <p:spPr>
          <a:xfrm>
            <a:off x="8350824" y="3536865"/>
            <a:ext cx="30470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1F2937"/>
                </a:solidFill>
                <a:latin typeface="Poppins"/>
                <a:ea typeface="Poppins"/>
                <a:cs typeface="Poppins"/>
                <a:sym typeface="Poppins"/>
              </a:rPr>
              <a:t>Load Imbalance</a:t>
            </a:r>
            <a:endParaRPr dirty="0"/>
          </a:p>
        </p:txBody>
      </p:sp>
      <p:sp>
        <p:nvSpPr>
          <p:cNvPr id="12" name="Google Shape;176;p19">
            <a:extLst>
              <a:ext uri="{FF2B5EF4-FFF2-40B4-BE49-F238E27FC236}">
                <a16:creationId xmlns:a16="http://schemas.microsoft.com/office/drawing/2014/main" id="{96C6C0BF-2009-AF68-7720-90D3BECE8B1C}"/>
              </a:ext>
            </a:extLst>
          </p:cNvPr>
          <p:cNvSpPr txBox="1"/>
          <p:nvPr/>
        </p:nvSpPr>
        <p:spPr>
          <a:xfrm>
            <a:off x="8423374" y="4275177"/>
            <a:ext cx="290199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Single-ray programming model handles intersections</a:t>
            </a:r>
            <a:r>
              <a:rPr lang="en-US" sz="1500" b="1" i="0" u="none" strike="noStrike" cap="none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 in serial</a:t>
            </a:r>
            <a:r>
              <a:rPr lang="en-US" sz="1500" b="0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, underutilizing GPU resources.</a:t>
            </a:r>
            <a:endParaRPr dirty="0"/>
          </a:p>
        </p:txBody>
      </p:sp>
      <p:pic>
        <p:nvPicPr>
          <p:cNvPr id="13" name="Google Shape;177;p19" descr="image.png">
            <a:extLst>
              <a:ext uri="{FF2B5EF4-FFF2-40B4-BE49-F238E27FC236}">
                <a16:creationId xmlns:a16="http://schemas.microsoft.com/office/drawing/2014/main" id="{F84CDFE5-FC38-D006-AC8A-C63126DF3D1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89100" y="2657475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78;p19" descr="image.png">
            <a:extLst>
              <a:ext uri="{FF2B5EF4-FFF2-40B4-BE49-F238E27FC236}">
                <a16:creationId xmlns:a16="http://schemas.microsoft.com/office/drawing/2014/main" id="{05742652-3B1B-94F5-BDEA-307053EBCD2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24550" y="2657475"/>
            <a:ext cx="3429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79;p19" descr="image.png">
            <a:extLst>
              <a:ext uri="{FF2B5EF4-FFF2-40B4-BE49-F238E27FC236}">
                <a16:creationId xmlns:a16="http://schemas.microsoft.com/office/drawing/2014/main" id="{2D1842AE-7316-4C03-4A33-B19DDE3D2A0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88549" y="2657475"/>
            <a:ext cx="571500" cy="45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970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" fill="hold">
                                          <p:stCondLst>
                                            <p:cond delay="4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40" fill="hold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4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4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2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" fill="hold">
                                          <p:stCondLst>
                                            <p:cond delay="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40" fill="hold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4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" fill="hold">
                                          <p:stCondLst>
                                            <p:cond delay="4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40" fill="hold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4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2" dur="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" fill="hold">
                                          <p:stCondLst>
                                            <p:cond delay="4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4" dur="40" fill="hold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6" dur="4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4585871-6604-0643-21FD-B81CB5274DF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3" name="Google Shape;196;p21">
            <a:extLst>
              <a:ext uri="{FF2B5EF4-FFF2-40B4-BE49-F238E27FC236}">
                <a16:creationId xmlns:a16="http://schemas.microsoft.com/office/drawing/2014/main" id="{7F8BB44F-1156-77A3-31BC-57755619C1A2}"/>
              </a:ext>
            </a:extLst>
          </p:cNvPr>
          <p:cNvSpPr txBox="1"/>
          <p:nvPr/>
        </p:nvSpPr>
        <p:spPr>
          <a:xfrm>
            <a:off x="571500" y="666750"/>
            <a:ext cx="1160145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 dirty="0">
                <a:solidFill>
                  <a:srgbClr val="991B1B"/>
                </a:solidFill>
                <a:latin typeface="Poppins"/>
                <a:ea typeface="Poppins"/>
                <a:cs typeface="Poppins"/>
                <a:sym typeface="Poppins"/>
              </a:rPr>
              <a:t>Intersection Overhead &amp; Solution</a:t>
            </a:r>
            <a:endParaRPr dirty="0"/>
          </a:p>
        </p:txBody>
      </p:sp>
      <p:sp>
        <p:nvSpPr>
          <p:cNvPr id="4" name="Google Shape;198;p21">
            <a:extLst>
              <a:ext uri="{FF2B5EF4-FFF2-40B4-BE49-F238E27FC236}">
                <a16:creationId xmlns:a16="http://schemas.microsoft.com/office/drawing/2014/main" id="{02A285CD-B3C7-CAAC-BB07-F1BCE07BD174}"/>
              </a:ext>
            </a:extLst>
          </p:cNvPr>
          <p:cNvSpPr txBox="1"/>
          <p:nvPr/>
        </p:nvSpPr>
        <p:spPr>
          <a:xfrm>
            <a:off x="5980245" y="2443162"/>
            <a:ext cx="55506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1F2937"/>
                </a:solidFill>
                <a:latin typeface="Poppins"/>
                <a:ea typeface="Poppins"/>
                <a:cs typeface="Poppins"/>
                <a:sym typeface="Poppins"/>
              </a:rPr>
              <a:t>Grouping Proximal Points</a:t>
            </a:r>
            <a:endParaRPr dirty="0"/>
          </a:p>
        </p:txBody>
      </p:sp>
      <p:sp>
        <p:nvSpPr>
          <p:cNvPr id="5" name="Google Shape;199;p21">
            <a:extLst>
              <a:ext uri="{FF2B5EF4-FFF2-40B4-BE49-F238E27FC236}">
                <a16:creationId xmlns:a16="http://schemas.microsoft.com/office/drawing/2014/main" id="{4324794E-2B49-5ECB-988F-B234A894906C}"/>
              </a:ext>
            </a:extLst>
          </p:cNvPr>
          <p:cNvSpPr txBox="1"/>
          <p:nvPr/>
        </p:nvSpPr>
        <p:spPr>
          <a:xfrm>
            <a:off x="5980245" y="3043237"/>
            <a:ext cx="528637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We partition the space with a uniform grid to group spatially close points into cells. </a:t>
            </a:r>
            <a:endParaRPr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2198BD2-493E-8CE8-C839-F663EF101B32}"/>
              </a:ext>
            </a:extLst>
          </p:cNvPr>
          <p:cNvSpPr/>
          <p:nvPr/>
        </p:nvSpPr>
        <p:spPr>
          <a:xfrm>
            <a:off x="2088309" y="4262986"/>
            <a:ext cx="86113" cy="86113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96C7963-87E8-E05C-7291-489DDD69BCE3}"/>
              </a:ext>
            </a:extLst>
          </p:cNvPr>
          <p:cNvSpPr/>
          <p:nvPr/>
        </p:nvSpPr>
        <p:spPr>
          <a:xfrm>
            <a:off x="2203947" y="4567400"/>
            <a:ext cx="86113" cy="86113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DEB96FF-4F66-EFDB-10CF-51B2AB0947D4}"/>
              </a:ext>
            </a:extLst>
          </p:cNvPr>
          <p:cNvSpPr/>
          <p:nvPr/>
        </p:nvSpPr>
        <p:spPr>
          <a:xfrm>
            <a:off x="2435274" y="4357115"/>
            <a:ext cx="86113" cy="86113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1F4672B-9B50-F081-A58A-3F3BA54B4431}"/>
              </a:ext>
            </a:extLst>
          </p:cNvPr>
          <p:cNvSpPr/>
          <p:nvPr/>
        </p:nvSpPr>
        <p:spPr>
          <a:xfrm>
            <a:off x="3856285" y="2765416"/>
            <a:ext cx="86113" cy="86113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D4D5B9B-E764-292A-F705-8B0F1110FC56}"/>
              </a:ext>
            </a:extLst>
          </p:cNvPr>
          <p:cNvSpPr/>
          <p:nvPr/>
        </p:nvSpPr>
        <p:spPr>
          <a:xfrm>
            <a:off x="4055894" y="2859081"/>
            <a:ext cx="86113" cy="86113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96752D5-42C2-F9C2-F08C-0E29BC2ED6FB}"/>
              </a:ext>
            </a:extLst>
          </p:cNvPr>
          <p:cNvSpPr/>
          <p:nvPr/>
        </p:nvSpPr>
        <p:spPr>
          <a:xfrm>
            <a:off x="3954047" y="3088415"/>
            <a:ext cx="86113" cy="86113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3DEF9CA-CCF0-38A4-15DA-D28FA547E8BA}"/>
              </a:ext>
            </a:extLst>
          </p:cNvPr>
          <p:cNvSpPr/>
          <p:nvPr/>
        </p:nvSpPr>
        <p:spPr>
          <a:xfrm>
            <a:off x="4142007" y="3037072"/>
            <a:ext cx="86113" cy="86113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8FA96F-12FE-4A06-BA5A-1B419FCE6E2A}"/>
              </a:ext>
            </a:extLst>
          </p:cNvPr>
          <p:cNvSpPr/>
          <p:nvPr/>
        </p:nvSpPr>
        <p:spPr>
          <a:xfrm>
            <a:off x="3893067" y="4636208"/>
            <a:ext cx="86113" cy="86113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D5D4A81-0AE4-204A-7797-E4306527FC81}"/>
              </a:ext>
            </a:extLst>
          </p:cNvPr>
          <p:cNvSpPr/>
          <p:nvPr/>
        </p:nvSpPr>
        <p:spPr>
          <a:xfrm>
            <a:off x="3893067" y="4897671"/>
            <a:ext cx="86113" cy="86113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4CE47A6-FCD8-1F23-3497-CC1C8322B5A2}"/>
              </a:ext>
            </a:extLst>
          </p:cNvPr>
          <p:cNvSpPr/>
          <p:nvPr/>
        </p:nvSpPr>
        <p:spPr>
          <a:xfrm>
            <a:off x="4197867" y="4941008"/>
            <a:ext cx="86113" cy="86113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D541EFF-DF4A-61AD-3AE4-E2DFB036E1D6}"/>
              </a:ext>
            </a:extLst>
          </p:cNvPr>
          <p:cNvSpPr/>
          <p:nvPr/>
        </p:nvSpPr>
        <p:spPr>
          <a:xfrm>
            <a:off x="4021556" y="4995433"/>
            <a:ext cx="86113" cy="86113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7F32AFC-2EA4-DB42-6DE4-E1479D0E2C69}"/>
              </a:ext>
            </a:extLst>
          </p:cNvPr>
          <p:cNvSpPr/>
          <p:nvPr/>
        </p:nvSpPr>
        <p:spPr>
          <a:xfrm>
            <a:off x="4055893" y="4811558"/>
            <a:ext cx="86113" cy="86113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EDCDC76-A286-FF25-C3C4-541E45FBC083}"/>
              </a:ext>
            </a:extLst>
          </p:cNvPr>
          <p:cNvSpPr/>
          <p:nvPr/>
        </p:nvSpPr>
        <p:spPr>
          <a:xfrm>
            <a:off x="2521387" y="3232458"/>
            <a:ext cx="86113" cy="86113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0200DA-F3D5-8490-A822-003A6B6C828B}"/>
              </a:ext>
            </a:extLst>
          </p:cNvPr>
          <p:cNvSpPr/>
          <p:nvPr/>
        </p:nvSpPr>
        <p:spPr>
          <a:xfrm>
            <a:off x="1551533" y="2269331"/>
            <a:ext cx="3497760" cy="3438525"/>
          </a:xfrm>
          <a:custGeom>
            <a:avLst/>
            <a:gdLst>
              <a:gd name="csX0" fmla="*/ 0 w 3497760"/>
              <a:gd name="csY0" fmla="*/ 0 h 3438525"/>
              <a:gd name="csX1" fmla="*/ 547982 w 3497760"/>
              <a:gd name="csY1" fmla="*/ 0 h 3438525"/>
              <a:gd name="csX2" fmla="*/ 1026010 w 3497760"/>
              <a:gd name="csY2" fmla="*/ 0 h 3438525"/>
              <a:gd name="csX3" fmla="*/ 1678925 w 3497760"/>
              <a:gd name="csY3" fmla="*/ 0 h 3438525"/>
              <a:gd name="csX4" fmla="*/ 2226907 w 3497760"/>
              <a:gd name="csY4" fmla="*/ 0 h 3438525"/>
              <a:gd name="csX5" fmla="*/ 2774890 w 3497760"/>
              <a:gd name="csY5" fmla="*/ 0 h 3438525"/>
              <a:gd name="csX6" fmla="*/ 3497760 w 3497760"/>
              <a:gd name="csY6" fmla="*/ 0 h 3438525"/>
              <a:gd name="csX7" fmla="*/ 3497760 w 3497760"/>
              <a:gd name="csY7" fmla="*/ 504317 h 3438525"/>
              <a:gd name="csX8" fmla="*/ 3497760 w 3497760"/>
              <a:gd name="csY8" fmla="*/ 1077405 h 3438525"/>
              <a:gd name="csX9" fmla="*/ 3497760 w 3497760"/>
              <a:gd name="csY9" fmla="*/ 1581722 h 3438525"/>
              <a:gd name="csX10" fmla="*/ 3497760 w 3497760"/>
              <a:gd name="csY10" fmla="*/ 2086039 h 3438525"/>
              <a:gd name="csX11" fmla="*/ 3497760 w 3497760"/>
              <a:gd name="csY11" fmla="*/ 2659126 h 3438525"/>
              <a:gd name="csX12" fmla="*/ 3497760 w 3497760"/>
              <a:gd name="csY12" fmla="*/ 3438525 h 3438525"/>
              <a:gd name="csX13" fmla="*/ 3019733 w 3497760"/>
              <a:gd name="csY13" fmla="*/ 3438525 h 3438525"/>
              <a:gd name="csX14" fmla="*/ 2366818 w 3497760"/>
              <a:gd name="csY14" fmla="*/ 3438525 h 3438525"/>
              <a:gd name="csX15" fmla="*/ 1853813 w 3497760"/>
              <a:gd name="csY15" fmla="*/ 3438525 h 3438525"/>
              <a:gd name="csX16" fmla="*/ 1270853 w 3497760"/>
              <a:gd name="csY16" fmla="*/ 3438525 h 3438525"/>
              <a:gd name="csX17" fmla="*/ 617938 w 3497760"/>
              <a:gd name="csY17" fmla="*/ 3438525 h 3438525"/>
              <a:gd name="csX18" fmla="*/ 0 w 3497760"/>
              <a:gd name="csY18" fmla="*/ 3438525 h 3438525"/>
              <a:gd name="csX19" fmla="*/ 0 w 3497760"/>
              <a:gd name="csY19" fmla="*/ 2968593 h 3438525"/>
              <a:gd name="csX20" fmla="*/ 0 w 3497760"/>
              <a:gd name="csY20" fmla="*/ 2464276 h 3438525"/>
              <a:gd name="csX21" fmla="*/ 0 w 3497760"/>
              <a:gd name="csY21" fmla="*/ 1925574 h 3438525"/>
              <a:gd name="csX22" fmla="*/ 0 w 3497760"/>
              <a:gd name="csY22" fmla="*/ 1283716 h 3438525"/>
              <a:gd name="csX23" fmla="*/ 0 w 3497760"/>
              <a:gd name="csY23" fmla="*/ 710629 h 3438525"/>
              <a:gd name="csX24" fmla="*/ 0 w 3497760"/>
              <a:gd name="csY24" fmla="*/ 0 h 343852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</a:cxnLst>
            <a:rect l="l" t="t" r="r" b="b"/>
            <a:pathLst>
              <a:path w="3497760" h="3438525" extrusionOk="0">
                <a:moveTo>
                  <a:pt x="0" y="0"/>
                </a:moveTo>
                <a:cubicBezTo>
                  <a:pt x="260033" y="-24635"/>
                  <a:pt x="309717" y="64306"/>
                  <a:pt x="547982" y="0"/>
                </a:cubicBezTo>
                <a:cubicBezTo>
                  <a:pt x="786247" y="-64306"/>
                  <a:pt x="896140" y="37231"/>
                  <a:pt x="1026010" y="0"/>
                </a:cubicBezTo>
                <a:cubicBezTo>
                  <a:pt x="1155880" y="-37231"/>
                  <a:pt x="1496711" y="63587"/>
                  <a:pt x="1678925" y="0"/>
                </a:cubicBezTo>
                <a:cubicBezTo>
                  <a:pt x="1861140" y="-63587"/>
                  <a:pt x="1969142" y="37043"/>
                  <a:pt x="2226907" y="0"/>
                </a:cubicBezTo>
                <a:cubicBezTo>
                  <a:pt x="2484672" y="-37043"/>
                  <a:pt x="2651088" y="39689"/>
                  <a:pt x="2774890" y="0"/>
                </a:cubicBezTo>
                <a:cubicBezTo>
                  <a:pt x="2898692" y="-39689"/>
                  <a:pt x="3144259" y="18435"/>
                  <a:pt x="3497760" y="0"/>
                </a:cubicBezTo>
                <a:cubicBezTo>
                  <a:pt x="3517527" y="128990"/>
                  <a:pt x="3484594" y="321077"/>
                  <a:pt x="3497760" y="504317"/>
                </a:cubicBezTo>
                <a:cubicBezTo>
                  <a:pt x="3510926" y="687557"/>
                  <a:pt x="3464257" y="945389"/>
                  <a:pt x="3497760" y="1077405"/>
                </a:cubicBezTo>
                <a:cubicBezTo>
                  <a:pt x="3531263" y="1209421"/>
                  <a:pt x="3486677" y="1430791"/>
                  <a:pt x="3497760" y="1581722"/>
                </a:cubicBezTo>
                <a:cubicBezTo>
                  <a:pt x="3508843" y="1732653"/>
                  <a:pt x="3455057" y="1839195"/>
                  <a:pt x="3497760" y="2086039"/>
                </a:cubicBezTo>
                <a:cubicBezTo>
                  <a:pt x="3540463" y="2332883"/>
                  <a:pt x="3463576" y="2453102"/>
                  <a:pt x="3497760" y="2659126"/>
                </a:cubicBezTo>
                <a:cubicBezTo>
                  <a:pt x="3531944" y="2865150"/>
                  <a:pt x="3477422" y="3210678"/>
                  <a:pt x="3497760" y="3438525"/>
                </a:cubicBezTo>
                <a:cubicBezTo>
                  <a:pt x="3383991" y="3451124"/>
                  <a:pt x="3257692" y="3385979"/>
                  <a:pt x="3019733" y="3438525"/>
                </a:cubicBezTo>
                <a:cubicBezTo>
                  <a:pt x="2781774" y="3491071"/>
                  <a:pt x="2530879" y="3364574"/>
                  <a:pt x="2366818" y="3438525"/>
                </a:cubicBezTo>
                <a:cubicBezTo>
                  <a:pt x="2202758" y="3512476"/>
                  <a:pt x="2095066" y="3389490"/>
                  <a:pt x="1853813" y="3438525"/>
                </a:cubicBezTo>
                <a:cubicBezTo>
                  <a:pt x="1612561" y="3487560"/>
                  <a:pt x="1410749" y="3419303"/>
                  <a:pt x="1270853" y="3438525"/>
                </a:cubicBezTo>
                <a:cubicBezTo>
                  <a:pt x="1130957" y="3457747"/>
                  <a:pt x="780922" y="3385574"/>
                  <a:pt x="617938" y="3438525"/>
                </a:cubicBezTo>
                <a:cubicBezTo>
                  <a:pt x="454955" y="3491476"/>
                  <a:pt x="160817" y="3396943"/>
                  <a:pt x="0" y="3438525"/>
                </a:cubicBezTo>
                <a:cubicBezTo>
                  <a:pt x="-38271" y="3299607"/>
                  <a:pt x="40893" y="3151338"/>
                  <a:pt x="0" y="2968593"/>
                </a:cubicBezTo>
                <a:cubicBezTo>
                  <a:pt x="-40893" y="2785848"/>
                  <a:pt x="38688" y="2649722"/>
                  <a:pt x="0" y="2464276"/>
                </a:cubicBezTo>
                <a:cubicBezTo>
                  <a:pt x="-38688" y="2278830"/>
                  <a:pt x="15261" y="2037417"/>
                  <a:pt x="0" y="1925574"/>
                </a:cubicBezTo>
                <a:cubicBezTo>
                  <a:pt x="-15261" y="1813731"/>
                  <a:pt x="45428" y="1549069"/>
                  <a:pt x="0" y="1283716"/>
                </a:cubicBezTo>
                <a:cubicBezTo>
                  <a:pt x="-45428" y="1018363"/>
                  <a:pt x="31129" y="863290"/>
                  <a:pt x="0" y="710629"/>
                </a:cubicBezTo>
                <a:cubicBezTo>
                  <a:pt x="-31129" y="557968"/>
                  <a:pt x="8020" y="155635"/>
                  <a:pt x="0" y="0"/>
                </a:cubicBezTo>
                <a:close/>
              </a:path>
            </a:pathLst>
          </a:custGeom>
          <a:noFill/>
          <a:ln>
            <a:prstDash val="dash"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B41DF9B-C1D8-010D-57BB-116313EB3021}"/>
              </a:ext>
            </a:extLst>
          </p:cNvPr>
          <p:cNvCxnSpPr>
            <a:cxnSpLocks/>
            <a:stCxn id="19" idx="1"/>
            <a:endCxn id="19" idx="3"/>
          </p:cNvCxnSpPr>
          <p:nvPr/>
        </p:nvCxnSpPr>
        <p:spPr>
          <a:xfrm>
            <a:off x="1551533" y="3988594"/>
            <a:ext cx="349776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21A95C-4050-1152-DAD2-798244337A31}"/>
              </a:ext>
            </a:extLst>
          </p:cNvPr>
          <p:cNvCxnSpPr>
            <a:cxnSpLocks/>
            <a:stCxn id="19" idx="2"/>
          </p:cNvCxnSpPr>
          <p:nvPr/>
        </p:nvCxnSpPr>
        <p:spPr>
          <a:xfrm flipV="1">
            <a:off x="3300413" y="2269331"/>
            <a:ext cx="0" cy="343852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E81C543F-11CD-2152-7F33-6824D61F0BDD}"/>
              </a:ext>
            </a:extLst>
          </p:cNvPr>
          <p:cNvSpPr/>
          <p:nvPr/>
        </p:nvSpPr>
        <p:spPr>
          <a:xfrm>
            <a:off x="2482483" y="3170333"/>
            <a:ext cx="190752" cy="1907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D964DF5-EF8F-FA63-A81C-0EF3A299D97D}"/>
              </a:ext>
            </a:extLst>
          </p:cNvPr>
          <p:cNvSpPr/>
          <p:nvPr/>
        </p:nvSpPr>
        <p:spPr>
          <a:xfrm>
            <a:off x="3785712" y="2721092"/>
            <a:ext cx="501343" cy="5446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7D531E4-1848-81BB-5673-943631D8344F}"/>
              </a:ext>
            </a:extLst>
          </p:cNvPr>
          <p:cNvSpPr/>
          <p:nvPr/>
        </p:nvSpPr>
        <p:spPr>
          <a:xfrm>
            <a:off x="2063100" y="4219705"/>
            <a:ext cx="501343" cy="4929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F90A73D-C69B-8718-5C2B-5AF07C763060}"/>
              </a:ext>
            </a:extLst>
          </p:cNvPr>
          <p:cNvSpPr/>
          <p:nvPr/>
        </p:nvSpPr>
        <p:spPr>
          <a:xfrm>
            <a:off x="3841592" y="4595961"/>
            <a:ext cx="501343" cy="57134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56717DF-4480-DC7F-6626-BC20629DC782}"/>
              </a:ext>
            </a:extLst>
          </p:cNvPr>
          <p:cNvCxnSpPr>
            <a:cxnSpLocks/>
          </p:cNvCxnSpPr>
          <p:nvPr/>
        </p:nvCxnSpPr>
        <p:spPr>
          <a:xfrm flipV="1">
            <a:off x="3822325" y="5240809"/>
            <a:ext cx="615784" cy="554722"/>
          </a:xfrm>
          <a:prstGeom prst="straightConnector1">
            <a:avLst/>
          </a:prstGeom>
          <a:ln w="38100">
            <a:solidFill>
              <a:srgbClr val="008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96F5FFD5-8F9A-E447-BBF7-5C686C46284D}"/>
              </a:ext>
            </a:extLst>
          </p:cNvPr>
          <p:cNvSpPr/>
          <p:nvPr/>
        </p:nvSpPr>
        <p:spPr>
          <a:xfrm>
            <a:off x="4024057" y="5425244"/>
            <a:ext cx="196850" cy="1968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31C1D53-3F4B-9EFA-7332-A8B81BA7E72A}"/>
              </a:ext>
            </a:extLst>
          </p:cNvPr>
          <p:cNvSpPr txBox="1"/>
          <p:nvPr/>
        </p:nvSpPr>
        <p:spPr>
          <a:xfrm>
            <a:off x="4226352" y="5382019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Hit</a:t>
            </a:r>
          </a:p>
        </p:txBody>
      </p:sp>
      <p:sp>
        <p:nvSpPr>
          <p:cNvPr id="29" name="Google Shape;199;p21">
            <a:extLst>
              <a:ext uri="{FF2B5EF4-FFF2-40B4-BE49-F238E27FC236}">
                <a16:creationId xmlns:a16="http://schemas.microsoft.com/office/drawing/2014/main" id="{AB8896BB-89B4-D5B7-33D5-3CF9C44B8A85}"/>
              </a:ext>
            </a:extLst>
          </p:cNvPr>
          <p:cNvSpPr txBox="1"/>
          <p:nvPr/>
        </p:nvSpPr>
        <p:spPr>
          <a:xfrm>
            <a:off x="5980244" y="3844952"/>
            <a:ext cx="584164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Create Minimum Bounding Rectangles (MBRs) enclose the points</a:t>
            </a:r>
            <a:endParaRPr dirty="0"/>
          </a:p>
        </p:txBody>
      </p:sp>
      <p:sp>
        <p:nvSpPr>
          <p:cNvPr id="30" name="Google Shape;199;p21">
            <a:extLst>
              <a:ext uri="{FF2B5EF4-FFF2-40B4-BE49-F238E27FC236}">
                <a16:creationId xmlns:a16="http://schemas.microsoft.com/office/drawing/2014/main" id="{25682AA9-8ED8-93A2-1B25-FD639D1275F9}"/>
              </a:ext>
            </a:extLst>
          </p:cNvPr>
          <p:cNvSpPr txBox="1"/>
          <p:nvPr/>
        </p:nvSpPr>
        <p:spPr>
          <a:xfrm>
            <a:off x="5980243" y="4753846"/>
            <a:ext cx="57542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We iterate the points in the MBR to maintain minimum distance</a:t>
            </a:r>
            <a:endParaRPr dirty="0"/>
          </a:p>
        </p:txBody>
      </p:sp>
      <p:sp>
        <p:nvSpPr>
          <p:cNvPr id="31" name="Google Shape;199;p21">
            <a:extLst>
              <a:ext uri="{FF2B5EF4-FFF2-40B4-BE49-F238E27FC236}">
                <a16:creationId xmlns:a16="http://schemas.microsoft.com/office/drawing/2014/main" id="{CC56179D-D837-903B-27F2-301A03518252}"/>
              </a:ext>
            </a:extLst>
          </p:cNvPr>
          <p:cNvSpPr txBox="1"/>
          <p:nvPr/>
        </p:nvSpPr>
        <p:spPr>
          <a:xfrm>
            <a:off x="5980243" y="4321463"/>
            <a:ext cx="52863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Expand MBR corners by search radius </a:t>
            </a:r>
            <a:r>
              <a:rPr lang="en-US" sz="1500" b="1" i="1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r</a:t>
            </a:r>
            <a:endParaRPr b="1" i="1" dirty="0"/>
          </a:p>
        </p:txBody>
      </p:sp>
      <p:sp>
        <p:nvSpPr>
          <p:cNvPr id="32" name="Google Shape;199;p21">
            <a:extLst>
              <a:ext uri="{FF2B5EF4-FFF2-40B4-BE49-F238E27FC236}">
                <a16:creationId xmlns:a16="http://schemas.microsoft.com/office/drawing/2014/main" id="{DC6F9DE1-9F72-8C91-5B8B-96E7ECE28DBA}"/>
              </a:ext>
            </a:extLst>
          </p:cNvPr>
          <p:cNvSpPr txBox="1"/>
          <p:nvPr/>
        </p:nvSpPr>
        <p:spPr>
          <a:xfrm>
            <a:off x="5980243" y="5230357"/>
            <a:ext cx="61814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lvl="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Reducing the boxes, so we have a smaller BVH and less intersections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801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0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1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2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5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5" grpId="2" animBg="1"/>
      <p:bldP spid="27" grpId="0" animBg="1"/>
      <p:bldP spid="28" grpId="0"/>
      <p:bldP spid="29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CF6074-694B-6005-398E-70274D2481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3" name="Google Shape;169;p19">
            <a:extLst>
              <a:ext uri="{FF2B5EF4-FFF2-40B4-BE49-F238E27FC236}">
                <a16:creationId xmlns:a16="http://schemas.microsoft.com/office/drawing/2014/main" id="{F0C72C91-562B-40BC-BD9E-2BBDCB7FCFFB}"/>
              </a:ext>
            </a:extLst>
          </p:cNvPr>
          <p:cNvSpPr txBox="1"/>
          <p:nvPr/>
        </p:nvSpPr>
        <p:spPr>
          <a:xfrm>
            <a:off x="571500" y="666750"/>
            <a:ext cx="1160145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3300" b="1" dirty="0">
                <a:solidFill>
                  <a:srgbClr val="991B1B"/>
                </a:solidFill>
                <a:latin typeface="Poppins"/>
                <a:ea typeface="Poppins"/>
                <a:cs typeface="Poppins"/>
                <a:sym typeface="Poppins"/>
              </a:rPr>
              <a:t>Infeasibility</a:t>
            </a:r>
            <a:r>
              <a:rPr lang="zh-CN" altLang="en-US" sz="3300" b="1" dirty="0">
                <a:solidFill>
                  <a:srgbClr val="991B1B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altLang="zh-CN" sz="3300" b="1" dirty="0">
                <a:solidFill>
                  <a:srgbClr val="991B1B"/>
                </a:solidFill>
                <a:latin typeface="Poppins"/>
                <a:ea typeface="Poppins"/>
                <a:cs typeface="Poppins"/>
                <a:sym typeface="Poppins"/>
              </a:rPr>
              <a:t>of</a:t>
            </a:r>
            <a:r>
              <a:rPr lang="zh-CN" altLang="en-US" sz="3300" b="1" dirty="0">
                <a:solidFill>
                  <a:srgbClr val="991B1B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altLang="zh-CN" sz="3300" b="1" dirty="0">
                <a:solidFill>
                  <a:srgbClr val="991B1B"/>
                </a:solidFill>
                <a:latin typeface="Poppins"/>
                <a:ea typeface="Poppins"/>
                <a:cs typeface="Poppins"/>
                <a:sym typeface="Poppins"/>
              </a:rPr>
              <a:t>using</a:t>
            </a:r>
            <a:r>
              <a:rPr lang="zh-CN" altLang="en-US" sz="3300" b="1" dirty="0">
                <a:solidFill>
                  <a:srgbClr val="991B1B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altLang="zh-CN" sz="3300" b="1" dirty="0">
                <a:solidFill>
                  <a:srgbClr val="991B1B"/>
                </a:solidFill>
                <a:latin typeface="Poppins"/>
                <a:ea typeface="Poppins"/>
                <a:cs typeface="Poppins"/>
                <a:sym typeface="Poppins"/>
              </a:rPr>
              <a:t>an</a:t>
            </a:r>
            <a:r>
              <a:rPr lang="zh-CN" altLang="en-US" sz="3300" b="1" dirty="0">
                <a:solidFill>
                  <a:srgbClr val="991B1B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3300" b="1" dirty="0">
                <a:solidFill>
                  <a:srgbClr val="991B1B"/>
                </a:solidFill>
                <a:latin typeface="Poppins"/>
                <a:ea typeface="Poppins"/>
                <a:cs typeface="Poppins"/>
                <a:sym typeface="Poppins"/>
              </a:rPr>
              <a:t>RT-backed Library</a:t>
            </a:r>
            <a:endParaRPr lang="en-US" sz="3600" dirty="0"/>
          </a:p>
        </p:txBody>
      </p:sp>
      <p:pic>
        <p:nvPicPr>
          <p:cNvPr id="4" name="Google Shape;165;p19" descr="image.png">
            <a:extLst>
              <a:ext uri="{FF2B5EF4-FFF2-40B4-BE49-F238E27FC236}">
                <a16:creationId xmlns:a16="http://schemas.microsoft.com/office/drawing/2014/main" id="{AB3739E3-0AC2-D524-4D55-3E83095AF34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2314575"/>
            <a:ext cx="3492549" cy="343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66;p19" descr="image.png">
            <a:extLst>
              <a:ext uri="{FF2B5EF4-FFF2-40B4-BE49-F238E27FC236}">
                <a16:creationId xmlns:a16="http://schemas.microsoft.com/office/drawing/2014/main" id="{64461442-131B-8E46-15C2-5E389976422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9799" y="2314575"/>
            <a:ext cx="3492549" cy="343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67;p19" descr="image.png">
            <a:extLst>
              <a:ext uri="{FF2B5EF4-FFF2-40B4-BE49-F238E27FC236}">
                <a16:creationId xmlns:a16="http://schemas.microsoft.com/office/drawing/2014/main" id="{C1592BE6-73A5-4ECD-604A-5213B045926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8099" y="2314575"/>
            <a:ext cx="3492549" cy="34385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71;p19">
            <a:extLst>
              <a:ext uri="{FF2B5EF4-FFF2-40B4-BE49-F238E27FC236}">
                <a16:creationId xmlns:a16="http://schemas.microsoft.com/office/drawing/2014/main" id="{361F79FB-6359-3F19-0388-04D91024E89A}"/>
              </a:ext>
            </a:extLst>
          </p:cNvPr>
          <p:cNvSpPr txBox="1"/>
          <p:nvPr/>
        </p:nvSpPr>
        <p:spPr>
          <a:xfrm>
            <a:off x="843871" y="3374422"/>
            <a:ext cx="304709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1F2937"/>
                </a:solidFill>
                <a:latin typeface="Poppins"/>
                <a:ea typeface="Poppins"/>
                <a:cs typeface="Poppins"/>
                <a:sym typeface="Poppins"/>
              </a:rPr>
              <a:t>Intersection Overhead</a:t>
            </a:r>
            <a:endParaRPr dirty="0"/>
          </a:p>
        </p:txBody>
      </p:sp>
      <p:sp>
        <p:nvSpPr>
          <p:cNvPr id="8" name="Google Shape;172;p19">
            <a:extLst>
              <a:ext uri="{FF2B5EF4-FFF2-40B4-BE49-F238E27FC236}">
                <a16:creationId xmlns:a16="http://schemas.microsoft.com/office/drawing/2014/main" id="{7A8DC949-5F8D-6301-4FD8-50F035FC4295}"/>
              </a:ext>
            </a:extLst>
          </p:cNvPr>
          <p:cNvSpPr txBox="1"/>
          <p:nvPr/>
        </p:nvSpPr>
        <p:spPr>
          <a:xfrm>
            <a:off x="866775" y="4400550"/>
            <a:ext cx="290199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Too many intersections </a:t>
            </a:r>
            <a:r>
              <a:rPr lang="en-US" sz="1500" b="0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can be a bottleneck, as it triggers frequently SM/RT core switches.</a:t>
            </a:r>
            <a:endParaRPr dirty="0"/>
          </a:p>
        </p:txBody>
      </p:sp>
      <p:sp>
        <p:nvSpPr>
          <p:cNvPr id="9" name="Google Shape;173;p19">
            <a:extLst>
              <a:ext uri="{FF2B5EF4-FFF2-40B4-BE49-F238E27FC236}">
                <a16:creationId xmlns:a16="http://schemas.microsoft.com/office/drawing/2014/main" id="{8E88F04D-B023-1718-EFFB-CC0387774012}"/>
              </a:ext>
            </a:extLst>
          </p:cNvPr>
          <p:cNvSpPr txBox="1"/>
          <p:nvPr/>
        </p:nvSpPr>
        <p:spPr>
          <a:xfrm>
            <a:off x="4572524" y="3343275"/>
            <a:ext cx="304709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1F2937"/>
                </a:solidFill>
                <a:latin typeface="Poppins"/>
                <a:ea typeface="Poppins"/>
                <a:cs typeface="Poppins"/>
                <a:sym typeface="Poppins"/>
              </a:rPr>
              <a:t>Redundant Computation</a:t>
            </a:r>
            <a:endParaRPr/>
          </a:p>
        </p:txBody>
      </p:sp>
      <p:sp>
        <p:nvSpPr>
          <p:cNvPr id="10" name="Google Shape;174;p19">
            <a:extLst>
              <a:ext uri="{FF2B5EF4-FFF2-40B4-BE49-F238E27FC236}">
                <a16:creationId xmlns:a16="http://schemas.microsoft.com/office/drawing/2014/main" id="{E751DFD4-491A-F985-0540-D36BCB9893CA}"/>
              </a:ext>
            </a:extLst>
          </p:cNvPr>
          <p:cNvSpPr txBox="1"/>
          <p:nvPr/>
        </p:nvSpPr>
        <p:spPr>
          <a:xfrm>
            <a:off x="4645074" y="4400550"/>
            <a:ext cx="290199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Existing libraries </a:t>
            </a:r>
            <a:r>
              <a:rPr lang="en-US" sz="1500" b="1" i="0" u="none" strike="noStrike" cap="none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lack domain-specific pruning logic</a:t>
            </a:r>
            <a:r>
              <a:rPr lang="en-US" sz="1500" b="0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, causing unnecessary distance calculations.</a:t>
            </a:r>
            <a:endParaRPr dirty="0"/>
          </a:p>
        </p:txBody>
      </p:sp>
      <p:sp>
        <p:nvSpPr>
          <p:cNvPr id="11" name="Google Shape;175;p19">
            <a:extLst>
              <a:ext uri="{FF2B5EF4-FFF2-40B4-BE49-F238E27FC236}">
                <a16:creationId xmlns:a16="http://schemas.microsoft.com/office/drawing/2014/main" id="{A0F64F80-FBD2-4C90-4503-C5BE88C67EBD}"/>
              </a:ext>
            </a:extLst>
          </p:cNvPr>
          <p:cNvSpPr txBox="1"/>
          <p:nvPr/>
        </p:nvSpPr>
        <p:spPr>
          <a:xfrm>
            <a:off x="8350824" y="3343275"/>
            <a:ext cx="30470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1F2937"/>
                </a:solidFill>
                <a:latin typeface="Poppins"/>
                <a:ea typeface="Poppins"/>
                <a:cs typeface="Poppins"/>
                <a:sym typeface="Poppins"/>
              </a:rPr>
              <a:t>Load Imbalance</a:t>
            </a:r>
            <a:endParaRPr/>
          </a:p>
        </p:txBody>
      </p:sp>
      <p:sp>
        <p:nvSpPr>
          <p:cNvPr id="12" name="Google Shape;176;p19">
            <a:extLst>
              <a:ext uri="{FF2B5EF4-FFF2-40B4-BE49-F238E27FC236}">
                <a16:creationId xmlns:a16="http://schemas.microsoft.com/office/drawing/2014/main" id="{94B665D6-4CA5-703A-BA42-6E23269B62F4}"/>
              </a:ext>
            </a:extLst>
          </p:cNvPr>
          <p:cNvSpPr txBox="1"/>
          <p:nvPr/>
        </p:nvSpPr>
        <p:spPr>
          <a:xfrm>
            <a:off x="8423374" y="3943350"/>
            <a:ext cx="290199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Single-ray programming model handles intersections</a:t>
            </a:r>
            <a:r>
              <a:rPr lang="en-US" sz="1500" b="1" i="0" u="none" strike="noStrike" cap="none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 in serial</a:t>
            </a:r>
            <a:r>
              <a:rPr lang="en-US" sz="1500" b="0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, underutilizing GPU resources.</a:t>
            </a:r>
            <a:endParaRPr dirty="0"/>
          </a:p>
        </p:txBody>
      </p:sp>
      <p:pic>
        <p:nvPicPr>
          <p:cNvPr id="13" name="Google Shape;177;p19" descr="image.png">
            <a:extLst>
              <a:ext uri="{FF2B5EF4-FFF2-40B4-BE49-F238E27FC236}">
                <a16:creationId xmlns:a16="http://schemas.microsoft.com/office/drawing/2014/main" id="{E31DDF90-9CB0-F205-8109-6BDD64C8044B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89100" y="2657475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79;p19" descr="image.png">
            <a:extLst>
              <a:ext uri="{FF2B5EF4-FFF2-40B4-BE49-F238E27FC236}">
                <a16:creationId xmlns:a16="http://schemas.microsoft.com/office/drawing/2014/main" id="{9F4F699D-A142-5C99-4B3F-FB83A07B7EC4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88549" y="2657475"/>
            <a:ext cx="571500" cy="45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2259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44444E-6 L -0.34427 -0.0013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14" y="-6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34479 3.33333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40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-0.34388 -0.0004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0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B93DDC-D1FB-CD71-FC24-78B8CECFD3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3" name="Google Shape;292;p28">
            <a:extLst>
              <a:ext uri="{FF2B5EF4-FFF2-40B4-BE49-F238E27FC236}">
                <a16:creationId xmlns:a16="http://schemas.microsoft.com/office/drawing/2014/main" id="{140BDC6D-64ED-9334-EFB3-C84E04FCB71F}"/>
              </a:ext>
            </a:extLst>
          </p:cNvPr>
          <p:cNvSpPr txBox="1"/>
          <p:nvPr/>
        </p:nvSpPr>
        <p:spPr>
          <a:xfrm>
            <a:off x="571500" y="666750"/>
            <a:ext cx="1160145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 dirty="0">
                <a:solidFill>
                  <a:srgbClr val="991B1B"/>
                </a:solidFill>
                <a:latin typeface="Poppins"/>
                <a:ea typeface="Poppins"/>
                <a:cs typeface="Poppins"/>
                <a:sym typeface="Poppins"/>
              </a:rPr>
              <a:t>Redundant Computation &amp; Solution</a:t>
            </a:r>
            <a:endParaRPr dirty="0"/>
          </a:p>
        </p:txBody>
      </p:sp>
      <p:pic>
        <p:nvPicPr>
          <p:cNvPr id="4" name="Google Shape;290;p28" descr="image.png">
            <a:extLst>
              <a:ext uri="{FF2B5EF4-FFF2-40B4-BE49-F238E27FC236}">
                <a16:creationId xmlns:a16="http://schemas.microsoft.com/office/drawing/2014/main" id="{B235640D-4769-AB90-3165-7CCA8DBBA9C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3357" y="2841014"/>
            <a:ext cx="5286375" cy="20603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96;p28">
            <a:extLst>
              <a:ext uri="{FF2B5EF4-FFF2-40B4-BE49-F238E27FC236}">
                <a16:creationId xmlns:a16="http://schemas.microsoft.com/office/drawing/2014/main" id="{DFEDE88C-C56A-4757-A100-3C048FA93D2A}"/>
              </a:ext>
            </a:extLst>
          </p:cNvPr>
          <p:cNvSpPr txBox="1"/>
          <p:nvPr/>
        </p:nvSpPr>
        <p:spPr>
          <a:xfrm>
            <a:off x="5953357" y="2073283"/>
            <a:ext cx="599313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sz="2400" dirty="0">
                <a:solidFill>
                  <a:srgbClr val="1F2937"/>
                </a:solidFill>
                <a:latin typeface="Poppins"/>
                <a:cs typeface="Poppins"/>
              </a:rPr>
              <a:t>Pruning non-contribution points with distance estimators</a:t>
            </a:r>
            <a:endParaRPr lang="en-US" sz="2400" b="1" dirty="0">
              <a:solidFill>
                <a:srgbClr val="1F2937"/>
              </a:solidFill>
              <a:latin typeface="Poppins"/>
              <a:cs typeface="Poppin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A013122-72CF-AE35-FED8-7FE504F67EE3}"/>
              </a:ext>
            </a:extLst>
          </p:cNvPr>
          <p:cNvSpPr/>
          <p:nvPr/>
        </p:nvSpPr>
        <p:spPr>
          <a:xfrm>
            <a:off x="780919" y="4272240"/>
            <a:ext cx="2468880" cy="132543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73EC12E-5C56-F33D-EB56-292F35AB69D1}"/>
              </a:ext>
            </a:extLst>
          </p:cNvPr>
          <p:cNvSpPr/>
          <p:nvPr/>
        </p:nvSpPr>
        <p:spPr>
          <a:xfrm>
            <a:off x="780919" y="4283210"/>
            <a:ext cx="284659" cy="284659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189C4F3-ADF7-7C70-C2EC-365B2549B79E}"/>
              </a:ext>
            </a:extLst>
          </p:cNvPr>
          <p:cNvSpPr/>
          <p:nvPr/>
        </p:nvSpPr>
        <p:spPr>
          <a:xfrm>
            <a:off x="2948303" y="4685340"/>
            <a:ext cx="284659" cy="284659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0F032E6-6474-8CF7-9DFE-C32FAC60D812}"/>
              </a:ext>
            </a:extLst>
          </p:cNvPr>
          <p:cNvSpPr/>
          <p:nvPr/>
        </p:nvSpPr>
        <p:spPr>
          <a:xfrm>
            <a:off x="2298703" y="5290875"/>
            <a:ext cx="284659" cy="284659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2CC04A7-C8B7-3DC7-431A-3884623B26E0}"/>
              </a:ext>
            </a:extLst>
          </p:cNvPr>
          <p:cNvSpPr/>
          <p:nvPr/>
        </p:nvSpPr>
        <p:spPr>
          <a:xfrm>
            <a:off x="956316" y="5148545"/>
            <a:ext cx="284659" cy="284659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C95377F-2E66-5977-3AF6-0E1AACB6ACE1}"/>
              </a:ext>
            </a:extLst>
          </p:cNvPr>
          <p:cNvSpPr/>
          <p:nvPr/>
        </p:nvSpPr>
        <p:spPr>
          <a:xfrm>
            <a:off x="2956721" y="5319342"/>
            <a:ext cx="284659" cy="284659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17B8D0F-1432-08CD-1DF7-58CD611AD44D}"/>
              </a:ext>
            </a:extLst>
          </p:cNvPr>
          <p:cNvSpPr/>
          <p:nvPr/>
        </p:nvSpPr>
        <p:spPr>
          <a:xfrm>
            <a:off x="2782983" y="2158434"/>
            <a:ext cx="284659" cy="284659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D01C155-BC06-E286-3397-D8EC7B3BFA23}"/>
              </a:ext>
            </a:extLst>
          </p:cNvPr>
          <p:cNvSpPr/>
          <p:nvPr/>
        </p:nvSpPr>
        <p:spPr>
          <a:xfrm>
            <a:off x="1598527" y="4746318"/>
            <a:ext cx="288610" cy="28861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52BA82D-A9F5-EB06-6F67-33F9D8F21660}"/>
              </a:ext>
            </a:extLst>
          </p:cNvPr>
          <p:cNvCxnSpPr>
            <a:cxnSpLocks/>
            <a:stCxn id="18" idx="6"/>
            <a:endCxn id="12" idx="2"/>
          </p:cNvCxnSpPr>
          <p:nvPr/>
        </p:nvCxnSpPr>
        <p:spPr>
          <a:xfrm>
            <a:off x="1110648" y="2300170"/>
            <a:ext cx="1672335" cy="594"/>
          </a:xfrm>
          <a:prstGeom prst="line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CF95B17-916F-FE64-75D6-AC08F16E88EA}"/>
              </a:ext>
            </a:extLst>
          </p:cNvPr>
          <p:cNvCxnSpPr>
            <a:cxnSpLocks/>
            <a:stCxn id="13" idx="5"/>
          </p:cNvCxnSpPr>
          <p:nvPr/>
        </p:nvCxnSpPr>
        <p:spPr>
          <a:xfrm>
            <a:off x="1844871" y="4992662"/>
            <a:ext cx="1388090" cy="560314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57BB22C-2BAF-9185-322A-44C9814DEF14}"/>
              </a:ext>
            </a:extLst>
          </p:cNvPr>
          <p:cNvSpPr txBox="1"/>
          <p:nvPr/>
        </p:nvSpPr>
        <p:spPr>
          <a:xfrm>
            <a:off x="1613469" y="1837846"/>
            <a:ext cx="7970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/>
              <a:t>cmax</a:t>
            </a:r>
            <a:endParaRPr lang="en-US" sz="2000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DD0AEEC-E299-52F0-95AB-EDB8564E07B7}"/>
              </a:ext>
            </a:extLst>
          </p:cNvPr>
          <p:cNvSpPr txBox="1"/>
          <p:nvPr/>
        </p:nvSpPr>
        <p:spPr>
          <a:xfrm>
            <a:off x="2226896" y="5662603"/>
            <a:ext cx="27478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Upper Bound &lt;= </a:t>
            </a:r>
            <a:r>
              <a:rPr lang="en-US" sz="2000" i="1" dirty="0" err="1"/>
              <a:t>cmax</a:t>
            </a:r>
            <a:endParaRPr lang="en-US" sz="2000" i="1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1523F14-AA19-CD9A-6607-8DDB70BEF9CA}"/>
              </a:ext>
            </a:extLst>
          </p:cNvPr>
          <p:cNvSpPr/>
          <p:nvPr/>
        </p:nvSpPr>
        <p:spPr>
          <a:xfrm>
            <a:off x="822038" y="2155865"/>
            <a:ext cx="288610" cy="28861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19EAF43-54B6-6869-045F-20CA289B9FD5}"/>
                  </a:ext>
                </a:extLst>
              </p:cNvPr>
              <p:cNvSpPr txBox="1"/>
              <p:nvPr/>
            </p:nvSpPr>
            <p:spPr>
              <a:xfrm>
                <a:off x="716531" y="1693495"/>
                <a:ext cx="5115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19EAF43-54B6-6869-045F-20CA289B9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531" y="1693495"/>
                <a:ext cx="51155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12A06DE-77A8-3478-7283-2A8D6A98504D}"/>
                  </a:ext>
                </a:extLst>
              </p:cNvPr>
              <p:cNvSpPr txBox="1"/>
              <p:nvPr/>
            </p:nvSpPr>
            <p:spPr>
              <a:xfrm>
                <a:off x="1404170" y="4252062"/>
                <a:ext cx="51751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12A06DE-77A8-3478-7283-2A8D6A985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4170" y="4252062"/>
                <a:ext cx="517513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DE4BB548-DEBF-6349-C7C9-7AE947227B38}"/>
              </a:ext>
            </a:extLst>
          </p:cNvPr>
          <p:cNvSpPr txBox="1"/>
          <p:nvPr/>
        </p:nvSpPr>
        <p:spPr>
          <a:xfrm>
            <a:off x="6033262" y="3839353"/>
            <a:ext cx="5150413" cy="825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60000"/>
              </a:lnSpc>
            </a:pPr>
            <a:r>
              <a:rPr lang="en-US" sz="1600" dirty="0">
                <a:solidFill>
                  <a:srgbClr val="4B5563"/>
                </a:solidFill>
                <a:latin typeface="Lato"/>
                <a:ea typeface="Lato"/>
                <a:cs typeface="Lato"/>
              </a:rPr>
              <a:t>None of points in the box help to increase the global maximum, so we don’t have to visit them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AA7088-FBE9-45BE-86B4-C57BE33252A4}"/>
              </a:ext>
            </a:extLst>
          </p:cNvPr>
          <p:cNvSpPr txBox="1"/>
          <p:nvPr/>
        </p:nvSpPr>
        <p:spPr>
          <a:xfrm>
            <a:off x="6033262" y="2906110"/>
            <a:ext cx="5286375" cy="8254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</a:pPr>
            <a:r>
              <a:rPr lang="en-US" sz="1600" dirty="0">
                <a:solidFill>
                  <a:srgbClr val="4B5563"/>
                </a:solidFill>
                <a:latin typeface="Lato"/>
                <a:ea typeface="Lato"/>
                <a:cs typeface="Lato"/>
              </a:rPr>
              <a:t>All the points in an MBR can be pruned if the upper bound &lt;= </a:t>
            </a:r>
            <a:r>
              <a:rPr lang="en-US" sz="1600" dirty="0" err="1">
                <a:solidFill>
                  <a:srgbClr val="4B5563"/>
                </a:solidFill>
                <a:latin typeface="Lato"/>
                <a:ea typeface="Lato"/>
                <a:cs typeface="Lato"/>
              </a:rPr>
              <a:t>cmax</a:t>
            </a:r>
            <a:r>
              <a:rPr lang="en-US" sz="1600" dirty="0">
                <a:solidFill>
                  <a:srgbClr val="4B5563"/>
                </a:solidFill>
                <a:latin typeface="Lato"/>
                <a:ea typeface="Lato"/>
                <a:cs typeface="Lato"/>
              </a:rPr>
              <a:t> (the current global distance)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786C6E8-6296-FDC6-CD85-15B8D3763420}"/>
              </a:ext>
            </a:extLst>
          </p:cNvPr>
          <p:cNvSpPr txBox="1"/>
          <p:nvPr/>
        </p:nvSpPr>
        <p:spPr>
          <a:xfrm>
            <a:off x="3232961" y="2155865"/>
            <a:ext cx="1309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NN Candidate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BB121A-85A5-B849-4A83-49AA41F0253F}"/>
              </a:ext>
            </a:extLst>
          </p:cNvPr>
          <p:cNvSpPr txBox="1"/>
          <p:nvPr/>
        </p:nvSpPr>
        <p:spPr>
          <a:xfrm>
            <a:off x="3399534" y="4684885"/>
            <a:ext cx="13099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NN Candidate</a:t>
            </a:r>
          </a:p>
        </p:txBody>
      </p:sp>
    </p:spTree>
    <p:extLst>
      <p:ext uri="{BB962C8B-B14F-4D97-AF65-F5344CB8AC3E}">
        <p14:creationId xmlns:p14="http://schemas.microsoft.com/office/powerpoint/2010/main" val="28093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"/>
                            </p:stCondLst>
                            <p:childTnLst>
                              <p:par>
                                <p:cTn id="8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00"/>
                            </p:stCondLst>
                            <p:childTnLst>
                              <p:par>
                                <p:cTn id="8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00"/>
                            </p:stCondLst>
                            <p:childTnLst>
                              <p:par>
                                <p:cTn id="9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"/>
                            </p:stCondLst>
                            <p:childTnLst>
                              <p:par>
                                <p:cTn id="97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8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3" grpId="0" animBg="1"/>
      <p:bldP spid="16" grpId="0"/>
      <p:bldP spid="17" grpId="0"/>
      <p:bldP spid="18" grpId="0" animBg="1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71DC7D8-199D-514D-A0E9-A0DDF208AD6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3" name="Google Shape;169;p19">
            <a:extLst>
              <a:ext uri="{FF2B5EF4-FFF2-40B4-BE49-F238E27FC236}">
                <a16:creationId xmlns:a16="http://schemas.microsoft.com/office/drawing/2014/main" id="{D0729E46-264E-6479-EA69-39C15366282D}"/>
              </a:ext>
            </a:extLst>
          </p:cNvPr>
          <p:cNvSpPr txBox="1"/>
          <p:nvPr/>
        </p:nvSpPr>
        <p:spPr>
          <a:xfrm>
            <a:off x="571500" y="666750"/>
            <a:ext cx="1160145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3300" b="1" dirty="0">
                <a:solidFill>
                  <a:srgbClr val="991B1B"/>
                </a:solidFill>
                <a:latin typeface="Poppins"/>
                <a:ea typeface="Poppins"/>
                <a:cs typeface="Poppins"/>
                <a:sym typeface="Poppins"/>
              </a:rPr>
              <a:t>Why not just use an RT-backed Library?</a:t>
            </a:r>
            <a:endParaRPr lang="en-US" sz="3600" dirty="0"/>
          </a:p>
        </p:txBody>
      </p:sp>
      <p:pic>
        <p:nvPicPr>
          <p:cNvPr id="4" name="Google Shape;165;p19" descr="image.png">
            <a:extLst>
              <a:ext uri="{FF2B5EF4-FFF2-40B4-BE49-F238E27FC236}">
                <a16:creationId xmlns:a16="http://schemas.microsoft.com/office/drawing/2014/main" id="{79DA3B87-0829-3E6E-99F2-ED687D410D8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71500" y="2314575"/>
            <a:ext cx="3492549" cy="343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66;p19" descr="image.png">
            <a:extLst>
              <a:ext uri="{FF2B5EF4-FFF2-40B4-BE49-F238E27FC236}">
                <a16:creationId xmlns:a16="http://schemas.microsoft.com/office/drawing/2014/main" id="{C1B96C4E-ADAA-AD57-6735-2186D6893DB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9799" y="2314575"/>
            <a:ext cx="3492549" cy="3438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67;p19" descr="image.png">
            <a:extLst>
              <a:ext uri="{FF2B5EF4-FFF2-40B4-BE49-F238E27FC236}">
                <a16:creationId xmlns:a16="http://schemas.microsoft.com/office/drawing/2014/main" id="{D985760E-C534-228D-B0D7-CA7C1A34D70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28099" y="2314575"/>
            <a:ext cx="3492549" cy="34385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71;p19">
            <a:extLst>
              <a:ext uri="{FF2B5EF4-FFF2-40B4-BE49-F238E27FC236}">
                <a16:creationId xmlns:a16="http://schemas.microsoft.com/office/drawing/2014/main" id="{FD986748-E5BE-3541-3327-49BD27B682F4}"/>
              </a:ext>
            </a:extLst>
          </p:cNvPr>
          <p:cNvSpPr txBox="1"/>
          <p:nvPr/>
        </p:nvSpPr>
        <p:spPr>
          <a:xfrm>
            <a:off x="794225" y="3343275"/>
            <a:ext cx="304709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1F2937"/>
                </a:solidFill>
                <a:latin typeface="Poppins"/>
                <a:ea typeface="Poppins"/>
                <a:cs typeface="Poppins"/>
                <a:sym typeface="Poppins"/>
              </a:rPr>
              <a:t>Intersection Overhead</a:t>
            </a:r>
            <a:endParaRPr/>
          </a:p>
        </p:txBody>
      </p:sp>
      <p:sp>
        <p:nvSpPr>
          <p:cNvPr id="8" name="Google Shape;172;p19">
            <a:extLst>
              <a:ext uri="{FF2B5EF4-FFF2-40B4-BE49-F238E27FC236}">
                <a16:creationId xmlns:a16="http://schemas.microsoft.com/office/drawing/2014/main" id="{A8620643-35A3-0627-B495-0F7E754F63CC}"/>
              </a:ext>
            </a:extLst>
          </p:cNvPr>
          <p:cNvSpPr txBox="1"/>
          <p:nvPr/>
        </p:nvSpPr>
        <p:spPr>
          <a:xfrm>
            <a:off x="866775" y="4400550"/>
            <a:ext cx="290199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Too many intersections </a:t>
            </a:r>
            <a:r>
              <a:rPr lang="en-US" sz="1500" b="0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can be a bottleneck, as it triggers frequently SM/RT core switches.</a:t>
            </a:r>
            <a:endParaRPr dirty="0"/>
          </a:p>
        </p:txBody>
      </p:sp>
      <p:sp>
        <p:nvSpPr>
          <p:cNvPr id="9" name="Google Shape;173;p19">
            <a:extLst>
              <a:ext uri="{FF2B5EF4-FFF2-40B4-BE49-F238E27FC236}">
                <a16:creationId xmlns:a16="http://schemas.microsoft.com/office/drawing/2014/main" id="{1720620D-B2A7-2ABD-C13E-F2A9D50D692C}"/>
              </a:ext>
            </a:extLst>
          </p:cNvPr>
          <p:cNvSpPr txBox="1"/>
          <p:nvPr/>
        </p:nvSpPr>
        <p:spPr>
          <a:xfrm>
            <a:off x="4572524" y="3343275"/>
            <a:ext cx="304709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1F2937"/>
                </a:solidFill>
                <a:latin typeface="Poppins"/>
                <a:ea typeface="Poppins"/>
                <a:cs typeface="Poppins"/>
                <a:sym typeface="Poppins"/>
              </a:rPr>
              <a:t>Redundant Computation</a:t>
            </a:r>
            <a:endParaRPr/>
          </a:p>
        </p:txBody>
      </p:sp>
      <p:sp>
        <p:nvSpPr>
          <p:cNvPr id="10" name="Google Shape;174;p19">
            <a:extLst>
              <a:ext uri="{FF2B5EF4-FFF2-40B4-BE49-F238E27FC236}">
                <a16:creationId xmlns:a16="http://schemas.microsoft.com/office/drawing/2014/main" id="{0851B796-57BE-0FBB-C40A-43549ED157AC}"/>
              </a:ext>
            </a:extLst>
          </p:cNvPr>
          <p:cNvSpPr txBox="1"/>
          <p:nvPr/>
        </p:nvSpPr>
        <p:spPr>
          <a:xfrm>
            <a:off x="4645074" y="4400550"/>
            <a:ext cx="290199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Existing libraries </a:t>
            </a:r>
            <a:r>
              <a:rPr lang="en-US" sz="1500" b="1" i="0" u="none" strike="noStrike" cap="none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lack domain-specific pruning logic</a:t>
            </a:r>
            <a:r>
              <a:rPr lang="en-US" sz="1500" b="0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, causing unnecessary distance calculations.</a:t>
            </a:r>
            <a:endParaRPr dirty="0"/>
          </a:p>
        </p:txBody>
      </p:sp>
      <p:sp>
        <p:nvSpPr>
          <p:cNvPr id="11" name="Google Shape;175;p19">
            <a:extLst>
              <a:ext uri="{FF2B5EF4-FFF2-40B4-BE49-F238E27FC236}">
                <a16:creationId xmlns:a16="http://schemas.microsoft.com/office/drawing/2014/main" id="{95D1F61C-D64F-A481-9F76-B298B0F913DA}"/>
              </a:ext>
            </a:extLst>
          </p:cNvPr>
          <p:cNvSpPr txBox="1"/>
          <p:nvPr/>
        </p:nvSpPr>
        <p:spPr>
          <a:xfrm>
            <a:off x="8350824" y="3343275"/>
            <a:ext cx="304709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1F2937"/>
                </a:solidFill>
                <a:latin typeface="Poppins"/>
                <a:ea typeface="Poppins"/>
                <a:cs typeface="Poppins"/>
                <a:sym typeface="Poppins"/>
              </a:rPr>
              <a:t>Load Imbalance</a:t>
            </a:r>
            <a:endParaRPr/>
          </a:p>
        </p:txBody>
      </p:sp>
      <p:sp>
        <p:nvSpPr>
          <p:cNvPr id="12" name="Google Shape;176;p19">
            <a:extLst>
              <a:ext uri="{FF2B5EF4-FFF2-40B4-BE49-F238E27FC236}">
                <a16:creationId xmlns:a16="http://schemas.microsoft.com/office/drawing/2014/main" id="{B6ACE37E-9FF8-DAFA-6321-0AF281EB11AB}"/>
              </a:ext>
            </a:extLst>
          </p:cNvPr>
          <p:cNvSpPr txBox="1"/>
          <p:nvPr/>
        </p:nvSpPr>
        <p:spPr>
          <a:xfrm>
            <a:off x="8423374" y="3943350"/>
            <a:ext cx="290199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Single-ray programming model handles intersections</a:t>
            </a:r>
            <a:r>
              <a:rPr lang="en-US" sz="1500" b="1" i="0" u="none" strike="noStrike" cap="none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 in serial</a:t>
            </a:r>
            <a:r>
              <a:rPr lang="en-US" sz="1500" b="0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, underutilizing GPU resources.</a:t>
            </a:r>
            <a:endParaRPr dirty="0"/>
          </a:p>
        </p:txBody>
      </p:sp>
      <p:pic>
        <p:nvPicPr>
          <p:cNvPr id="13" name="Google Shape;177;p19" descr="image.png">
            <a:extLst>
              <a:ext uri="{FF2B5EF4-FFF2-40B4-BE49-F238E27FC236}">
                <a16:creationId xmlns:a16="http://schemas.microsoft.com/office/drawing/2014/main" id="{1BFAD856-2BED-77EE-F84D-0F7276D6D69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89100" y="2657475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78;p19" descr="image.png">
            <a:extLst>
              <a:ext uri="{FF2B5EF4-FFF2-40B4-BE49-F238E27FC236}">
                <a16:creationId xmlns:a16="http://schemas.microsoft.com/office/drawing/2014/main" id="{71AD70F9-0C21-ACB9-560A-A034AE6BC73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24550" y="2657475"/>
            <a:ext cx="3429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79;p19" descr="image.png">
            <a:extLst>
              <a:ext uri="{FF2B5EF4-FFF2-40B4-BE49-F238E27FC236}">
                <a16:creationId xmlns:a16="http://schemas.microsoft.com/office/drawing/2014/main" id="{18E78F4C-0138-78FE-B9B8-DA1867B90697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588549" y="2657475"/>
            <a:ext cx="571500" cy="45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279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" fill="hold">
                                          <p:stCondLst>
                                            <p:cond delay="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40" fill="hold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4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" fill="hold">
                                          <p:stCondLst>
                                            <p:cond delay="4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" fill="hold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" fill="hold">
                                          <p:stCondLst>
                                            <p:cond delay="4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" fill="hold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2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" fill="hold">
                                          <p:stCondLst>
                                            <p:cond delay="4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40" fill="hold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40" fill="hold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4374A0-5D8F-EBEC-9B4C-E74737FB41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sp>
        <p:nvSpPr>
          <p:cNvPr id="3" name="Google Shape;374;p34">
            <a:extLst>
              <a:ext uri="{FF2B5EF4-FFF2-40B4-BE49-F238E27FC236}">
                <a16:creationId xmlns:a16="http://schemas.microsoft.com/office/drawing/2014/main" id="{5D8E0ED4-462D-2A1A-88E4-C1C49E5B63E7}"/>
              </a:ext>
            </a:extLst>
          </p:cNvPr>
          <p:cNvSpPr txBox="1"/>
          <p:nvPr/>
        </p:nvSpPr>
        <p:spPr>
          <a:xfrm>
            <a:off x="571500" y="666750"/>
            <a:ext cx="1160145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dirty="0">
                <a:solidFill>
                  <a:srgbClr val="991B1B"/>
                </a:solidFill>
                <a:latin typeface="Poppins"/>
                <a:cs typeface="Poppins"/>
                <a:sym typeface="Poppins"/>
              </a:rPr>
              <a:t>Imbalanced Workload Challenge</a:t>
            </a: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C3569C-E5FD-9E11-3554-9C9A2CBCC683}"/>
              </a:ext>
            </a:extLst>
          </p:cNvPr>
          <p:cNvSpPr/>
          <p:nvPr/>
        </p:nvSpPr>
        <p:spPr>
          <a:xfrm>
            <a:off x="673417" y="1613891"/>
            <a:ext cx="4814887" cy="4814887"/>
          </a:xfrm>
          <a:custGeom>
            <a:avLst/>
            <a:gdLst>
              <a:gd name="csX0" fmla="*/ 0 w 4814887"/>
              <a:gd name="csY0" fmla="*/ 0 h 4814887"/>
              <a:gd name="csX1" fmla="*/ 486839 w 4814887"/>
              <a:gd name="csY1" fmla="*/ 0 h 4814887"/>
              <a:gd name="csX2" fmla="*/ 877379 w 4814887"/>
              <a:gd name="csY2" fmla="*/ 0 h 4814887"/>
              <a:gd name="csX3" fmla="*/ 1508665 w 4814887"/>
              <a:gd name="csY3" fmla="*/ 0 h 4814887"/>
              <a:gd name="csX4" fmla="*/ 1995503 w 4814887"/>
              <a:gd name="csY4" fmla="*/ 0 h 4814887"/>
              <a:gd name="csX5" fmla="*/ 2482342 w 4814887"/>
              <a:gd name="csY5" fmla="*/ 0 h 4814887"/>
              <a:gd name="csX6" fmla="*/ 3113627 w 4814887"/>
              <a:gd name="csY6" fmla="*/ 0 h 4814887"/>
              <a:gd name="csX7" fmla="*/ 3552317 w 4814887"/>
              <a:gd name="csY7" fmla="*/ 0 h 4814887"/>
              <a:gd name="csX8" fmla="*/ 4183602 w 4814887"/>
              <a:gd name="csY8" fmla="*/ 0 h 4814887"/>
              <a:gd name="csX9" fmla="*/ 4814887 w 4814887"/>
              <a:gd name="csY9" fmla="*/ 0 h 4814887"/>
              <a:gd name="csX10" fmla="*/ 4814887 w 4814887"/>
              <a:gd name="csY10" fmla="*/ 534987 h 4814887"/>
              <a:gd name="csX11" fmla="*/ 4814887 w 4814887"/>
              <a:gd name="csY11" fmla="*/ 1069975 h 4814887"/>
              <a:gd name="csX12" fmla="*/ 4814887 w 4814887"/>
              <a:gd name="csY12" fmla="*/ 1653111 h 4814887"/>
              <a:gd name="csX13" fmla="*/ 4814887 w 4814887"/>
              <a:gd name="csY13" fmla="*/ 2043652 h 4814887"/>
              <a:gd name="csX14" fmla="*/ 4814887 w 4814887"/>
              <a:gd name="csY14" fmla="*/ 2578639 h 4814887"/>
              <a:gd name="csX15" fmla="*/ 4814887 w 4814887"/>
              <a:gd name="csY15" fmla="*/ 3113627 h 4814887"/>
              <a:gd name="csX16" fmla="*/ 4814887 w 4814887"/>
              <a:gd name="csY16" fmla="*/ 3648614 h 4814887"/>
              <a:gd name="csX17" fmla="*/ 4814887 w 4814887"/>
              <a:gd name="csY17" fmla="*/ 4231751 h 4814887"/>
              <a:gd name="csX18" fmla="*/ 4814887 w 4814887"/>
              <a:gd name="csY18" fmla="*/ 4814887 h 4814887"/>
              <a:gd name="csX19" fmla="*/ 4231751 w 4814887"/>
              <a:gd name="csY19" fmla="*/ 4814887 h 4814887"/>
              <a:gd name="csX20" fmla="*/ 3793061 w 4814887"/>
              <a:gd name="csY20" fmla="*/ 4814887 h 4814887"/>
              <a:gd name="csX21" fmla="*/ 3161776 w 4814887"/>
              <a:gd name="csY21" fmla="*/ 4814887 h 4814887"/>
              <a:gd name="csX22" fmla="*/ 2626788 w 4814887"/>
              <a:gd name="csY22" fmla="*/ 4814887 h 4814887"/>
              <a:gd name="csX23" fmla="*/ 2188099 w 4814887"/>
              <a:gd name="csY23" fmla="*/ 4814887 h 4814887"/>
              <a:gd name="csX24" fmla="*/ 1653111 w 4814887"/>
              <a:gd name="csY24" fmla="*/ 4814887 h 4814887"/>
              <a:gd name="csX25" fmla="*/ 1262570 w 4814887"/>
              <a:gd name="csY25" fmla="*/ 4814887 h 4814887"/>
              <a:gd name="csX26" fmla="*/ 872030 w 4814887"/>
              <a:gd name="csY26" fmla="*/ 4814887 h 4814887"/>
              <a:gd name="csX27" fmla="*/ 0 w 4814887"/>
              <a:gd name="csY27" fmla="*/ 4814887 h 4814887"/>
              <a:gd name="csX28" fmla="*/ 0 w 4814887"/>
              <a:gd name="csY28" fmla="*/ 4376197 h 4814887"/>
              <a:gd name="csX29" fmla="*/ 0 w 4814887"/>
              <a:gd name="csY29" fmla="*/ 3744912 h 4814887"/>
              <a:gd name="csX30" fmla="*/ 0 w 4814887"/>
              <a:gd name="csY30" fmla="*/ 3258074 h 4814887"/>
              <a:gd name="csX31" fmla="*/ 0 w 4814887"/>
              <a:gd name="csY31" fmla="*/ 2867533 h 4814887"/>
              <a:gd name="csX32" fmla="*/ 0 w 4814887"/>
              <a:gd name="csY32" fmla="*/ 2284396 h 4814887"/>
              <a:gd name="csX33" fmla="*/ 0 w 4814887"/>
              <a:gd name="csY33" fmla="*/ 1845707 h 4814887"/>
              <a:gd name="csX34" fmla="*/ 0 w 4814887"/>
              <a:gd name="csY34" fmla="*/ 1262570 h 4814887"/>
              <a:gd name="csX35" fmla="*/ 0 w 4814887"/>
              <a:gd name="csY35" fmla="*/ 631285 h 4814887"/>
              <a:gd name="csX36" fmla="*/ 0 w 4814887"/>
              <a:gd name="csY36" fmla="*/ 0 h 481488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</a:cxnLst>
            <a:rect l="l" t="t" r="r" b="b"/>
            <a:pathLst>
              <a:path w="4814887" h="4814887" extrusionOk="0">
                <a:moveTo>
                  <a:pt x="0" y="0"/>
                </a:moveTo>
                <a:cubicBezTo>
                  <a:pt x="117797" y="-50327"/>
                  <a:pt x="325515" y="27886"/>
                  <a:pt x="486839" y="0"/>
                </a:cubicBezTo>
                <a:cubicBezTo>
                  <a:pt x="648163" y="-27886"/>
                  <a:pt x="769655" y="25666"/>
                  <a:pt x="877379" y="0"/>
                </a:cubicBezTo>
                <a:cubicBezTo>
                  <a:pt x="985103" y="-25666"/>
                  <a:pt x="1284304" y="30570"/>
                  <a:pt x="1508665" y="0"/>
                </a:cubicBezTo>
                <a:cubicBezTo>
                  <a:pt x="1733026" y="-30570"/>
                  <a:pt x="1886045" y="57271"/>
                  <a:pt x="1995503" y="0"/>
                </a:cubicBezTo>
                <a:cubicBezTo>
                  <a:pt x="2104961" y="-57271"/>
                  <a:pt x="2269911" y="21265"/>
                  <a:pt x="2482342" y="0"/>
                </a:cubicBezTo>
                <a:cubicBezTo>
                  <a:pt x="2694773" y="-21265"/>
                  <a:pt x="2972666" y="34132"/>
                  <a:pt x="3113627" y="0"/>
                </a:cubicBezTo>
                <a:cubicBezTo>
                  <a:pt x="3254588" y="-34132"/>
                  <a:pt x="3408733" y="6118"/>
                  <a:pt x="3552317" y="0"/>
                </a:cubicBezTo>
                <a:cubicBezTo>
                  <a:pt x="3695901" y="-6118"/>
                  <a:pt x="3885170" y="7165"/>
                  <a:pt x="4183602" y="0"/>
                </a:cubicBezTo>
                <a:cubicBezTo>
                  <a:pt x="4482035" y="-7165"/>
                  <a:pt x="4566161" y="21567"/>
                  <a:pt x="4814887" y="0"/>
                </a:cubicBezTo>
                <a:cubicBezTo>
                  <a:pt x="4842228" y="131590"/>
                  <a:pt x="4769875" y="272440"/>
                  <a:pt x="4814887" y="534987"/>
                </a:cubicBezTo>
                <a:cubicBezTo>
                  <a:pt x="4859899" y="797534"/>
                  <a:pt x="4792961" y="829755"/>
                  <a:pt x="4814887" y="1069975"/>
                </a:cubicBezTo>
                <a:cubicBezTo>
                  <a:pt x="4836813" y="1310195"/>
                  <a:pt x="4813501" y="1524236"/>
                  <a:pt x="4814887" y="1653111"/>
                </a:cubicBezTo>
                <a:cubicBezTo>
                  <a:pt x="4816273" y="1781986"/>
                  <a:pt x="4771754" y="1867265"/>
                  <a:pt x="4814887" y="2043652"/>
                </a:cubicBezTo>
                <a:cubicBezTo>
                  <a:pt x="4858020" y="2220039"/>
                  <a:pt x="4772321" y="2425423"/>
                  <a:pt x="4814887" y="2578639"/>
                </a:cubicBezTo>
                <a:cubicBezTo>
                  <a:pt x="4857453" y="2731855"/>
                  <a:pt x="4770436" y="2913645"/>
                  <a:pt x="4814887" y="3113627"/>
                </a:cubicBezTo>
                <a:cubicBezTo>
                  <a:pt x="4859338" y="3313609"/>
                  <a:pt x="4763076" y="3406415"/>
                  <a:pt x="4814887" y="3648614"/>
                </a:cubicBezTo>
                <a:cubicBezTo>
                  <a:pt x="4866698" y="3890813"/>
                  <a:pt x="4753455" y="4084071"/>
                  <a:pt x="4814887" y="4231751"/>
                </a:cubicBezTo>
                <a:cubicBezTo>
                  <a:pt x="4876319" y="4379431"/>
                  <a:pt x="4789023" y="4564966"/>
                  <a:pt x="4814887" y="4814887"/>
                </a:cubicBezTo>
                <a:cubicBezTo>
                  <a:pt x="4619522" y="4853129"/>
                  <a:pt x="4443442" y="4808008"/>
                  <a:pt x="4231751" y="4814887"/>
                </a:cubicBezTo>
                <a:cubicBezTo>
                  <a:pt x="4020060" y="4821766"/>
                  <a:pt x="3977557" y="4796510"/>
                  <a:pt x="3793061" y="4814887"/>
                </a:cubicBezTo>
                <a:cubicBezTo>
                  <a:pt x="3608565" y="4833264"/>
                  <a:pt x="3350371" y="4809601"/>
                  <a:pt x="3161776" y="4814887"/>
                </a:cubicBezTo>
                <a:cubicBezTo>
                  <a:pt x="2973182" y="4820173"/>
                  <a:pt x="2765096" y="4766722"/>
                  <a:pt x="2626788" y="4814887"/>
                </a:cubicBezTo>
                <a:cubicBezTo>
                  <a:pt x="2488480" y="4863052"/>
                  <a:pt x="2359427" y="4795624"/>
                  <a:pt x="2188099" y="4814887"/>
                </a:cubicBezTo>
                <a:cubicBezTo>
                  <a:pt x="2016771" y="4834150"/>
                  <a:pt x="1890049" y="4800859"/>
                  <a:pt x="1653111" y="4814887"/>
                </a:cubicBezTo>
                <a:cubicBezTo>
                  <a:pt x="1416173" y="4828915"/>
                  <a:pt x="1436957" y="4807391"/>
                  <a:pt x="1262570" y="4814887"/>
                </a:cubicBezTo>
                <a:cubicBezTo>
                  <a:pt x="1088183" y="4822383"/>
                  <a:pt x="988897" y="4812311"/>
                  <a:pt x="872030" y="4814887"/>
                </a:cubicBezTo>
                <a:cubicBezTo>
                  <a:pt x="755163" y="4817463"/>
                  <a:pt x="404398" y="4798109"/>
                  <a:pt x="0" y="4814887"/>
                </a:cubicBezTo>
                <a:cubicBezTo>
                  <a:pt x="-14543" y="4606209"/>
                  <a:pt x="16733" y="4524428"/>
                  <a:pt x="0" y="4376197"/>
                </a:cubicBezTo>
                <a:cubicBezTo>
                  <a:pt x="-16733" y="4227966"/>
                  <a:pt x="70550" y="4037628"/>
                  <a:pt x="0" y="3744912"/>
                </a:cubicBezTo>
                <a:cubicBezTo>
                  <a:pt x="-70550" y="3452196"/>
                  <a:pt x="55903" y="3369249"/>
                  <a:pt x="0" y="3258074"/>
                </a:cubicBezTo>
                <a:cubicBezTo>
                  <a:pt x="-55903" y="3146899"/>
                  <a:pt x="24277" y="2997687"/>
                  <a:pt x="0" y="2867533"/>
                </a:cubicBezTo>
                <a:cubicBezTo>
                  <a:pt x="-24277" y="2737379"/>
                  <a:pt x="43707" y="2477132"/>
                  <a:pt x="0" y="2284396"/>
                </a:cubicBezTo>
                <a:cubicBezTo>
                  <a:pt x="-43707" y="2091660"/>
                  <a:pt x="43883" y="1988284"/>
                  <a:pt x="0" y="1845707"/>
                </a:cubicBezTo>
                <a:cubicBezTo>
                  <a:pt x="-43883" y="1703130"/>
                  <a:pt x="15340" y="1457440"/>
                  <a:pt x="0" y="1262570"/>
                </a:cubicBezTo>
                <a:cubicBezTo>
                  <a:pt x="-15340" y="1067700"/>
                  <a:pt x="55740" y="786791"/>
                  <a:pt x="0" y="631285"/>
                </a:cubicBezTo>
                <a:cubicBezTo>
                  <a:pt x="-55740" y="475780"/>
                  <a:pt x="22412" y="238689"/>
                  <a:pt x="0" y="0"/>
                </a:cubicBezTo>
                <a:close/>
              </a:path>
            </a:pathLst>
          </a:custGeom>
          <a:noFill/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0002E2-89A6-CFCA-D6CE-5076241F689B}"/>
              </a:ext>
            </a:extLst>
          </p:cNvPr>
          <p:cNvCxnSpPr/>
          <p:nvPr/>
        </p:nvCxnSpPr>
        <p:spPr>
          <a:xfrm>
            <a:off x="700067" y="3195165"/>
            <a:ext cx="476158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35F6F72-8532-9DF4-AD97-942B36BB62CB}"/>
              </a:ext>
            </a:extLst>
          </p:cNvPr>
          <p:cNvCxnSpPr/>
          <p:nvPr/>
        </p:nvCxnSpPr>
        <p:spPr>
          <a:xfrm>
            <a:off x="673417" y="4806048"/>
            <a:ext cx="476158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7E7C23F-2A03-5145-B6C0-618F67648CD2}"/>
              </a:ext>
            </a:extLst>
          </p:cNvPr>
          <p:cNvCxnSpPr>
            <a:cxnSpLocks/>
          </p:cNvCxnSpPr>
          <p:nvPr/>
        </p:nvCxnSpPr>
        <p:spPr>
          <a:xfrm>
            <a:off x="2272456" y="1613891"/>
            <a:ext cx="0" cy="48148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945EF81-9DFD-3A56-911D-388D94290073}"/>
              </a:ext>
            </a:extLst>
          </p:cNvPr>
          <p:cNvCxnSpPr>
            <a:cxnSpLocks/>
          </p:cNvCxnSpPr>
          <p:nvPr/>
        </p:nvCxnSpPr>
        <p:spPr>
          <a:xfrm>
            <a:off x="3862613" y="1613891"/>
            <a:ext cx="0" cy="48148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B0925F73-5614-C127-414D-81A282986850}"/>
              </a:ext>
            </a:extLst>
          </p:cNvPr>
          <p:cNvSpPr/>
          <p:nvPr/>
        </p:nvSpPr>
        <p:spPr>
          <a:xfrm>
            <a:off x="2498893" y="3875554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A9A3148-D0E7-C07E-36D7-24485B657570}"/>
              </a:ext>
            </a:extLst>
          </p:cNvPr>
          <p:cNvSpPr/>
          <p:nvPr/>
        </p:nvSpPr>
        <p:spPr>
          <a:xfrm>
            <a:off x="1203940" y="5733792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C73F7D4-7BCD-BD9B-D398-3838F662903D}"/>
              </a:ext>
            </a:extLst>
          </p:cNvPr>
          <p:cNvSpPr/>
          <p:nvPr/>
        </p:nvSpPr>
        <p:spPr>
          <a:xfrm>
            <a:off x="955088" y="4369596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2A7C04A-DCAD-E291-BE7D-D5788592158F}"/>
              </a:ext>
            </a:extLst>
          </p:cNvPr>
          <p:cNvSpPr/>
          <p:nvPr/>
        </p:nvSpPr>
        <p:spPr>
          <a:xfrm>
            <a:off x="1670428" y="3829031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9B28604-C1B9-8C9E-4AF3-1BA7AD5038AB}"/>
              </a:ext>
            </a:extLst>
          </p:cNvPr>
          <p:cNvSpPr/>
          <p:nvPr/>
        </p:nvSpPr>
        <p:spPr>
          <a:xfrm>
            <a:off x="2488128" y="4501567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1427990-AC9A-C1DE-0B97-0E380D29A3BC}"/>
              </a:ext>
            </a:extLst>
          </p:cNvPr>
          <p:cNvSpPr/>
          <p:nvPr/>
        </p:nvSpPr>
        <p:spPr>
          <a:xfrm>
            <a:off x="3062464" y="3438232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0FD5EFF-0ACA-26CE-B6C6-A6D7E9E6EDD7}"/>
              </a:ext>
            </a:extLst>
          </p:cNvPr>
          <p:cNvSpPr/>
          <p:nvPr/>
        </p:nvSpPr>
        <p:spPr>
          <a:xfrm>
            <a:off x="3552187" y="3931669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68EEBFB-0BF1-6345-060B-85E59E667883}"/>
              </a:ext>
            </a:extLst>
          </p:cNvPr>
          <p:cNvSpPr/>
          <p:nvPr/>
        </p:nvSpPr>
        <p:spPr>
          <a:xfrm>
            <a:off x="4886426" y="3499605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C549A03-354A-0622-A845-F10F3EA25ECF}"/>
              </a:ext>
            </a:extLst>
          </p:cNvPr>
          <p:cNvSpPr/>
          <p:nvPr/>
        </p:nvSpPr>
        <p:spPr>
          <a:xfrm>
            <a:off x="2826177" y="3472905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6C91C59-FEBE-2A08-B7ED-525878ACBA9B}"/>
              </a:ext>
            </a:extLst>
          </p:cNvPr>
          <p:cNvSpPr/>
          <p:nvPr/>
        </p:nvSpPr>
        <p:spPr>
          <a:xfrm>
            <a:off x="3161642" y="3971896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67D4838-3989-736E-6EC2-C4A21FEA20C7}"/>
              </a:ext>
            </a:extLst>
          </p:cNvPr>
          <p:cNvSpPr/>
          <p:nvPr/>
        </p:nvSpPr>
        <p:spPr>
          <a:xfrm>
            <a:off x="2497678" y="3562571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FCF1C8F-72C3-3840-2790-674D10460DD4}"/>
              </a:ext>
            </a:extLst>
          </p:cNvPr>
          <p:cNvSpPr/>
          <p:nvPr/>
        </p:nvSpPr>
        <p:spPr>
          <a:xfrm>
            <a:off x="3015693" y="3662421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36BE7FE-28FC-1061-13B0-95A2F92C9BE3}"/>
              </a:ext>
            </a:extLst>
          </p:cNvPr>
          <p:cNvSpPr/>
          <p:nvPr/>
        </p:nvSpPr>
        <p:spPr>
          <a:xfrm>
            <a:off x="2995636" y="4181709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ACE9692-D7CF-9C75-7A49-F9B5CBCF69DB}"/>
              </a:ext>
            </a:extLst>
          </p:cNvPr>
          <p:cNvSpPr/>
          <p:nvPr/>
        </p:nvSpPr>
        <p:spPr>
          <a:xfrm>
            <a:off x="3099434" y="4396525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9309E21-A4DC-2F75-4EEB-500A4081B8A4}"/>
              </a:ext>
            </a:extLst>
          </p:cNvPr>
          <p:cNvSpPr/>
          <p:nvPr/>
        </p:nvSpPr>
        <p:spPr>
          <a:xfrm>
            <a:off x="3522705" y="3438232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6ED78B8-2CAE-F996-55CF-A2218E5026A9}"/>
              </a:ext>
            </a:extLst>
          </p:cNvPr>
          <p:cNvSpPr/>
          <p:nvPr/>
        </p:nvSpPr>
        <p:spPr>
          <a:xfrm>
            <a:off x="2450282" y="4264548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3E77A3B-CA06-36D5-6E6D-EAB64CA4DD0B}"/>
              </a:ext>
            </a:extLst>
          </p:cNvPr>
          <p:cNvSpPr/>
          <p:nvPr/>
        </p:nvSpPr>
        <p:spPr>
          <a:xfrm>
            <a:off x="2719912" y="3931669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484215D-3AAB-A6FD-62DE-DDE9A2671038}"/>
              </a:ext>
            </a:extLst>
          </p:cNvPr>
          <p:cNvSpPr/>
          <p:nvPr/>
        </p:nvSpPr>
        <p:spPr>
          <a:xfrm>
            <a:off x="4674914" y="2222233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573F454-61A2-3E36-4C22-804912ECFBE1}"/>
              </a:ext>
            </a:extLst>
          </p:cNvPr>
          <p:cNvSpPr/>
          <p:nvPr/>
        </p:nvSpPr>
        <p:spPr>
          <a:xfrm>
            <a:off x="4307744" y="2401564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7CE86DFA-6289-DE51-5699-0319FFA4ACD5}"/>
              </a:ext>
            </a:extLst>
          </p:cNvPr>
          <p:cNvSpPr/>
          <p:nvPr/>
        </p:nvSpPr>
        <p:spPr>
          <a:xfrm>
            <a:off x="1037697" y="2543704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C1E753E-0D01-F541-86F1-FBC13A4EBCC7}"/>
              </a:ext>
            </a:extLst>
          </p:cNvPr>
          <p:cNvSpPr/>
          <p:nvPr/>
        </p:nvSpPr>
        <p:spPr>
          <a:xfrm>
            <a:off x="1655195" y="2573426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9CE7D02-19EB-3E3C-66CB-3BABCD5006C7}"/>
              </a:ext>
            </a:extLst>
          </p:cNvPr>
          <p:cNvSpPr/>
          <p:nvPr/>
        </p:nvSpPr>
        <p:spPr>
          <a:xfrm>
            <a:off x="4802842" y="5321767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C5078A3-F056-8914-3755-C1A3FF181A3B}"/>
              </a:ext>
            </a:extLst>
          </p:cNvPr>
          <p:cNvSpPr/>
          <p:nvPr/>
        </p:nvSpPr>
        <p:spPr>
          <a:xfrm>
            <a:off x="4819568" y="4960457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C1766E7-3136-34E7-046E-FACFC7DFF3E2}"/>
              </a:ext>
            </a:extLst>
          </p:cNvPr>
          <p:cNvSpPr/>
          <p:nvPr/>
        </p:nvSpPr>
        <p:spPr>
          <a:xfrm>
            <a:off x="4429023" y="5000684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5899085-5986-5D6F-D023-3C1ACC8F935B}"/>
              </a:ext>
            </a:extLst>
          </p:cNvPr>
          <p:cNvSpPr/>
          <p:nvPr/>
        </p:nvSpPr>
        <p:spPr>
          <a:xfrm>
            <a:off x="4263017" y="5210497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8180AC24-2142-A4A1-5C4D-3AF086410BAF}"/>
              </a:ext>
            </a:extLst>
          </p:cNvPr>
          <p:cNvSpPr/>
          <p:nvPr/>
        </p:nvSpPr>
        <p:spPr>
          <a:xfrm>
            <a:off x="4366815" y="5425313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D307328D-1D02-BB4C-4228-E402E96675E5}"/>
              </a:ext>
            </a:extLst>
          </p:cNvPr>
          <p:cNvSpPr/>
          <p:nvPr/>
        </p:nvSpPr>
        <p:spPr>
          <a:xfrm>
            <a:off x="3987294" y="4960457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552C3C5-60E5-FD97-CC4F-FD745EDE9FC4}"/>
              </a:ext>
            </a:extLst>
          </p:cNvPr>
          <p:cNvSpPr/>
          <p:nvPr/>
        </p:nvSpPr>
        <p:spPr>
          <a:xfrm>
            <a:off x="5013032" y="5784591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8300826-5943-A837-CF2E-E2C29F1A5602}"/>
              </a:ext>
            </a:extLst>
          </p:cNvPr>
          <p:cNvSpPr/>
          <p:nvPr/>
        </p:nvSpPr>
        <p:spPr>
          <a:xfrm>
            <a:off x="4622488" y="5824818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B69E61B-A7BF-F313-DFE3-52DCF915CF9D}"/>
              </a:ext>
            </a:extLst>
          </p:cNvPr>
          <p:cNvSpPr/>
          <p:nvPr/>
        </p:nvSpPr>
        <p:spPr>
          <a:xfrm>
            <a:off x="4456481" y="6034631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D83E6671-05CC-D390-718C-215235FE8DA3}"/>
              </a:ext>
            </a:extLst>
          </p:cNvPr>
          <p:cNvSpPr/>
          <p:nvPr/>
        </p:nvSpPr>
        <p:spPr>
          <a:xfrm>
            <a:off x="3544471" y="4460686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8217E14-6780-8C75-E4B3-ABB9B74D3899}"/>
              </a:ext>
            </a:extLst>
          </p:cNvPr>
          <p:cNvSpPr/>
          <p:nvPr/>
        </p:nvSpPr>
        <p:spPr>
          <a:xfrm>
            <a:off x="4180758" y="5784591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C0ABB62-D3A1-05BF-C8B0-A686A17C80E5}"/>
              </a:ext>
            </a:extLst>
          </p:cNvPr>
          <p:cNvSpPr/>
          <p:nvPr/>
        </p:nvSpPr>
        <p:spPr>
          <a:xfrm>
            <a:off x="5020616" y="4993104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0E93D9E-FC5C-743F-201E-CBA55398AAD1}"/>
              </a:ext>
            </a:extLst>
          </p:cNvPr>
          <p:cNvSpPr/>
          <p:nvPr/>
        </p:nvSpPr>
        <p:spPr>
          <a:xfrm>
            <a:off x="4685060" y="4825569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014E5032-6220-2F2E-26D7-EB6DFF31D6DA}"/>
              </a:ext>
            </a:extLst>
          </p:cNvPr>
          <p:cNvSpPr/>
          <p:nvPr/>
        </p:nvSpPr>
        <p:spPr>
          <a:xfrm>
            <a:off x="4622852" y="5250198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EAD3F39-7F22-283C-66BF-B96DE9627AB7}"/>
              </a:ext>
            </a:extLst>
          </p:cNvPr>
          <p:cNvSpPr/>
          <p:nvPr/>
        </p:nvSpPr>
        <p:spPr>
          <a:xfrm>
            <a:off x="5269069" y="5609476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29562DD-469D-D838-D965-0B4876B2BE2C}"/>
              </a:ext>
            </a:extLst>
          </p:cNvPr>
          <p:cNvSpPr/>
          <p:nvPr/>
        </p:nvSpPr>
        <p:spPr>
          <a:xfrm>
            <a:off x="4878524" y="5649704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B76D430-2E71-284A-8284-8F299F57F282}"/>
              </a:ext>
            </a:extLst>
          </p:cNvPr>
          <p:cNvSpPr/>
          <p:nvPr/>
        </p:nvSpPr>
        <p:spPr>
          <a:xfrm>
            <a:off x="5116231" y="5289737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DCF0545-E192-FA4F-8AD5-47027DA8FD34}"/>
              </a:ext>
            </a:extLst>
          </p:cNvPr>
          <p:cNvSpPr/>
          <p:nvPr/>
        </p:nvSpPr>
        <p:spPr>
          <a:xfrm>
            <a:off x="4816316" y="6074332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FC27398A-8940-C19B-BFE5-D690C22E0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288" y="2430084"/>
            <a:ext cx="545841" cy="88699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4F5C075C-0232-133E-396F-5A4F1901A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158" y="4029783"/>
            <a:ext cx="545841" cy="886991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5445A8BE-AD26-F514-6951-8CDBF645989A}"/>
              </a:ext>
            </a:extLst>
          </p:cNvPr>
          <p:cNvSpPr/>
          <p:nvPr/>
        </p:nvSpPr>
        <p:spPr>
          <a:xfrm>
            <a:off x="2282572" y="3208219"/>
            <a:ext cx="1580041" cy="1580041"/>
          </a:xfrm>
          <a:prstGeom prst="rect">
            <a:avLst/>
          </a:prstGeom>
          <a:solidFill>
            <a:srgbClr val="C0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4A179CA-E400-64EB-1A68-101F0A267BFF}"/>
              </a:ext>
            </a:extLst>
          </p:cNvPr>
          <p:cNvSpPr/>
          <p:nvPr/>
        </p:nvSpPr>
        <p:spPr>
          <a:xfrm>
            <a:off x="3888539" y="4823837"/>
            <a:ext cx="1580041" cy="1580041"/>
          </a:xfrm>
          <a:prstGeom prst="rect">
            <a:avLst/>
          </a:prstGeom>
          <a:solidFill>
            <a:srgbClr val="C0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466F69D-4A31-7014-8934-C1765998C5D4}"/>
              </a:ext>
            </a:extLst>
          </p:cNvPr>
          <p:cNvSpPr txBox="1"/>
          <p:nvPr/>
        </p:nvSpPr>
        <p:spPr>
          <a:xfrm>
            <a:off x="2394450" y="2100227"/>
            <a:ext cx="1507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Shader’s Thread</a:t>
            </a:r>
          </a:p>
        </p:txBody>
      </p:sp>
      <p:sp>
        <p:nvSpPr>
          <p:cNvPr id="53" name="Google Shape;198;p21">
            <a:extLst>
              <a:ext uri="{FF2B5EF4-FFF2-40B4-BE49-F238E27FC236}">
                <a16:creationId xmlns:a16="http://schemas.microsoft.com/office/drawing/2014/main" id="{93434855-4CF2-1272-F13E-92C8961578E0}"/>
              </a:ext>
            </a:extLst>
          </p:cNvPr>
          <p:cNvSpPr txBox="1"/>
          <p:nvPr/>
        </p:nvSpPr>
        <p:spPr>
          <a:xfrm>
            <a:off x="6334125" y="1689050"/>
            <a:ext cx="55506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2400" b="1" dirty="0">
                <a:solidFill>
                  <a:srgbClr val="1F2937"/>
                </a:solidFill>
                <a:latin typeface="Poppins"/>
                <a:cs typeface="Poppins"/>
                <a:sym typeface="Poppins"/>
              </a:rPr>
              <a:t>Imbalanced Load &amp; Limited Tools</a:t>
            </a:r>
            <a:endParaRPr lang="en-US" sz="2400" dirty="0"/>
          </a:p>
        </p:txBody>
      </p:sp>
      <p:sp>
        <p:nvSpPr>
          <p:cNvPr id="54" name="Google Shape;231;p23">
            <a:extLst>
              <a:ext uri="{FF2B5EF4-FFF2-40B4-BE49-F238E27FC236}">
                <a16:creationId xmlns:a16="http://schemas.microsoft.com/office/drawing/2014/main" id="{C143FD90-90C6-75C4-BC68-BDDE3F6795BD}"/>
              </a:ext>
            </a:extLst>
          </p:cNvPr>
          <p:cNvSpPr txBox="1"/>
          <p:nvPr/>
        </p:nvSpPr>
        <p:spPr>
          <a:xfrm>
            <a:off x="6334125" y="2211563"/>
            <a:ext cx="546735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lvl="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500" b="0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Introducing a unifor</a:t>
            </a:r>
            <a:r>
              <a:rPr lang="en-US" sz="1500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m grid to partition points may result in a severely imbalanced grid, </a:t>
            </a:r>
            <a:r>
              <a:rPr lang="en-US" sz="1500" b="0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due to the nature of spatial datasets</a:t>
            </a:r>
            <a:endParaRPr dirty="0"/>
          </a:p>
        </p:txBody>
      </p:sp>
      <p:sp>
        <p:nvSpPr>
          <p:cNvPr id="55" name="Google Shape;231;p23">
            <a:extLst>
              <a:ext uri="{FF2B5EF4-FFF2-40B4-BE49-F238E27FC236}">
                <a16:creationId xmlns:a16="http://schemas.microsoft.com/office/drawing/2014/main" id="{67468F42-4E85-D3BE-4F7E-5A95241F05D6}"/>
              </a:ext>
            </a:extLst>
          </p:cNvPr>
          <p:cNvSpPr txBox="1"/>
          <p:nvPr/>
        </p:nvSpPr>
        <p:spPr>
          <a:xfrm>
            <a:off x="6372225" y="4430286"/>
            <a:ext cx="528637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lvl="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500" b="0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The points will be </a:t>
            </a:r>
            <a:r>
              <a:rPr lang="en-US" sz="1500" b="1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sequentially</a:t>
            </a:r>
            <a:r>
              <a:rPr lang="en-US" sz="1500" b="0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500" b="1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visited</a:t>
            </a:r>
            <a:r>
              <a:rPr lang="en-US" sz="1500" b="0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 by the thread casting the ray to maintain local minimum distance</a:t>
            </a:r>
            <a:endParaRPr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6FA834E-2892-6370-30BD-167FEE72AEC2}"/>
              </a:ext>
            </a:extLst>
          </p:cNvPr>
          <p:cNvSpPr txBox="1"/>
          <p:nvPr/>
        </p:nvSpPr>
        <p:spPr>
          <a:xfrm>
            <a:off x="3908561" y="3858206"/>
            <a:ext cx="15071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Shader’s Thread</a:t>
            </a:r>
          </a:p>
        </p:txBody>
      </p:sp>
      <p:sp>
        <p:nvSpPr>
          <p:cNvPr id="57" name="Google Shape;231;p23">
            <a:extLst>
              <a:ext uri="{FF2B5EF4-FFF2-40B4-BE49-F238E27FC236}">
                <a16:creationId xmlns:a16="http://schemas.microsoft.com/office/drawing/2014/main" id="{7558FC6C-1CE8-667B-2C84-EC451B62B09D}"/>
              </a:ext>
            </a:extLst>
          </p:cNvPr>
          <p:cNvSpPr txBox="1"/>
          <p:nvPr/>
        </p:nvSpPr>
        <p:spPr>
          <a:xfrm>
            <a:off x="6334124" y="5339863"/>
            <a:ext cx="528637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lvl="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Synchronizations are not available </a:t>
            </a:r>
            <a:r>
              <a:rPr lang="en-US" sz="1500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for RT cores, so existing load-balancing methods cannot be used here to distribute workloads.</a:t>
            </a:r>
            <a:endParaRPr dirty="0"/>
          </a:p>
        </p:txBody>
      </p:sp>
      <p:sp>
        <p:nvSpPr>
          <p:cNvPr id="58" name="Google Shape;363;p33">
            <a:extLst>
              <a:ext uri="{FF2B5EF4-FFF2-40B4-BE49-F238E27FC236}">
                <a16:creationId xmlns:a16="http://schemas.microsoft.com/office/drawing/2014/main" id="{1CD63C04-7D7B-0C92-7D91-6B8A8D768E1A}"/>
              </a:ext>
            </a:extLst>
          </p:cNvPr>
          <p:cNvSpPr txBox="1"/>
          <p:nvPr/>
        </p:nvSpPr>
        <p:spPr>
          <a:xfrm>
            <a:off x="6334125" y="3221736"/>
            <a:ext cx="528637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RT shaders execute serially to process intersections. If a grid cell contains thousands of points (skewed data), the shader becomes a bottleneck.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0782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"/>
                            </p:stCondLst>
                            <p:childTnLst>
                              <p:par>
                                <p:cTn id="3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"/>
                            </p:stCondLst>
                            <p:childTnLst>
                              <p:par>
                                <p:cTn id="4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"/>
                            </p:stCondLst>
                            <p:childTnLst>
                              <p:par>
                                <p:cTn id="4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"/>
                            </p:stCondLst>
                            <p:childTnLst>
                              <p:par>
                                <p:cTn id="4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"/>
                            </p:stCondLst>
                            <p:childTnLst>
                              <p:par>
                                <p:cTn id="5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"/>
                            </p:stCondLst>
                            <p:childTnLst>
                              <p:par>
                                <p:cTn id="6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"/>
                            </p:stCondLst>
                            <p:childTnLst>
                              <p:par>
                                <p:cTn id="6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"/>
                            </p:stCondLst>
                            <p:childTnLst>
                              <p:par>
                                <p:cTn id="6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"/>
                            </p:stCondLst>
                            <p:childTnLst>
                              <p:par>
                                <p:cTn id="7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"/>
                            </p:stCondLst>
                            <p:childTnLst>
                              <p:par>
                                <p:cTn id="8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00"/>
                            </p:stCondLst>
                            <p:childTnLst>
                              <p:par>
                                <p:cTn id="8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400"/>
                            </p:stCondLst>
                            <p:childTnLst>
                              <p:par>
                                <p:cTn id="8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600"/>
                            </p:stCondLst>
                            <p:childTnLst>
                              <p:par>
                                <p:cTn id="9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700"/>
                            </p:stCondLst>
                            <p:childTnLst>
                              <p:par>
                                <p:cTn id="10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800"/>
                            </p:stCondLst>
                            <p:childTnLst>
                              <p:par>
                                <p:cTn id="10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6" dur="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900"/>
                            </p:stCondLst>
                            <p:childTnLst>
                              <p:par>
                                <p:cTn id="10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4" dur="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100"/>
                            </p:stCondLst>
                            <p:childTnLst>
                              <p:par>
                                <p:cTn id="11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200"/>
                            </p:stCondLst>
                            <p:childTnLst>
                              <p:par>
                                <p:cTn id="12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300"/>
                            </p:stCondLst>
                            <p:childTnLst>
                              <p:par>
                                <p:cTn id="12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400"/>
                            </p:stCondLst>
                            <p:childTnLst>
                              <p:par>
                                <p:cTn id="12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500"/>
                            </p:stCondLst>
                            <p:childTnLst>
                              <p:par>
                                <p:cTn id="13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1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600"/>
                            </p:stCondLst>
                            <p:childTnLst>
                              <p:par>
                                <p:cTn id="13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700"/>
                            </p:stCondLst>
                            <p:childTnLst>
                              <p:par>
                                <p:cTn id="14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800"/>
                            </p:stCondLst>
                            <p:childTnLst>
                              <p:par>
                                <p:cTn id="14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900"/>
                            </p:stCondLst>
                            <p:childTnLst>
                              <p:par>
                                <p:cTn id="14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3000"/>
                            </p:stCondLst>
                            <p:childTnLst>
                              <p:par>
                                <p:cTn id="15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4" dur="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0" grpId="0" animBg="1"/>
      <p:bldP spid="51" grpId="0" animBg="1"/>
      <p:bldP spid="52" grpId="0"/>
      <p:bldP spid="55" grpId="0"/>
      <p:bldP spid="56" grpId="0"/>
      <p:bldP spid="57" grpId="0"/>
      <p:bldP spid="5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36D251-04AD-0461-75A6-3C5363FA70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sp>
        <p:nvSpPr>
          <p:cNvPr id="3" name="Google Shape;374;p34">
            <a:extLst>
              <a:ext uri="{FF2B5EF4-FFF2-40B4-BE49-F238E27FC236}">
                <a16:creationId xmlns:a16="http://schemas.microsoft.com/office/drawing/2014/main" id="{2AC6104F-D599-6A75-8111-21DDFCAD8341}"/>
              </a:ext>
            </a:extLst>
          </p:cNvPr>
          <p:cNvSpPr txBox="1"/>
          <p:nvPr/>
        </p:nvSpPr>
        <p:spPr>
          <a:xfrm>
            <a:off x="571500" y="666750"/>
            <a:ext cx="1160145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dirty="0">
                <a:solidFill>
                  <a:srgbClr val="991B1B"/>
                </a:solidFill>
                <a:latin typeface="Poppins"/>
                <a:cs typeface="Poppins"/>
                <a:sym typeface="Poppins"/>
              </a:rPr>
              <a:t>Solution to Imbalanced Workload</a:t>
            </a:r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AA8346-395E-B3A0-E3F8-37A0DB9FF422}"/>
              </a:ext>
            </a:extLst>
          </p:cNvPr>
          <p:cNvSpPr/>
          <p:nvPr/>
        </p:nvSpPr>
        <p:spPr>
          <a:xfrm>
            <a:off x="673417" y="1613891"/>
            <a:ext cx="4814887" cy="4814887"/>
          </a:xfrm>
          <a:custGeom>
            <a:avLst/>
            <a:gdLst>
              <a:gd name="csX0" fmla="*/ 0 w 4814887"/>
              <a:gd name="csY0" fmla="*/ 0 h 4814887"/>
              <a:gd name="csX1" fmla="*/ 486839 w 4814887"/>
              <a:gd name="csY1" fmla="*/ 0 h 4814887"/>
              <a:gd name="csX2" fmla="*/ 877379 w 4814887"/>
              <a:gd name="csY2" fmla="*/ 0 h 4814887"/>
              <a:gd name="csX3" fmla="*/ 1508665 w 4814887"/>
              <a:gd name="csY3" fmla="*/ 0 h 4814887"/>
              <a:gd name="csX4" fmla="*/ 1995503 w 4814887"/>
              <a:gd name="csY4" fmla="*/ 0 h 4814887"/>
              <a:gd name="csX5" fmla="*/ 2482342 w 4814887"/>
              <a:gd name="csY5" fmla="*/ 0 h 4814887"/>
              <a:gd name="csX6" fmla="*/ 3113627 w 4814887"/>
              <a:gd name="csY6" fmla="*/ 0 h 4814887"/>
              <a:gd name="csX7" fmla="*/ 3552317 w 4814887"/>
              <a:gd name="csY7" fmla="*/ 0 h 4814887"/>
              <a:gd name="csX8" fmla="*/ 4183602 w 4814887"/>
              <a:gd name="csY8" fmla="*/ 0 h 4814887"/>
              <a:gd name="csX9" fmla="*/ 4814887 w 4814887"/>
              <a:gd name="csY9" fmla="*/ 0 h 4814887"/>
              <a:gd name="csX10" fmla="*/ 4814887 w 4814887"/>
              <a:gd name="csY10" fmla="*/ 534987 h 4814887"/>
              <a:gd name="csX11" fmla="*/ 4814887 w 4814887"/>
              <a:gd name="csY11" fmla="*/ 1069975 h 4814887"/>
              <a:gd name="csX12" fmla="*/ 4814887 w 4814887"/>
              <a:gd name="csY12" fmla="*/ 1653111 h 4814887"/>
              <a:gd name="csX13" fmla="*/ 4814887 w 4814887"/>
              <a:gd name="csY13" fmla="*/ 2043652 h 4814887"/>
              <a:gd name="csX14" fmla="*/ 4814887 w 4814887"/>
              <a:gd name="csY14" fmla="*/ 2578639 h 4814887"/>
              <a:gd name="csX15" fmla="*/ 4814887 w 4814887"/>
              <a:gd name="csY15" fmla="*/ 3113627 h 4814887"/>
              <a:gd name="csX16" fmla="*/ 4814887 w 4814887"/>
              <a:gd name="csY16" fmla="*/ 3648614 h 4814887"/>
              <a:gd name="csX17" fmla="*/ 4814887 w 4814887"/>
              <a:gd name="csY17" fmla="*/ 4231751 h 4814887"/>
              <a:gd name="csX18" fmla="*/ 4814887 w 4814887"/>
              <a:gd name="csY18" fmla="*/ 4814887 h 4814887"/>
              <a:gd name="csX19" fmla="*/ 4231751 w 4814887"/>
              <a:gd name="csY19" fmla="*/ 4814887 h 4814887"/>
              <a:gd name="csX20" fmla="*/ 3793061 w 4814887"/>
              <a:gd name="csY20" fmla="*/ 4814887 h 4814887"/>
              <a:gd name="csX21" fmla="*/ 3161776 w 4814887"/>
              <a:gd name="csY21" fmla="*/ 4814887 h 4814887"/>
              <a:gd name="csX22" fmla="*/ 2626788 w 4814887"/>
              <a:gd name="csY22" fmla="*/ 4814887 h 4814887"/>
              <a:gd name="csX23" fmla="*/ 2188099 w 4814887"/>
              <a:gd name="csY23" fmla="*/ 4814887 h 4814887"/>
              <a:gd name="csX24" fmla="*/ 1653111 w 4814887"/>
              <a:gd name="csY24" fmla="*/ 4814887 h 4814887"/>
              <a:gd name="csX25" fmla="*/ 1262570 w 4814887"/>
              <a:gd name="csY25" fmla="*/ 4814887 h 4814887"/>
              <a:gd name="csX26" fmla="*/ 872030 w 4814887"/>
              <a:gd name="csY26" fmla="*/ 4814887 h 4814887"/>
              <a:gd name="csX27" fmla="*/ 0 w 4814887"/>
              <a:gd name="csY27" fmla="*/ 4814887 h 4814887"/>
              <a:gd name="csX28" fmla="*/ 0 w 4814887"/>
              <a:gd name="csY28" fmla="*/ 4376197 h 4814887"/>
              <a:gd name="csX29" fmla="*/ 0 w 4814887"/>
              <a:gd name="csY29" fmla="*/ 3744912 h 4814887"/>
              <a:gd name="csX30" fmla="*/ 0 w 4814887"/>
              <a:gd name="csY30" fmla="*/ 3258074 h 4814887"/>
              <a:gd name="csX31" fmla="*/ 0 w 4814887"/>
              <a:gd name="csY31" fmla="*/ 2867533 h 4814887"/>
              <a:gd name="csX32" fmla="*/ 0 w 4814887"/>
              <a:gd name="csY32" fmla="*/ 2284396 h 4814887"/>
              <a:gd name="csX33" fmla="*/ 0 w 4814887"/>
              <a:gd name="csY33" fmla="*/ 1845707 h 4814887"/>
              <a:gd name="csX34" fmla="*/ 0 w 4814887"/>
              <a:gd name="csY34" fmla="*/ 1262570 h 4814887"/>
              <a:gd name="csX35" fmla="*/ 0 w 4814887"/>
              <a:gd name="csY35" fmla="*/ 631285 h 4814887"/>
              <a:gd name="csX36" fmla="*/ 0 w 4814887"/>
              <a:gd name="csY36" fmla="*/ 0 h 481488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</a:cxnLst>
            <a:rect l="l" t="t" r="r" b="b"/>
            <a:pathLst>
              <a:path w="4814887" h="4814887" extrusionOk="0">
                <a:moveTo>
                  <a:pt x="0" y="0"/>
                </a:moveTo>
                <a:cubicBezTo>
                  <a:pt x="117797" y="-50327"/>
                  <a:pt x="325515" y="27886"/>
                  <a:pt x="486839" y="0"/>
                </a:cubicBezTo>
                <a:cubicBezTo>
                  <a:pt x="648163" y="-27886"/>
                  <a:pt x="769655" y="25666"/>
                  <a:pt x="877379" y="0"/>
                </a:cubicBezTo>
                <a:cubicBezTo>
                  <a:pt x="985103" y="-25666"/>
                  <a:pt x="1284304" y="30570"/>
                  <a:pt x="1508665" y="0"/>
                </a:cubicBezTo>
                <a:cubicBezTo>
                  <a:pt x="1733026" y="-30570"/>
                  <a:pt x="1886045" y="57271"/>
                  <a:pt x="1995503" y="0"/>
                </a:cubicBezTo>
                <a:cubicBezTo>
                  <a:pt x="2104961" y="-57271"/>
                  <a:pt x="2269911" y="21265"/>
                  <a:pt x="2482342" y="0"/>
                </a:cubicBezTo>
                <a:cubicBezTo>
                  <a:pt x="2694773" y="-21265"/>
                  <a:pt x="2972666" y="34132"/>
                  <a:pt x="3113627" y="0"/>
                </a:cubicBezTo>
                <a:cubicBezTo>
                  <a:pt x="3254588" y="-34132"/>
                  <a:pt x="3408733" y="6118"/>
                  <a:pt x="3552317" y="0"/>
                </a:cubicBezTo>
                <a:cubicBezTo>
                  <a:pt x="3695901" y="-6118"/>
                  <a:pt x="3885170" y="7165"/>
                  <a:pt x="4183602" y="0"/>
                </a:cubicBezTo>
                <a:cubicBezTo>
                  <a:pt x="4482035" y="-7165"/>
                  <a:pt x="4566161" y="21567"/>
                  <a:pt x="4814887" y="0"/>
                </a:cubicBezTo>
                <a:cubicBezTo>
                  <a:pt x="4842228" y="131590"/>
                  <a:pt x="4769875" y="272440"/>
                  <a:pt x="4814887" y="534987"/>
                </a:cubicBezTo>
                <a:cubicBezTo>
                  <a:pt x="4859899" y="797534"/>
                  <a:pt x="4792961" y="829755"/>
                  <a:pt x="4814887" y="1069975"/>
                </a:cubicBezTo>
                <a:cubicBezTo>
                  <a:pt x="4836813" y="1310195"/>
                  <a:pt x="4813501" y="1524236"/>
                  <a:pt x="4814887" y="1653111"/>
                </a:cubicBezTo>
                <a:cubicBezTo>
                  <a:pt x="4816273" y="1781986"/>
                  <a:pt x="4771754" y="1867265"/>
                  <a:pt x="4814887" y="2043652"/>
                </a:cubicBezTo>
                <a:cubicBezTo>
                  <a:pt x="4858020" y="2220039"/>
                  <a:pt x="4772321" y="2425423"/>
                  <a:pt x="4814887" y="2578639"/>
                </a:cubicBezTo>
                <a:cubicBezTo>
                  <a:pt x="4857453" y="2731855"/>
                  <a:pt x="4770436" y="2913645"/>
                  <a:pt x="4814887" y="3113627"/>
                </a:cubicBezTo>
                <a:cubicBezTo>
                  <a:pt x="4859338" y="3313609"/>
                  <a:pt x="4763076" y="3406415"/>
                  <a:pt x="4814887" y="3648614"/>
                </a:cubicBezTo>
                <a:cubicBezTo>
                  <a:pt x="4866698" y="3890813"/>
                  <a:pt x="4753455" y="4084071"/>
                  <a:pt x="4814887" y="4231751"/>
                </a:cubicBezTo>
                <a:cubicBezTo>
                  <a:pt x="4876319" y="4379431"/>
                  <a:pt x="4789023" y="4564966"/>
                  <a:pt x="4814887" y="4814887"/>
                </a:cubicBezTo>
                <a:cubicBezTo>
                  <a:pt x="4619522" y="4853129"/>
                  <a:pt x="4443442" y="4808008"/>
                  <a:pt x="4231751" y="4814887"/>
                </a:cubicBezTo>
                <a:cubicBezTo>
                  <a:pt x="4020060" y="4821766"/>
                  <a:pt x="3977557" y="4796510"/>
                  <a:pt x="3793061" y="4814887"/>
                </a:cubicBezTo>
                <a:cubicBezTo>
                  <a:pt x="3608565" y="4833264"/>
                  <a:pt x="3350371" y="4809601"/>
                  <a:pt x="3161776" y="4814887"/>
                </a:cubicBezTo>
                <a:cubicBezTo>
                  <a:pt x="2973182" y="4820173"/>
                  <a:pt x="2765096" y="4766722"/>
                  <a:pt x="2626788" y="4814887"/>
                </a:cubicBezTo>
                <a:cubicBezTo>
                  <a:pt x="2488480" y="4863052"/>
                  <a:pt x="2359427" y="4795624"/>
                  <a:pt x="2188099" y="4814887"/>
                </a:cubicBezTo>
                <a:cubicBezTo>
                  <a:pt x="2016771" y="4834150"/>
                  <a:pt x="1890049" y="4800859"/>
                  <a:pt x="1653111" y="4814887"/>
                </a:cubicBezTo>
                <a:cubicBezTo>
                  <a:pt x="1416173" y="4828915"/>
                  <a:pt x="1436957" y="4807391"/>
                  <a:pt x="1262570" y="4814887"/>
                </a:cubicBezTo>
                <a:cubicBezTo>
                  <a:pt x="1088183" y="4822383"/>
                  <a:pt x="988897" y="4812311"/>
                  <a:pt x="872030" y="4814887"/>
                </a:cubicBezTo>
                <a:cubicBezTo>
                  <a:pt x="755163" y="4817463"/>
                  <a:pt x="404398" y="4798109"/>
                  <a:pt x="0" y="4814887"/>
                </a:cubicBezTo>
                <a:cubicBezTo>
                  <a:pt x="-14543" y="4606209"/>
                  <a:pt x="16733" y="4524428"/>
                  <a:pt x="0" y="4376197"/>
                </a:cubicBezTo>
                <a:cubicBezTo>
                  <a:pt x="-16733" y="4227966"/>
                  <a:pt x="70550" y="4037628"/>
                  <a:pt x="0" y="3744912"/>
                </a:cubicBezTo>
                <a:cubicBezTo>
                  <a:pt x="-70550" y="3452196"/>
                  <a:pt x="55903" y="3369249"/>
                  <a:pt x="0" y="3258074"/>
                </a:cubicBezTo>
                <a:cubicBezTo>
                  <a:pt x="-55903" y="3146899"/>
                  <a:pt x="24277" y="2997687"/>
                  <a:pt x="0" y="2867533"/>
                </a:cubicBezTo>
                <a:cubicBezTo>
                  <a:pt x="-24277" y="2737379"/>
                  <a:pt x="43707" y="2477132"/>
                  <a:pt x="0" y="2284396"/>
                </a:cubicBezTo>
                <a:cubicBezTo>
                  <a:pt x="-43707" y="2091660"/>
                  <a:pt x="43883" y="1988284"/>
                  <a:pt x="0" y="1845707"/>
                </a:cubicBezTo>
                <a:cubicBezTo>
                  <a:pt x="-43883" y="1703130"/>
                  <a:pt x="15340" y="1457440"/>
                  <a:pt x="0" y="1262570"/>
                </a:cubicBezTo>
                <a:cubicBezTo>
                  <a:pt x="-15340" y="1067700"/>
                  <a:pt x="55740" y="786791"/>
                  <a:pt x="0" y="631285"/>
                </a:cubicBezTo>
                <a:cubicBezTo>
                  <a:pt x="-55740" y="475780"/>
                  <a:pt x="22412" y="238689"/>
                  <a:pt x="0" y="0"/>
                </a:cubicBezTo>
                <a:close/>
              </a:path>
            </a:pathLst>
          </a:custGeom>
          <a:noFill/>
          <a:ln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4780755-9714-30BB-30D4-FE7C994A8AD9}"/>
              </a:ext>
            </a:extLst>
          </p:cNvPr>
          <p:cNvCxnSpPr/>
          <p:nvPr/>
        </p:nvCxnSpPr>
        <p:spPr>
          <a:xfrm>
            <a:off x="700067" y="3195165"/>
            <a:ext cx="476158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F7EF6C-AAE8-3E1B-BAB3-4F8914641D6C}"/>
              </a:ext>
            </a:extLst>
          </p:cNvPr>
          <p:cNvCxnSpPr/>
          <p:nvPr/>
        </p:nvCxnSpPr>
        <p:spPr>
          <a:xfrm>
            <a:off x="673417" y="4806048"/>
            <a:ext cx="476158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D1A128-85AB-69F1-8B06-3DE5B9575EE1}"/>
              </a:ext>
            </a:extLst>
          </p:cNvPr>
          <p:cNvCxnSpPr>
            <a:cxnSpLocks/>
          </p:cNvCxnSpPr>
          <p:nvPr/>
        </p:nvCxnSpPr>
        <p:spPr>
          <a:xfrm>
            <a:off x="2272456" y="1613891"/>
            <a:ext cx="0" cy="48148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55D0DD1-0A57-0A70-B196-0DC984F6F22E}"/>
              </a:ext>
            </a:extLst>
          </p:cNvPr>
          <p:cNvCxnSpPr>
            <a:cxnSpLocks/>
          </p:cNvCxnSpPr>
          <p:nvPr/>
        </p:nvCxnSpPr>
        <p:spPr>
          <a:xfrm>
            <a:off x="3862613" y="1613891"/>
            <a:ext cx="0" cy="48148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9E8271E9-9205-CD88-D5FC-7D46E96E50DA}"/>
              </a:ext>
            </a:extLst>
          </p:cNvPr>
          <p:cNvSpPr/>
          <p:nvPr/>
        </p:nvSpPr>
        <p:spPr>
          <a:xfrm>
            <a:off x="2498893" y="3875554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71D1803-3F5F-DE88-C048-F7801BF255C5}"/>
              </a:ext>
            </a:extLst>
          </p:cNvPr>
          <p:cNvSpPr/>
          <p:nvPr/>
        </p:nvSpPr>
        <p:spPr>
          <a:xfrm>
            <a:off x="1203940" y="5733792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34C160E-5FD2-0CD5-B397-24F92B1292FC}"/>
              </a:ext>
            </a:extLst>
          </p:cNvPr>
          <p:cNvSpPr/>
          <p:nvPr/>
        </p:nvSpPr>
        <p:spPr>
          <a:xfrm>
            <a:off x="955088" y="4369596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BCC64CC-3CC0-704E-B27A-73F537995FB4}"/>
              </a:ext>
            </a:extLst>
          </p:cNvPr>
          <p:cNvSpPr/>
          <p:nvPr/>
        </p:nvSpPr>
        <p:spPr>
          <a:xfrm>
            <a:off x="1670428" y="3829031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7CB3276-8BB7-BC1C-CA50-F4D389A67622}"/>
              </a:ext>
            </a:extLst>
          </p:cNvPr>
          <p:cNvSpPr/>
          <p:nvPr/>
        </p:nvSpPr>
        <p:spPr>
          <a:xfrm>
            <a:off x="2488128" y="4501567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A21E7A0-2861-4199-D853-6526F1F2FBC8}"/>
              </a:ext>
            </a:extLst>
          </p:cNvPr>
          <p:cNvSpPr/>
          <p:nvPr/>
        </p:nvSpPr>
        <p:spPr>
          <a:xfrm>
            <a:off x="3062464" y="3438232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EA32A47-B734-51DC-9BD4-6EE53DFE8246}"/>
              </a:ext>
            </a:extLst>
          </p:cNvPr>
          <p:cNvSpPr/>
          <p:nvPr/>
        </p:nvSpPr>
        <p:spPr>
          <a:xfrm>
            <a:off x="3552187" y="3931669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3E04CB6-26BA-7236-7D0E-8D4423637ACE}"/>
              </a:ext>
            </a:extLst>
          </p:cNvPr>
          <p:cNvSpPr/>
          <p:nvPr/>
        </p:nvSpPr>
        <p:spPr>
          <a:xfrm>
            <a:off x="4886426" y="3499605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C0FCD75-58FD-060D-B1BB-EB8AD6BF831D}"/>
              </a:ext>
            </a:extLst>
          </p:cNvPr>
          <p:cNvSpPr/>
          <p:nvPr/>
        </p:nvSpPr>
        <p:spPr>
          <a:xfrm>
            <a:off x="2826177" y="3472905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267A50A-124B-BEA9-6CD0-4526313FB021}"/>
              </a:ext>
            </a:extLst>
          </p:cNvPr>
          <p:cNvSpPr/>
          <p:nvPr/>
        </p:nvSpPr>
        <p:spPr>
          <a:xfrm>
            <a:off x="3161642" y="3971896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9875176-149B-557A-6D04-66BC6F309223}"/>
              </a:ext>
            </a:extLst>
          </p:cNvPr>
          <p:cNvSpPr/>
          <p:nvPr/>
        </p:nvSpPr>
        <p:spPr>
          <a:xfrm>
            <a:off x="2497678" y="3562571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8D38DFE-3416-BF26-F87B-759F4836507B}"/>
              </a:ext>
            </a:extLst>
          </p:cNvPr>
          <p:cNvSpPr/>
          <p:nvPr/>
        </p:nvSpPr>
        <p:spPr>
          <a:xfrm>
            <a:off x="3015693" y="3662421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DD931D4-F9C8-493C-3084-D11491D2D136}"/>
              </a:ext>
            </a:extLst>
          </p:cNvPr>
          <p:cNvSpPr/>
          <p:nvPr/>
        </p:nvSpPr>
        <p:spPr>
          <a:xfrm>
            <a:off x="2995636" y="4181709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DE8D86C-AAB4-631D-4157-9AAAC11A2C06}"/>
              </a:ext>
            </a:extLst>
          </p:cNvPr>
          <p:cNvSpPr/>
          <p:nvPr/>
        </p:nvSpPr>
        <p:spPr>
          <a:xfrm>
            <a:off x="3099434" y="4396525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04AAD8B1-0EC3-0F67-14DF-0CE18E074CB7}"/>
              </a:ext>
            </a:extLst>
          </p:cNvPr>
          <p:cNvSpPr/>
          <p:nvPr/>
        </p:nvSpPr>
        <p:spPr>
          <a:xfrm>
            <a:off x="3522705" y="3438232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E48CBCF-1166-AF70-229D-820E9708BBEC}"/>
              </a:ext>
            </a:extLst>
          </p:cNvPr>
          <p:cNvSpPr/>
          <p:nvPr/>
        </p:nvSpPr>
        <p:spPr>
          <a:xfrm>
            <a:off x="2450282" y="4264548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E4856AC-5D6E-6F9A-27DF-B71BA6A028E7}"/>
              </a:ext>
            </a:extLst>
          </p:cNvPr>
          <p:cNvSpPr/>
          <p:nvPr/>
        </p:nvSpPr>
        <p:spPr>
          <a:xfrm>
            <a:off x="2719912" y="3931669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439F9461-55A8-C386-7FDC-EE8FC83ED049}"/>
              </a:ext>
            </a:extLst>
          </p:cNvPr>
          <p:cNvSpPr/>
          <p:nvPr/>
        </p:nvSpPr>
        <p:spPr>
          <a:xfrm>
            <a:off x="4674914" y="2222233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4EE1EB6-CB61-CAC5-B834-FA82A9E63BCC}"/>
              </a:ext>
            </a:extLst>
          </p:cNvPr>
          <p:cNvSpPr/>
          <p:nvPr/>
        </p:nvSpPr>
        <p:spPr>
          <a:xfrm>
            <a:off x="4307744" y="2401564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40D2626-D7F9-202D-C58C-FDF63123B537}"/>
              </a:ext>
            </a:extLst>
          </p:cNvPr>
          <p:cNvSpPr/>
          <p:nvPr/>
        </p:nvSpPr>
        <p:spPr>
          <a:xfrm>
            <a:off x="1037697" y="2543704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D5CD0B4-63E1-0532-A924-6D9EFC67BB83}"/>
              </a:ext>
            </a:extLst>
          </p:cNvPr>
          <p:cNvSpPr/>
          <p:nvPr/>
        </p:nvSpPr>
        <p:spPr>
          <a:xfrm>
            <a:off x="1655195" y="2573426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4B30E8F-699C-DFA5-40FE-7B6606756C4C}"/>
              </a:ext>
            </a:extLst>
          </p:cNvPr>
          <p:cNvSpPr/>
          <p:nvPr/>
        </p:nvSpPr>
        <p:spPr>
          <a:xfrm>
            <a:off x="4802842" y="5321767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D418B57-D48D-134C-BBED-6461567399E4}"/>
              </a:ext>
            </a:extLst>
          </p:cNvPr>
          <p:cNvSpPr/>
          <p:nvPr/>
        </p:nvSpPr>
        <p:spPr>
          <a:xfrm>
            <a:off x="4819568" y="4960457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A5D9EF7-D1B9-7992-DE5F-C0C520FD5CB7}"/>
              </a:ext>
            </a:extLst>
          </p:cNvPr>
          <p:cNvSpPr/>
          <p:nvPr/>
        </p:nvSpPr>
        <p:spPr>
          <a:xfrm>
            <a:off x="4429023" y="5000684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06BB3A5-D270-94AC-92BF-17B30ACAF8E7}"/>
              </a:ext>
            </a:extLst>
          </p:cNvPr>
          <p:cNvSpPr/>
          <p:nvPr/>
        </p:nvSpPr>
        <p:spPr>
          <a:xfrm>
            <a:off x="4263017" y="5210497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4764959-C18A-5570-81D0-F9B4EFE6B07E}"/>
              </a:ext>
            </a:extLst>
          </p:cNvPr>
          <p:cNvSpPr/>
          <p:nvPr/>
        </p:nvSpPr>
        <p:spPr>
          <a:xfrm>
            <a:off x="4366815" y="5425313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130D073-F72C-03FB-91A5-4BC97AAE5F35}"/>
              </a:ext>
            </a:extLst>
          </p:cNvPr>
          <p:cNvSpPr/>
          <p:nvPr/>
        </p:nvSpPr>
        <p:spPr>
          <a:xfrm>
            <a:off x="3987294" y="4960457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17733E3-E4FB-0A85-30BC-CA632AD1602E}"/>
              </a:ext>
            </a:extLst>
          </p:cNvPr>
          <p:cNvSpPr/>
          <p:nvPr/>
        </p:nvSpPr>
        <p:spPr>
          <a:xfrm>
            <a:off x="5013032" y="5784591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11859B9-2559-B24F-B468-4CF8879BA56C}"/>
              </a:ext>
            </a:extLst>
          </p:cNvPr>
          <p:cNvSpPr/>
          <p:nvPr/>
        </p:nvSpPr>
        <p:spPr>
          <a:xfrm>
            <a:off x="4622488" y="5824818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D6B786C-25D4-74C3-BEFC-0ACDC7C4F7E5}"/>
              </a:ext>
            </a:extLst>
          </p:cNvPr>
          <p:cNvSpPr/>
          <p:nvPr/>
        </p:nvSpPr>
        <p:spPr>
          <a:xfrm>
            <a:off x="4456481" y="6034631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E0B1C07-2DF1-DF28-AC82-C13F9AC0E693}"/>
              </a:ext>
            </a:extLst>
          </p:cNvPr>
          <p:cNvSpPr/>
          <p:nvPr/>
        </p:nvSpPr>
        <p:spPr>
          <a:xfrm>
            <a:off x="3544471" y="4460686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15DC146-BD5A-2C72-8B48-D9AF0FA40C62}"/>
              </a:ext>
            </a:extLst>
          </p:cNvPr>
          <p:cNvSpPr/>
          <p:nvPr/>
        </p:nvSpPr>
        <p:spPr>
          <a:xfrm>
            <a:off x="4180758" y="5784591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2EA4F59-4734-B496-FD8F-5811FA5867C1}"/>
              </a:ext>
            </a:extLst>
          </p:cNvPr>
          <p:cNvSpPr/>
          <p:nvPr/>
        </p:nvSpPr>
        <p:spPr>
          <a:xfrm>
            <a:off x="5020616" y="4993104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602904D-C979-B1F2-9035-4E778AB1CF7D}"/>
              </a:ext>
            </a:extLst>
          </p:cNvPr>
          <p:cNvSpPr/>
          <p:nvPr/>
        </p:nvSpPr>
        <p:spPr>
          <a:xfrm>
            <a:off x="4685060" y="4825569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D8B99AC-493F-3996-4E74-EA9EEA3761EF}"/>
              </a:ext>
            </a:extLst>
          </p:cNvPr>
          <p:cNvSpPr/>
          <p:nvPr/>
        </p:nvSpPr>
        <p:spPr>
          <a:xfrm>
            <a:off x="4622852" y="5250198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3F6B9FB4-FB6F-B76E-7244-D2EB5B89DBB3}"/>
              </a:ext>
            </a:extLst>
          </p:cNvPr>
          <p:cNvSpPr/>
          <p:nvPr/>
        </p:nvSpPr>
        <p:spPr>
          <a:xfrm>
            <a:off x="5269069" y="5609476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3C0BD814-F270-CEB1-D099-DAEAAEA3A983}"/>
              </a:ext>
            </a:extLst>
          </p:cNvPr>
          <p:cNvSpPr/>
          <p:nvPr/>
        </p:nvSpPr>
        <p:spPr>
          <a:xfrm>
            <a:off x="4878524" y="5649704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7EC1001E-A883-DC7A-3334-323EC4D92537}"/>
              </a:ext>
            </a:extLst>
          </p:cNvPr>
          <p:cNvSpPr/>
          <p:nvPr/>
        </p:nvSpPr>
        <p:spPr>
          <a:xfrm>
            <a:off x="5116231" y="5289737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97B0533E-3C1D-4DF1-8DB8-AA449E0CD596}"/>
              </a:ext>
            </a:extLst>
          </p:cNvPr>
          <p:cNvSpPr/>
          <p:nvPr/>
        </p:nvSpPr>
        <p:spPr>
          <a:xfrm>
            <a:off x="4816316" y="6074332"/>
            <a:ext cx="179331" cy="179331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C1D6EA92-370E-FBEE-9581-4319018EA60C}"/>
              </a:ext>
            </a:extLst>
          </p:cNvPr>
          <p:cNvSpPr/>
          <p:nvPr/>
        </p:nvSpPr>
        <p:spPr>
          <a:xfrm>
            <a:off x="2272455" y="3202643"/>
            <a:ext cx="1580041" cy="1580041"/>
          </a:xfrm>
          <a:prstGeom prst="rect">
            <a:avLst/>
          </a:prstGeom>
          <a:solidFill>
            <a:srgbClr val="C0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44BAD16-FEB2-AE04-7B3A-A427D6ABCE21}"/>
              </a:ext>
            </a:extLst>
          </p:cNvPr>
          <p:cNvSpPr/>
          <p:nvPr/>
        </p:nvSpPr>
        <p:spPr>
          <a:xfrm>
            <a:off x="3874606" y="4825569"/>
            <a:ext cx="1580041" cy="1580041"/>
          </a:xfrm>
          <a:prstGeom prst="rect">
            <a:avLst/>
          </a:prstGeom>
          <a:solidFill>
            <a:srgbClr val="C0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Google Shape;198;p21">
            <a:extLst>
              <a:ext uri="{FF2B5EF4-FFF2-40B4-BE49-F238E27FC236}">
                <a16:creationId xmlns:a16="http://schemas.microsoft.com/office/drawing/2014/main" id="{016CE6FA-9044-162E-EEB0-4C1DC5E811CB}"/>
              </a:ext>
            </a:extLst>
          </p:cNvPr>
          <p:cNvSpPr txBox="1"/>
          <p:nvPr/>
        </p:nvSpPr>
        <p:spPr>
          <a:xfrm>
            <a:off x="6334125" y="1613520"/>
            <a:ext cx="55506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2400" b="1" dirty="0">
                <a:solidFill>
                  <a:srgbClr val="1F2937"/>
                </a:solidFill>
                <a:latin typeface="Poppins"/>
                <a:cs typeface="Poppins"/>
                <a:sym typeface="Poppins"/>
              </a:rPr>
              <a:t>Two-tier Load Balance Strategy</a:t>
            </a:r>
            <a:endParaRPr lang="en-US" sz="2400" dirty="0"/>
          </a:p>
        </p:txBody>
      </p:sp>
      <p:sp>
        <p:nvSpPr>
          <p:cNvPr id="51" name="Google Shape;231;p23">
            <a:extLst>
              <a:ext uri="{FF2B5EF4-FFF2-40B4-BE49-F238E27FC236}">
                <a16:creationId xmlns:a16="http://schemas.microsoft.com/office/drawing/2014/main" id="{546469BB-2F59-F700-19F2-D5EC109D5C78}"/>
              </a:ext>
            </a:extLst>
          </p:cNvPr>
          <p:cNvSpPr txBox="1"/>
          <p:nvPr/>
        </p:nvSpPr>
        <p:spPr>
          <a:xfrm>
            <a:off x="6334125" y="2138853"/>
            <a:ext cx="528637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60000"/>
              </a:lnSpc>
            </a:pPr>
            <a:r>
              <a:rPr lang="en-US" sz="1500" b="0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The limitation of </a:t>
            </a:r>
            <a:r>
              <a:rPr lang="en-US" sz="1500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s</a:t>
            </a:r>
            <a:r>
              <a:rPr lang="en-US" sz="1500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ynchronizations</a:t>
            </a:r>
            <a:r>
              <a:rPr lang="en-US" sz="1500" b="0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 suggests us that we can only </a:t>
            </a:r>
            <a:r>
              <a:rPr lang="en-US" sz="1500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address the LB issue within the CUDA kernel</a:t>
            </a:r>
            <a:endParaRPr dirty="0"/>
          </a:p>
        </p:txBody>
      </p:sp>
      <p:sp>
        <p:nvSpPr>
          <p:cNvPr id="52" name="Google Shape;231;p23">
            <a:extLst>
              <a:ext uri="{FF2B5EF4-FFF2-40B4-BE49-F238E27FC236}">
                <a16:creationId xmlns:a16="http://schemas.microsoft.com/office/drawing/2014/main" id="{C90A7AA4-7468-2F8A-003F-05744DF991C7}"/>
              </a:ext>
            </a:extLst>
          </p:cNvPr>
          <p:cNvSpPr txBox="1"/>
          <p:nvPr/>
        </p:nvSpPr>
        <p:spPr>
          <a:xfrm>
            <a:off x="6372225" y="2940594"/>
            <a:ext cx="528637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60000"/>
              </a:lnSpc>
            </a:pPr>
            <a:r>
              <a:rPr lang="en-US" sz="1500" b="0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Classified the cells into two tiers, </a:t>
            </a:r>
            <a:r>
              <a:rPr lang="en-US" sz="1500" b="1" i="0" u="none" strike="noStrike" cap="none" dirty="0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heavy cells </a:t>
            </a:r>
            <a:r>
              <a:rPr lang="en-US" sz="1500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and</a:t>
            </a:r>
            <a:r>
              <a:rPr lang="en-US" sz="1500" b="1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500" b="1" i="0" u="none" strike="noStrike" cap="none" dirty="0">
                <a:solidFill>
                  <a:srgbClr val="008000"/>
                </a:solidFill>
                <a:latin typeface="Lato"/>
                <a:ea typeface="Lato"/>
                <a:cs typeface="Lato"/>
                <a:sym typeface="Lato"/>
              </a:rPr>
              <a:t>lightweight</a:t>
            </a:r>
            <a:r>
              <a:rPr lang="en-US" sz="1500" b="1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500" b="0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cells according to its the number of points</a:t>
            </a:r>
            <a:endParaRPr dirty="0"/>
          </a:p>
        </p:txBody>
      </p:sp>
      <p:sp>
        <p:nvSpPr>
          <p:cNvPr id="53" name="Google Shape;231;p23">
            <a:extLst>
              <a:ext uri="{FF2B5EF4-FFF2-40B4-BE49-F238E27FC236}">
                <a16:creationId xmlns:a16="http://schemas.microsoft.com/office/drawing/2014/main" id="{64478FDC-FD24-8DB7-DDC4-016517070D1C}"/>
              </a:ext>
            </a:extLst>
          </p:cNvPr>
          <p:cNvSpPr txBox="1"/>
          <p:nvPr/>
        </p:nvSpPr>
        <p:spPr>
          <a:xfrm>
            <a:off x="6372225" y="5622967"/>
            <a:ext cx="52863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60000"/>
              </a:lnSpc>
            </a:pPr>
            <a:r>
              <a:rPr lang="en-US" sz="1500" b="1" dirty="0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Heavy Cell</a:t>
            </a:r>
            <a:r>
              <a:rPr lang="en-US" sz="1500" b="1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: Running </a:t>
            </a:r>
            <a:r>
              <a:rPr lang="en-US" sz="1500" b="1" dirty="0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EB</a:t>
            </a:r>
            <a:r>
              <a:rPr lang="en-US" sz="1500" b="1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 algorithm with a thread block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9FE4C39-5B66-F50F-D8E6-6364F46E8885}"/>
              </a:ext>
            </a:extLst>
          </p:cNvPr>
          <p:cNvSpPr/>
          <p:nvPr/>
        </p:nvSpPr>
        <p:spPr>
          <a:xfrm>
            <a:off x="687357" y="1618863"/>
            <a:ext cx="1580041" cy="1580041"/>
          </a:xfrm>
          <a:prstGeom prst="rect">
            <a:avLst/>
          </a:prstGeom>
          <a:solidFill>
            <a:srgbClr val="008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A7F3675-949F-CBA0-DE58-32132D11472D}"/>
              </a:ext>
            </a:extLst>
          </p:cNvPr>
          <p:cNvSpPr/>
          <p:nvPr/>
        </p:nvSpPr>
        <p:spPr>
          <a:xfrm>
            <a:off x="2285780" y="1621263"/>
            <a:ext cx="1580041" cy="1580041"/>
          </a:xfrm>
          <a:prstGeom prst="rect">
            <a:avLst/>
          </a:prstGeom>
          <a:solidFill>
            <a:srgbClr val="008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8D5883AD-752D-7956-E075-D3C2A1AAAEEB}"/>
              </a:ext>
            </a:extLst>
          </p:cNvPr>
          <p:cNvSpPr/>
          <p:nvPr/>
        </p:nvSpPr>
        <p:spPr>
          <a:xfrm>
            <a:off x="3884203" y="1623663"/>
            <a:ext cx="1580041" cy="1580041"/>
          </a:xfrm>
          <a:prstGeom prst="rect">
            <a:avLst/>
          </a:prstGeom>
          <a:solidFill>
            <a:srgbClr val="008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C297F79-8BC2-AA19-7EE8-AB47F27D28ED}"/>
              </a:ext>
            </a:extLst>
          </p:cNvPr>
          <p:cNvSpPr/>
          <p:nvPr/>
        </p:nvSpPr>
        <p:spPr>
          <a:xfrm>
            <a:off x="704135" y="3210321"/>
            <a:ext cx="1580041" cy="1580041"/>
          </a:xfrm>
          <a:prstGeom prst="rect">
            <a:avLst/>
          </a:prstGeom>
          <a:solidFill>
            <a:srgbClr val="008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F2DB4D9-15F6-C94D-33C5-668EAB899496}"/>
              </a:ext>
            </a:extLst>
          </p:cNvPr>
          <p:cNvSpPr/>
          <p:nvPr/>
        </p:nvSpPr>
        <p:spPr>
          <a:xfrm>
            <a:off x="3877786" y="3210586"/>
            <a:ext cx="1580041" cy="1580041"/>
          </a:xfrm>
          <a:prstGeom prst="rect">
            <a:avLst/>
          </a:prstGeom>
          <a:solidFill>
            <a:srgbClr val="008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E12A8D39-F8EC-740E-7411-4C734177C1F8}"/>
              </a:ext>
            </a:extLst>
          </p:cNvPr>
          <p:cNvSpPr/>
          <p:nvPr/>
        </p:nvSpPr>
        <p:spPr>
          <a:xfrm>
            <a:off x="686168" y="4819065"/>
            <a:ext cx="1580041" cy="1580041"/>
          </a:xfrm>
          <a:prstGeom prst="rect">
            <a:avLst/>
          </a:prstGeom>
          <a:solidFill>
            <a:srgbClr val="008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66F81945-E183-9897-1659-0E4A12A47914}"/>
              </a:ext>
            </a:extLst>
          </p:cNvPr>
          <p:cNvSpPr/>
          <p:nvPr/>
        </p:nvSpPr>
        <p:spPr>
          <a:xfrm>
            <a:off x="2285779" y="4806048"/>
            <a:ext cx="1580041" cy="1580041"/>
          </a:xfrm>
          <a:prstGeom prst="rect">
            <a:avLst/>
          </a:prstGeom>
          <a:solidFill>
            <a:srgbClr val="008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A1F4D4D-06B5-9564-79B4-B258F74C2DB3}"/>
              </a:ext>
            </a:extLst>
          </p:cNvPr>
          <p:cNvGrpSpPr/>
          <p:nvPr/>
        </p:nvGrpSpPr>
        <p:grpSpPr>
          <a:xfrm>
            <a:off x="6372225" y="3961070"/>
            <a:ext cx="1912448" cy="1372265"/>
            <a:chOff x="6372225" y="3961070"/>
            <a:chExt cx="1912448" cy="1372265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07FE63F6-E17E-FDF7-C7AF-C83B4557F08F}"/>
                </a:ext>
              </a:extLst>
            </p:cNvPr>
            <p:cNvSpPr/>
            <p:nvPr/>
          </p:nvSpPr>
          <p:spPr>
            <a:xfrm>
              <a:off x="6372225" y="3961070"/>
              <a:ext cx="1912448" cy="13722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C00000">
                  <a:alpha val="42000"/>
                </a:srgb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5452E2E2-F39D-0474-D25E-4C7E9FF67376}"/>
                </a:ext>
              </a:extLst>
            </p:cNvPr>
            <p:cNvCxnSpPr/>
            <p:nvPr/>
          </p:nvCxnSpPr>
          <p:spPr>
            <a:xfrm>
              <a:off x="6710482" y="4418647"/>
              <a:ext cx="0" cy="785575"/>
            </a:xfrm>
            <a:prstGeom prst="straightConnector1">
              <a:avLst/>
            </a:prstGeom>
            <a:ln w="38100">
              <a:solidFill>
                <a:srgbClr val="C00000">
                  <a:alpha val="50000"/>
                </a:srgb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04EF0368-AAB6-2BF2-1219-5C18D40DB81E}"/>
                </a:ext>
              </a:extLst>
            </p:cNvPr>
            <p:cNvCxnSpPr/>
            <p:nvPr/>
          </p:nvCxnSpPr>
          <p:spPr>
            <a:xfrm>
              <a:off x="6878468" y="4420279"/>
              <a:ext cx="0" cy="785575"/>
            </a:xfrm>
            <a:prstGeom prst="straightConnector1">
              <a:avLst/>
            </a:prstGeom>
            <a:ln w="38100">
              <a:solidFill>
                <a:srgbClr val="C00000">
                  <a:alpha val="50000"/>
                </a:srgb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72A01E01-F5C6-C8E8-81BF-A587C56E5CB7}"/>
                </a:ext>
              </a:extLst>
            </p:cNvPr>
            <p:cNvCxnSpPr/>
            <p:nvPr/>
          </p:nvCxnSpPr>
          <p:spPr>
            <a:xfrm>
              <a:off x="7055113" y="4422210"/>
              <a:ext cx="0" cy="785575"/>
            </a:xfrm>
            <a:prstGeom prst="straightConnector1">
              <a:avLst/>
            </a:prstGeom>
            <a:ln w="38100">
              <a:solidFill>
                <a:srgbClr val="C00000">
                  <a:alpha val="50000"/>
                </a:srgb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03E3E538-7E2B-F6BE-829C-9B540FCD3B26}"/>
                </a:ext>
              </a:extLst>
            </p:cNvPr>
            <p:cNvCxnSpPr/>
            <p:nvPr/>
          </p:nvCxnSpPr>
          <p:spPr>
            <a:xfrm>
              <a:off x="7223099" y="4423842"/>
              <a:ext cx="0" cy="785575"/>
            </a:xfrm>
            <a:prstGeom prst="straightConnector1">
              <a:avLst/>
            </a:prstGeom>
            <a:ln w="38100">
              <a:solidFill>
                <a:srgbClr val="C00000">
                  <a:alpha val="50000"/>
                </a:srgb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1EB7DC38-87DF-6AFC-8569-6973F428577D}"/>
                </a:ext>
              </a:extLst>
            </p:cNvPr>
            <p:cNvCxnSpPr/>
            <p:nvPr/>
          </p:nvCxnSpPr>
          <p:spPr>
            <a:xfrm>
              <a:off x="7402478" y="4423640"/>
              <a:ext cx="0" cy="785575"/>
            </a:xfrm>
            <a:prstGeom prst="straightConnector1">
              <a:avLst/>
            </a:prstGeom>
            <a:ln w="38100">
              <a:solidFill>
                <a:srgbClr val="C00000">
                  <a:alpha val="50000"/>
                </a:srgb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4C460B42-8B3D-3C17-E5F7-DA7D0AF48FE1}"/>
                </a:ext>
              </a:extLst>
            </p:cNvPr>
            <p:cNvCxnSpPr/>
            <p:nvPr/>
          </p:nvCxnSpPr>
          <p:spPr>
            <a:xfrm>
              <a:off x="7570464" y="4425272"/>
              <a:ext cx="0" cy="785575"/>
            </a:xfrm>
            <a:prstGeom prst="straightConnector1">
              <a:avLst/>
            </a:prstGeom>
            <a:ln w="38100">
              <a:solidFill>
                <a:srgbClr val="C00000">
                  <a:alpha val="50000"/>
                </a:srgb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3F6A38F8-22EC-3DDD-FBF8-FFF1200B622B}"/>
                </a:ext>
              </a:extLst>
            </p:cNvPr>
            <p:cNvCxnSpPr/>
            <p:nvPr/>
          </p:nvCxnSpPr>
          <p:spPr>
            <a:xfrm>
              <a:off x="7747109" y="4427203"/>
              <a:ext cx="0" cy="785575"/>
            </a:xfrm>
            <a:prstGeom prst="straightConnector1">
              <a:avLst/>
            </a:prstGeom>
            <a:ln w="38100">
              <a:solidFill>
                <a:srgbClr val="C00000">
                  <a:alpha val="50000"/>
                </a:srgb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F696A3EC-A0EE-DDA6-B198-4640442DDD03}"/>
                </a:ext>
              </a:extLst>
            </p:cNvPr>
            <p:cNvCxnSpPr/>
            <p:nvPr/>
          </p:nvCxnSpPr>
          <p:spPr>
            <a:xfrm>
              <a:off x="7915095" y="4428835"/>
              <a:ext cx="0" cy="785575"/>
            </a:xfrm>
            <a:prstGeom prst="straightConnector1">
              <a:avLst/>
            </a:prstGeom>
            <a:ln w="38100">
              <a:solidFill>
                <a:srgbClr val="C00000">
                  <a:alpha val="50000"/>
                </a:srgbClr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D18AD6E6-C6B6-8DA2-13EB-ED833AFE7307}"/>
                </a:ext>
              </a:extLst>
            </p:cNvPr>
            <p:cNvSpPr txBox="1"/>
            <p:nvPr/>
          </p:nvSpPr>
          <p:spPr>
            <a:xfrm>
              <a:off x="6710482" y="4016687"/>
              <a:ext cx="123944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Thread Block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E26EC6FB-3D1E-DA2A-7D16-1A1AABE99BAF}"/>
              </a:ext>
            </a:extLst>
          </p:cNvPr>
          <p:cNvGrpSpPr/>
          <p:nvPr/>
        </p:nvGrpSpPr>
        <p:grpSpPr>
          <a:xfrm>
            <a:off x="8981601" y="3980987"/>
            <a:ext cx="1912448" cy="1372265"/>
            <a:chOff x="8981601" y="3980987"/>
            <a:chExt cx="1912448" cy="1372265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2DB3CE56-6035-2054-4434-A00DBE039BF2}"/>
                </a:ext>
              </a:extLst>
            </p:cNvPr>
            <p:cNvSpPr/>
            <p:nvPr/>
          </p:nvSpPr>
          <p:spPr>
            <a:xfrm>
              <a:off x="8981601" y="3980987"/>
              <a:ext cx="1912448" cy="13722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rgbClr val="008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687C282C-81F2-1C6C-3557-E91DBB3D696F}"/>
                </a:ext>
              </a:extLst>
            </p:cNvPr>
            <p:cNvCxnSpPr/>
            <p:nvPr/>
          </p:nvCxnSpPr>
          <p:spPr>
            <a:xfrm>
              <a:off x="9978779" y="4443759"/>
              <a:ext cx="0" cy="785575"/>
            </a:xfrm>
            <a:prstGeom prst="straightConnector1">
              <a:avLst/>
            </a:prstGeom>
            <a:ln w="38100">
              <a:solidFill>
                <a:srgbClr val="82B366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2F423E2E-CED1-85E6-9351-C0025C5BB402}"/>
                </a:ext>
              </a:extLst>
            </p:cNvPr>
            <p:cNvSpPr txBox="1"/>
            <p:nvPr/>
          </p:nvSpPr>
          <p:spPr>
            <a:xfrm>
              <a:off x="9432756" y="4036604"/>
              <a:ext cx="105028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RT Shader</a:t>
              </a:r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745CF2B5-E11F-FD70-64EA-CAFF63F3AB3B}"/>
              </a:ext>
            </a:extLst>
          </p:cNvPr>
          <p:cNvSpPr txBox="1"/>
          <p:nvPr/>
        </p:nvSpPr>
        <p:spPr>
          <a:xfrm>
            <a:off x="6274136" y="6074332"/>
            <a:ext cx="5789707" cy="412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60000"/>
              </a:lnSpc>
            </a:pPr>
            <a:r>
              <a:rPr lang="en-US" sz="1500" b="1" dirty="0">
                <a:solidFill>
                  <a:srgbClr val="008000"/>
                </a:solidFill>
                <a:latin typeface="Lato"/>
                <a:ea typeface="Lato"/>
                <a:cs typeface="Lato"/>
                <a:sym typeface="Lato"/>
              </a:rPr>
              <a:t>Lightweight Cell</a:t>
            </a:r>
            <a:r>
              <a:rPr lang="en-US" sz="1500" b="1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: Follow the </a:t>
            </a:r>
            <a:r>
              <a:rPr lang="en-US" sz="1500" b="1" dirty="0">
                <a:solidFill>
                  <a:srgbClr val="008000"/>
                </a:solidFill>
                <a:latin typeface="Lato"/>
                <a:ea typeface="Lato"/>
                <a:cs typeface="Lato"/>
                <a:sym typeface="Lato"/>
              </a:rPr>
              <a:t>NN</a:t>
            </a:r>
            <a:r>
              <a:rPr lang="en-US" sz="1500" b="1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 algorithm within the RT shader</a:t>
            </a:r>
            <a:endParaRPr lang="en-US" sz="1500" dirty="0"/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0F2BA88C-4CD5-4A8A-67D8-B4E59301D860}"/>
              </a:ext>
            </a:extLst>
          </p:cNvPr>
          <p:cNvCxnSpPr/>
          <p:nvPr/>
        </p:nvCxnSpPr>
        <p:spPr>
          <a:xfrm>
            <a:off x="3522705" y="3971896"/>
            <a:ext cx="3060975" cy="292652"/>
          </a:xfrm>
          <a:prstGeom prst="straightConnector1">
            <a:avLst/>
          </a:prstGeom>
          <a:ln w="25400">
            <a:solidFill>
              <a:srgbClr val="C0000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A1F23587-3A9B-5299-EB89-F8EAD19269CD}"/>
              </a:ext>
            </a:extLst>
          </p:cNvPr>
          <p:cNvCxnSpPr>
            <a:cxnSpLocks/>
          </p:cNvCxnSpPr>
          <p:nvPr/>
        </p:nvCxnSpPr>
        <p:spPr>
          <a:xfrm flipV="1">
            <a:off x="4313547" y="4416948"/>
            <a:ext cx="2422533" cy="784390"/>
          </a:xfrm>
          <a:prstGeom prst="straightConnector1">
            <a:avLst/>
          </a:prstGeom>
          <a:ln w="25400">
            <a:solidFill>
              <a:srgbClr val="C00000">
                <a:alpha val="5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864402A1-A916-225B-1F03-433D9D484E2E}"/>
              </a:ext>
            </a:extLst>
          </p:cNvPr>
          <p:cNvCxnSpPr>
            <a:cxnSpLocks/>
          </p:cNvCxnSpPr>
          <p:nvPr/>
        </p:nvCxnSpPr>
        <p:spPr>
          <a:xfrm>
            <a:off x="5110281" y="3373362"/>
            <a:ext cx="3953229" cy="1032004"/>
          </a:xfrm>
          <a:prstGeom prst="straightConnector1">
            <a:avLst/>
          </a:prstGeom>
          <a:ln w="25400">
            <a:solidFill>
              <a:srgbClr val="008000">
                <a:alpha val="54207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492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2" grpId="0"/>
      <p:bldP spid="53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7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640879-5C65-D37B-D32C-60B121F91C7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sp>
        <p:nvSpPr>
          <p:cNvPr id="3" name="Google Shape;228;p23">
            <a:extLst>
              <a:ext uri="{FF2B5EF4-FFF2-40B4-BE49-F238E27FC236}">
                <a16:creationId xmlns:a16="http://schemas.microsoft.com/office/drawing/2014/main" id="{FC7EAD00-C550-BA0C-ECA8-79884D38FA4D}"/>
              </a:ext>
            </a:extLst>
          </p:cNvPr>
          <p:cNvSpPr txBox="1"/>
          <p:nvPr/>
        </p:nvSpPr>
        <p:spPr>
          <a:xfrm>
            <a:off x="571500" y="666750"/>
            <a:ext cx="1160145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 dirty="0">
                <a:solidFill>
                  <a:srgbClr val="991B1B"/>
                </a:solidFill>
                <a:latin typeface="Poppins"/>
                <a:ea typeface="Poppins"/>
                <a:cs typeface="Poppins"/>
                <a:sym typeface="Poppins"/>
              </a:rPr>
              <a:t>Experimental Environment</a:t>
            </a:r>
            <a:endParaRPr dirty="0"/>
          </a:p>
        </p:txBody>
      </p:sp>
      <p:sp>
        <p:nvSpPr>
          <p:cNvPr id="4" name="Google Shape;230;p23">
            <a:extLst>
              <a:ext uri="{FF2B5EF4-FFF2-40B4-BE49-F238E27FC236}">
                <a16:creationId xmlns:a16="http://schemas.microsoft.com/office/drawing/2014/main" id="{7EC11488-E0BB-FC87-0084-70CFE7C612BA}"/>
              </a:ext>
            </a:extLst>
          </p:cNvPr>
          <p:cNvSpPr txBox="1"/>
          <p:nvPr/>
        </p:nvSpPr>
        <p:spPr>
          <a:xfrm>
            <a:off x="571499" y="1551766"/>
            <a:ext cx="419928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1F2937"/>
                </a:solidFill>
                <a:latin typeface="Poppins"/>
                <a:cs typeface="Poppins"/>
                <a:sym typeface="Poppins"/>
              </a:rPr>
              <a:t>Hardware Settings</a:t>
            </a:r>
            <a:endParaRPr dirty="0"/>
          </a:p>
        </p:txBody>
      </p:sp>
      <p:sp>
        <p:nvSpPr>
          <p:cNvPr id="5" name="Google Shape;231;p23">
            <a:extLst>
              <a:ext uri="{FF2B5EF4-FFF2-40B4-BE49-F238E27FC236}">
                <a16:creationId xmlns:a16="http://schemas.microsoft.com/office/drawing/2014/main" id="{02071C73-5960-44E6-C3BA-E3B22BE04FD7}"/>
              </a:ext>
            </a:extLst>
          </p:cNvPr>
          <p:cNvSpPr txBox="1"/>
          <p:nvPr/>
        </p:nvSpPr>
        <p:spPr>
          <a:xfrm>
            <a:off x="571500" y="1936385"/>
            <a:ext cx="2722372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0000"/>
              </a:lnSpc>
            </a:pPr>
            <a:r>
              <a:rPr lang="en-US" sz="1500" b="1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CPU</a:t>
            </a:r>
            <a:r>
              <a:rPr lang="en-US" sz="1500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n-US" sz="1500" dirty="0">
                <a:solidFill>
                  <a:srgbClr val="4B5563"/>
                </a:solidFill>
                <a:latin typeface="Lato"/>
                <a:ea typeface="Lato"/>
                <a:cs typeface="Lato"/>
              </a:rPr>
              <a:t>Intel i9-12900</a:t>
            </a:r>
            <a:endParaRPr lang="en-US" sz="1500" dirty="0">
              <a:solidFill>
                <a:srgbClr val="4B5563"/>
              </a:solidFill>
              <a:latin typeface="Lato"/>
              <a:ea typeface="Lato"/>
              <a:cs typeface="Lato"/>
              <a:sym typeface="Lato"/>
            </a:endParaRPr>
          </a:p>
          <a:p>
            <a:pPr>
              <a:lnSpc>
                <a:spcPct val="160000"/>
              </a:lnSpc>
            </a:pPr>
            <a:r>
              <a:rPr lang="en-US" sz="1500" b="1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GPU</a:t>
            </a:r>
            <a:r>
              <a:rPr lang="en-US" sz="1500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: </a:t>
            </a:r>
            <a:r>
              <a:rPr lang="en-US" sz="1500" dirty="0">
                <a:solidFill>
                  <a:srgbClr val="4B5563"/>
                </a:solidFill>
                <a:latin typeface="Lato"/>
                <a:ea typeface="Lato"/>
                <a:cs typeface="Lato"/>
              </a:rPr>
              <a:t>NVIDIA RTX 3090</a:t>
            </a:r>
            <a:endParaRPr lang="en-US" sz="1500" dirty="0">
              <a:solidFill>
                <a:srgbClr val="4B5563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Software</a:t>
            </a:r>
            <a:r>
              <a:rPr lang="en-US" sz="1500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: Optix 9 and CUDA 13</a:t>
            </a:r>
          </a:p>
        </p:txBody>
      </p:sp>
      <p:sp>
        <p:nvSpPr>
          <p:cNvPr id="6" name="Google Shape;230;p23">
            <a:extLst>
              <a:ext uri="{FF2B5EF4-FFF2-40B4-BE49-F238E27FC236}">
                <a16:creationId xmlns:a16="http://schemas.microsoft.com/office/drawing/2014/main" id="{3CF1EC1A-3D11-7C9E-2650-8899EFC216B7}"/>
              </a:ext>
            </a:extLst>
          </p:cNvPr>
          <p:cNvSpPr txBox="1"/>
          <p:nvPr/>
        </p:nvSpPr>
        <p:spPr>
          <a:xfrm>
            <a:off x="571500" y="3504422"/>
            <a:ext cx="17967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1F2937"/>
                </a:solidFill>
                <a:latin typeface="Poppins"/>
                <a:ea typeface="Poppins"/>
                <a:cs typeface="Poppins"/>
                <a:sym typeface="Poppins"/>
              </a:rPr>
              <a:t>Baselines</a:t>
            </a:r>
            <a:endParaRPr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0FE0B89-63ED-7697-0C78-396DEB9F48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3629989"/>
              </p:ext>
            </p:extLst>
          </p:nvPr>
        </p:nvGraphicFramePr>
        <p:xfrm>
          <a:off x="576072" y="4061634"/>
          <a:ext cx="8929116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03497">
                  <a:extLst>
                    <a:ext uri="{9D8B030D-6E8A-4147-A177-3AD203B41FA5}">
                      <a16:colId xmlns:a16="http://schemas.microsoft.com/office/drawing/2014/main" val="3093223899"/>
                    </a:ext>
                  </a:extLst>
                </a:gridCol>
                <a:gridCol w="1337119">
                  <a:extLst>
                    <a:ext uri="{9D8B030D-6E8A-4147-A177-3AD203B41FA5}">
                      <a16:colId xmlns:a16="http://schemas.microsoft.com/office/drawing/2014/main" val="4248541105"/>
                    </a:ext>
                  </a:extLst>
                </a:gridCol>
                <a:gridCol w="5288500">
                  <a:extLst>
                    <a:ext uri="{9D8B030D-6E8A-4147-A177-3AD203B41FA5}">
                      <a16:colId xmlns:a16="http://schemas.microsoft.com/office/drawing/2014/main" val="25621707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Implementations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Notes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374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Insight Toolkit, a popular industry </a:t>
                      </a:r>
                      <a:r>
                        <a:rPr lang="en-US" dirty="0"/>
                        <a:t>medical image processing tool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94118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9CD1382-35F0-076B-04A2-5AED754471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718505"/>
              </p:ext>
            </p:extLst>
          </p:nvPr>
        </p:nvGraphicFramePr>
        <p:xfrm>
          <a:off x="576072" y="4061634"/>
          <a:ext cx="8929116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03497">
                  <a:extLst>
                    <a:ext uri="{9D8B030D-6E8A-4147-A177-3AD203B41FA5}">
                      <a16:colId xmlns:a16="http://schemas.microsoft.com/office/drawing/2014/main" val="3093223899"/>
                    </a:ext>
                  </a:extLst>
                </a:gridCol>
                <a:gridCol w="1337119">
                  <a:extLst>
                    <a:ext uri="{9D8B030D-6E8A-4147-A177-3AD203B41FA5}">
                      <a16:colId xmlns:a16="http://schemas.microsoft.com/office/drawing/2014/main" val="4248541105"/>
                    </a:ext>
                  </a:extLst>
                </a:gridCol>
                <a:gridCol w="5288500">
                  <a:extLst>
                    <a:ext uri="{9D8B030D-6E8A-4147-A177-3AD203B41FA5}">
                      <a16:colId xmlns:a16="http://schemas.microsoft.com/office/drawing/2014/main" val="25621707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Implementations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Notes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374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Insight Toolkit, a popular industry </a:t>
                      </a:r>
                      <a:r>
                        <a:rPr lang="en-US" dirty="0"/>
                        <a:t>medical image processing tool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941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NN-KD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GPU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NN Search with KD-tree in CUDA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814269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D3AE24B7-12F6-A79A-EFFC-6A27A83915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449208"/>
              </p:ext>
            </p:extLst>
          </p:nvPr>
        </p:nvGraphicFramePr>
        <p:xfrm>
          <a:off x="576072" y="4061634"/>
          <a:ext cx="8929116" cy="1600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03497">
                  <a:extLst>
                    <a:ext uri="{9D8B030D-6E8A-4147-A177-3AD203B41FA5}">
                      <a16:colId xmlns:a16="http://schemas.microsoft.com/office/drawing/2014/main" val="3093223899"/>
                    </a:ext>
                  </a:extLst>
                </a:gridCol>
                <a:gridCol w="1337119">
                  <a:extLst>
                    <a:ext uri="{9D8B030D-6E8A-4147-A177-3AD203B41FA5}">
                      <a16:colId xmlns:a16="http://schemas.microsoft.com/office/drawing/2014/main" val="4248541105"/>
                    </a:ext>
                  </a:extLst>
                </a:gridCol>
                <a:gridCol w="5288500">
                  <a:extLst>
                    <a:ext uri="{9D8B030D-6E8A-4147-A177-3AD203B41FA5}">
                      <a16:colId xmlns:a16="http://schemas.microsoft.com/office/drawing/2014/main" val="25621707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Implementations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Notes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374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Insight Toolkit, a popular industry </a:t>
                      </a:r>
                      <a:r>
                        <a:rPr lang="en-US" dirty="0"/>
                        <a:t>medical image processing tool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941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NN-KD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GPU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NN Search with KD-tree in CUDA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814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NN-Clover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/>
                        <a:t>(ICS’25)</a:t>
                      </a:r>
                      <a:endParaRPr lang="en-US" sz="12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GPU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NN Search with Clover, a SOTA graph-based NN search library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59573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477796F-C5D2-E3B0-0F4B-742B746AB1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7940144"/>
              </p:ext>
            </p:extLst>
          </p:nvPr>
        </p:nvGraphicFramePr>
        <p:xfrm>
          <a:off x="576072" y="4061634"/>
          <a:ext cx="8929116" cy="1971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03497">
                  <a:extLst>
                    <a:ext uri="{9D8B030D-6E8A-4147-A177-3AD203B41FA5}">
                      <a16:colId xmlns:a16="http://schemas.microsoft.com/office/drawing/2014/main" val="3093223899"/>
                    </a:ext>
                  </a:extLst>
                </a:gridCol>
                <a:gridCol w="1337119">
                  <a:extLst>
                    <a:ext uri="{9D8B030D-6E8A-4147-A177-3AD203B41FA5}">
                      <a16:colId xmlns:a16="http://schemas.microsoft.com/office/drawing/2014/main" val="4248541105"/>
                    </a:ext>
                  </a:extLst>
                </a:gridCol>
                <a:gridCol w="5288500">
                  <a:extLst>
                    <a:ext uri="{9D8B030D-6E8A-4147-A177-3AD203B41FA5}">
                      <a16:colId xmlns:a16="http://schemas.microsoft.com/office/drawing/2014/main" val="25621707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Implementations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Notes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374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Insight Toolkit, a popular industry </a:t>
                      </a:r>
                      <a:r>
                        <a:rPr lang="en-US" dirty="0"/>
                        <a:t>medical image processing tool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941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NN-KD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GPU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NN Search with KD-tree in CUDA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814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NN-Clover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/>
                        <a:t>(ICS’25)</a:t>
                      </a:r>
                      <a:endParaRPr lang="en-US" sz="12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GPU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NN Search with Clover, a SOTA graph-based NN search library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595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EB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GPU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dirty="0">
                          <a:effectLst/>
                        </a:rPr>
                        <a:t>Early Break implementation in CUDA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45466228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8B8C6471-50EC-A4C8-A284-0BD9332320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547643"/>
              </p:ext>
            </p:extLst>
          </p:nvPr>
        </p:nvGraphicFramePr>
        <p:xfrm>
          <a:off x="576072" y="4061634"/>
          <a:ext cx="8929116" cy="2575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03497">
                  <a:extLst>
                    <a:ext uri="{9D8B030D-6E8A-4147-A177-3AD203B41FA5}">
                      <a16:colId xmlns:a16="http://schemas.microsoft.com/office/drawing/2014/main" val="3093223899"/>
                    </a:ext>
                  </a:extLst>
                </a:gridCol>
                <a:gridCol w="1337119">
                  <a:extLst>
                    <a:ext uri="{9D8B030D-6E8A-4147-A177-3AD203B41FA5}">
                      <a16:colId xmlns:a16="http://schemas.microsoft.com/office/drawing/2014/main" val="4248541105"/>
                    </a:ext>
                  </a:extLst>
                </a:gridCol>
                <a:gridCol w="5288500">
                  <a:extLst>
                    <a:ext uri="{9D8B030D-6E8A-4147-A177-3AD203B41FA5}">
                      <a16:colId xmlns:a16="http://schemas.microsoft.com/office/drawing/2014/main" val="25621707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Implementations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Notes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374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ITK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Insight Toolkit, a popular industry </a:t>
                      </a:r>
                      <a:r>
                        <a:rPr lang="en-US" dirty="0"/>
                        <a:t>medical image processing tool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941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NN-KD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GPU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/>
                        <a:t>NN Search with KD-tree in CUDA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814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NN-Clover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/>
                        <a:t>(ICS’25)</a:t>
                      </a:r>
                      <a:endParaRPr lang="en-US" sz="12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GPU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NN Search with Clover, a SOTA graph-based NN search library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2595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EB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(TPAMI’2015)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GPU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dirty="0">
                          <a:effectLst/>
                        </a:rPr>
                        <a:t>Early Break implementation in CUDA</a:t>
                      </a: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4546622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RT-HDIST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(Computer Graphics Forum’25)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u="none" strike="noStrike" cap="none" dirty="0">
                          <a:solidFill>
                            <a:schemeClr val="dk1"/>
                          </a:solidFill>
                          <a:effectLst/>
                          <a:sym typeface="Arial"/>
                        </a:rPr>
                        <a:t>GPU</a:t>
                      </a:r>
                      <a:endParaRPr lang="en-US" sz="1400" b="0" i="0" u="none" strike="noStrike" cap="non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The only HD work with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RT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="1" dirty="0">
                          <a:solidFill>
                            <a:srgbClr val="FF0000"/>
                          </a:solidFill>
                        </a:rPr>
                        <a:t>cores</a:t>
                      </a: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dirty="0"/>
                        <a:t>(no pruning, no load balancing)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5838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527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0F3DD8-A532-0B19-F1DB-250D244E33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  <p:sp>
        <p:nvSpPr>
          <p:cNvPr id="3" name="Google Shape;228;p23">
            <a:extLst>
              <a:ext uri="{FF2B5EF4-FFF2-40B4-BE49-F238E27FC236}">
                <a16:creationId xmlns:a16="http://schemas.microsoft.com/office/drawing/2014/main" id="{DEB5DADE-B9FC-4131-8EF5-E4D238076DEB}"/>
              </a:ext>
            </a:extLst>
          </p:cNvPr>
          <p:cNvSpPr txBox="1"/>
          <p:nvPr/>
        </p:nvSpPr>
        <p:spPr>
          <a:xfrm>
            <a:off x="571500" y="666750"/>
            <a:ext cx="1160145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 dirty="0">
                <a:solidFill>
                  <a:srgbClr val="991B1B"/>
                </a:solidFill>
                <a:latin typeface="Poppins"/>
                <a:ea typeface="Poppins"/>
                <a:cs typeface="Poppins"/>
                <a:sym typeface="Poppins"/>
              </a:rPr>
              <a:t>Datasets</a:t>
            </a:r>
            <a:endParaRPr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F739F39-3D26-05ED-E878-BFDED6988E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9043675"/>
              </p:ext>
            </p:extLst>
          </p:nvPr>
        </p:nvGraphicFramePr>
        <p:xfrm>
          <a:off x="548640" y="1737360"/>
          <a:ext cx="10437394" cy="949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02468">
                  <a:extLst>
                    <a:ext uri="{9D8B030D-6E8A-4147-A177-3AD203B41FA5}">
                      <a16:colId xmlns:a16="http://schemas.microsoft.com/office/drawing/2014/main" val="3093223899"/>
                    </a:ext>
                  </a:extLst>
                </a:gridCol>
                <a:gridCol w="1259867">
                  <a:extLst>
                    <a:ext uri="{9D8B030D-6E8A-4147-A177-3AD203B41FA5}">
                      <a16:colId xmlns:a16="http://schemas.microsoft.com/office/drawing/2014/main" val="3028521786"/>
                    </a:ext>
                  </a:extLst>
                </a:gridCol>
                <a:gridCol w="1485897">
                  <a:extLst>
                    <a:ext uri="{9D8B030D-6E8A-4147-A177-3AD203B41FA5}">
                      <a16:colId xmlns:a16="http://schemas.microsoft.com/office/drawing/2014/main" val="4248541105"/>
                    </a:ext>
                  </a:extLst>
                </a:gridCol>
                <a:gridCol w="1485897">
                  <a:extLst>
                    <a:ext uri="{9D8B030D-6E8A-4147-A177-3AD203B41FA5}">
                      <a16:colId xmlns:a16="http://schemas.microsoft.com/office/drawing/2014/main" val="1497471343"/>
                    </a:ext>
                  </a:extLst>
                </a:gridCol>
                <a:gridCol w="4503265">
                  <a:extLst>
                    <a:ext uri="{9D8B030D-6E8A-4147-A177-3AD203B41FA5}">
                      <a16:colId xmlns:a16="http://schemas.microsoft.com/office/drawing/2014/main" val="25621707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Name</a:t>
                      </a:r>
                      <a:endParaRPr lang="en-US" sz="1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Type</a:t>
                      </a:r>
                      <a:endParaRPr lang="en-US" sz="1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# of Points</a:t>
                      </a:r>
                      <a:endParaRPr lang="en-US" sz="1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Skewness</a:t>
                      </a:r>
                      <a:endParaRPr lang="en-US" sz="1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Notes</a:t>
                      </a:r>
                      <a:endParaRPr lang="en-US" sz="1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0374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BraTS</a:t>
                      </a:r>
                      <a:endParaRPr lang="en-US" sz="1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u="none" strike="noStrike" cap="none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400+ MRI Images</a:t>
                      </a:r>
                      <a:endParaRPr lang="en-US" sz="1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Avg 1.5M</a:t>
                      </a:r>
                      <a:endParaRPr lang="en-US" sz="1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800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Low</a:t>
                      </a:r>
                      <a:endParaRPr lang="en-US" sz="1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u="none" strike="noStrike" cap="none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Multimodal Brain Tumor Segmentation Challenge</a:t>
                      </a:r>
                      <a:endParaRPr lang="en-US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894118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29AEE1A-C11E-8227-8543-45B3E54091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8332143"/>
              </p:ext>
            </p:extLst>
          </p:nvPr>
        </p:nvGraphicFramePr>
        <p:xfrm>
          <a:off x="548640" y="1737360"/>
          <a:ext cx="10437394" cy="46583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02468">
                  <a:extLst>
                    <a:ext uri="{9D8B030D-6E8A-4147-A177-3AD203B41FA5}">
                      <a16:colId xmlns:a16="http://schemas.microsoft.com/office/drawing/2014/main" val="3093223899"/>
                    </a:ext>
                  </a:extLst>
                </a:gridCol>
                <a:gridCol w="1259867">
                  <a:extLst>
                    <a:ext uri="{9D8B030D-6E8A-4147-A177-3AD203B41FA5}">
                      <a16:colId xmlns:a16="http://schemas.microsoft.com/office/drawing/2014/main" val="3028521786"/>
                    </a:ext>
                  </a:extLst>
                </a:gridCol>
                <a:gridCol w="1485897">
                  <a:extLst>
                    <a:ext uri="{9D8B030D-6E8A-4147-A177-3AD203B41FA5}">
                      <a16:colId xmlns:a16="http://schemas.microsoft.com/office/drawing/2014/main" val="4248541105"/>
                    </a:ext>
                  </a:extLst>
                </a:gridCol>
                <a:gridCol w="1485897">
                  <a:extLst>
                    <a:ext uri="{9D8B030D-6E8A-4147-A177-3AD203B41FA5}">
                      <a16:colId xmlns:a16="http://schemas.microsoft.com/office/drawing/2014/main" val="1497471343"/>
                    </a:ext>
                  </a:extLst>
                </a:gridCol>
                <a:gridCol w="4503265">
                  <a:extLst>
                    <a:ext uri="{9D8B030D-6E8A-4147-A177-3AD203B41FA5}">
                      <a16:colId xmlns:a16="http://schemas.microsoft.com/office/drawing/2014/main" val="25621707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# of Points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Skewness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Notes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0374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BraTS</a:t>
                      </a:r>
                      <a:endParaRPr lang="en-US" sz="1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u="none" strike="noStrike" cap="none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400+ MRI Images</a:t>
                      </a:r>
                      <a:endParaRPr lang="en-US" sz="1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Avg 1.5M</a:t>
                      </a:r>
                      <a:endParaRPr lang="en-US" sz="1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800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Low</a:t>
                      </a:r>
                      <a:endParaRPr lang="en-US" sz="1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u="none" strike="noStrike" cap="none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Multimodal Brain Tumor Segmentation Challenge</a:t>
                      </a:r>
                      <a:endParaRPr lang="en-US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8941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u="none" strike="noStrike" cap="none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Dragon</a:t>
                      </a:r>
                      <a:endParaRPr lang="en-US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u="none" strike="noStrike" cap="none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Graphics</a:t>
                      </a:r>
                      <a:endParaRPr lang="en-US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u="none" strike="noStrike" cap="none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0.4M</a:t>
                      </a:r>
                      <a:endParaRPr lang="en-US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i="0" u="none" strike="noStrike" cap="none" dirty="0">
                          <a:solidFill>
                            <a:schemeClr val="accent6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Mid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u="none" strike="noStrike" cap="none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The Stanford 3D Scanning Repository</a:t>
                      </a:r>
                      <a:endParaRPr lang="en-US" sz="1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2058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AsianDragon</a:t>
                      </a:r>
                      <a:endParaRPr lang="en-US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Arial"/>
                      </a:endParaRPr>
                    </a:p>
                  </a:txBody>
                  <a:tcPr anchor="ctr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u="none" strike="noStrike" cap="none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Graphics</a:t>
                      </a:r>
                      <a:endParaRPr lang="en-US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Arial"/>
                      </a:endParaRPr>
                    </a:p>
                  </a:txBody>
                  <a:tcPr anchor="ctr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u="none" strike="noStrike" cap="none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3.6M</a:t>
                      </a:r>
                      <a:endParaRPr lang="en-US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Arial"/>
                      </a:endParaRPr>
                    </a:p>
                  </a:txBody>
                  <a:tcPr anchor="ctr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i="0" u="none" strike="noStrike" cap="none" dirty="0">
                          <a:solidFill>
                            <a:schemeClr val="accent6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Mid</a:t>
                      </a:r>
                    </a:p>
                  </a:txBody>
                  <a:tcPr anchor="ctr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u="none" strike="noStrike" cap="none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The Stanford 3D Scanning Repository</a:t>
                      </a:r>
                      <a:endParaRPr lang="en-US" sz="1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610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HappyBuddha</a:t>
                      </a:r>
                      <a:endParaRPr lang="en-US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Arial"/>
                      </a:endParaRPr>
                    </a:p>
                  </a:txBody>
                  <a:tcPr anchor="ctr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u="none" strike="noStrike" cap="none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Graphics</a:t>
                      </a:r>
                      <a:endParaRPr lang="en-US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Arial"/>
                      </a:endParaRPr>
                    </a:p>
                  </a:txBody>
                  <a:tcPr anchor="ctr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u="none" strike="noStrike" cap="none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0.5M</a:t>
                      </a:r>
                      <a:endParaRPr lang="en-US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Arial"/>
                      </a:endParaRPr>
                    </a:p>
                  </a:txBody>
                  <a:tcPr anchor="ctr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i="0" u="none" strike="noStrike" cap="none" dirty="0">
                          <a:solidFill>
                            <a:schemeClr val="accent6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Mid</a:t>
                      </a:r>
                    </a:p>
                  </a:txBody>
                  <a:tcPr anchor="ctr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The Stanford 3D Scanning Repository</a:t>
                      </a:r>
                    </a:p>
                  </a:txBody>
                  <a:tcPr anchor="ctr"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51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ThaiStatuette</a:t>
                      </a:r>
                      <a:endParaRPr lang="en-US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Arial"/>
                      </a:endParaRPr>
                    </a:p>
                  </a:txBody>
                  <a:tcPr anchor="ctr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u="none" strike="noStrike" cap="none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Graphics</a:t>
                      </a:r>
                      <a:endParaRPr lang="en-US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Arial"/>
                      </a:endParaRPr>
                    </a:p>
                  </a:txBody>
                  <a:tcPr anchor="ctr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u="none" strike="noStrike" cap="none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4.9M</a:t>
                      </a:r>
                      <a:endParaRPr lang="en-US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Arial"/>
                      </a:endParaRPr>
                    </a:p>
                  </a:txBody>
                  <a:tcPr anchor="ctr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i="0" u="none" strike="noStrike" cap="none" dirty="0">
                          <a:solidFill>
                            <a:schemeClr val="accent6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Mid</a:t>
                      </a:r>
                    </a:p>
                  </a:txBody>
                  <a:tcPr anchor="ctr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The Stanford 3D Scanning Repository</a:t>
                      </a:r>
                    </a:p>
                  </a:txBody>
                  <a:tcPr anchor="ctr"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081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USCounty</a:t>
                      </a:r>
                      <a:endParaRPr lang="en-US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Arial"/>
                      </a:endParaRPr>
                    </a:p>
                  </a:txBody>
                  <a:tcPr anchor="ctr"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Geospatial</a:t>
                      </a:r>
                    </a:p>
                  </a:txBody>
                  <a:tcPr anchor="ctr"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u="none" strike="noStrike" cap="none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9.4M</a:t>
                      </a:r>
                      <a:endParaRPr lang="en-US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Arial"/>
                      </a:endParaRPr>
                    </a:p>
                  </a:txBody>
                  <a:tcPr anchor="ctr"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i="0" u="none" strike="noStrike" cap="none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High</a:t>
                      </a:r>
                    </a:p>
                  </a:txBody>
                  <a:tcPr anchor="ctr"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US County Boundaries</a:t>
                      </a:r>
                    </a:p>
                  </a:txBody>
                  <a:tcPr anchor="ctr"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615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USZipcode</a:t>
                      </a:r>
                      <a:endParaRPr lang="en-US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Arial"/>
                      </a:endParaRPr>
                    </a:p>
                  </a:txBody>
                  <a:tcPr anchor="ctr"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Geospatial</a:t>
                      </a:r>
                    </a:p>
                  </a:txBody>
                  <a:tcPr anchor="ctr"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u="none" strike="noStrike" cap="none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43.9M</a:t>
                      </a:r>
                      <a:endParaRPr lang="en-US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Arial"/>
                      </a:endParaRPr>
                    </a:p>
                  </a:txBody>
                  <a:tcPr anchor="ctr"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i="0" u="none" strike="noStrike" cap="none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High</a:t>
                      </a:r>
                    </a:p>
                  </a:txBody>
                  <a:tcPr anchor="ctr"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u="none" strike="noStrike" cap="none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U.S. ZIP Code Areas </a:t>
                      </a:r>
                      <a:endParaRPr lang="en-US" sz="1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4417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u="none" strike="noStrike" cap="none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Lakes</a:t>
                      </a:r>
                      <a:endParaRPr lang="en-US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Arial"/>
                      </a:endParaRPr>
                    </a:p>
                  </a:txBody>
                  <a:tcPr anchor="ctr"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Geospatial</a:t>
                      </a:r>
                    </a:p>
                  </a:txBody>
                  <a:tcPr anchor="ctr"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u="none" strike="noStrike" cap="none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301.7M</a:t>
                      </a:r>
                      <a:endParaRPr lang="en-US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Arial"/>
                      </a:endParaRPr>
                    </a:p>
                  </a:txBody>
                  <a:tcPr anchor="ctr"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i="0" u="none" strike="noStrike" cap="none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High</a:t>
                      </a:r>
                    </a:p>
                  </a:txBody>
                  <a:tcPr anchor="ctr"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en-US" sz="16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Boundaries of water areas, worldwide</a:t>
                      </a:r>
                    </a:p>
                  </a:txBody>
                  <a:tcPr marL="47625" marR="47625" marT="47625" marB="47625" anchor="ctr"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655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u="none" strike="noStrike" cap="none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Parks</a:t>
                      </a:r>
                      <a:endParaRPr lang="en-US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Arial"/>
                      </a:endParaRPr>
                    </a:p>
                  </a:txBody>
                  <a:tcPr anchor="ctr"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Geospatial</a:t>
                      </a:r>
                    </a:p>
                  </a:txBody>
                  <a:tcPr anchor="ctr"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u="none" strike="noStrike" cap="none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403.7M</a:t>
                      </a:r>
                      <a:endParaRPr lang="en-US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Arial"/>
                      </a:endParaRPr>
                    </a:p>
                  </a:txBody>
                  <a:tcPr anchor="ctr"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i="0" u="none" strike="noStrike" cap="none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High</a:t>
                      </a:r>
                    </a:p>
                  </a:txBody>
                  <a:tcPr anchor="ctr"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u="none" strike="noStrike" cap="none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Boundaries of parks or green areas</a:t>
                      </a:r>
                      <a:r>
                        <a:rPr lang="en-US" sz="1600" dirty="0"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, worldwide</a:t>
                      </a:r>
                      <a:endParaRPr lang="en-US" sz="1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411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USWater</a:t>
                      </a:r>
                      <a:endParaRPr lang="en-US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Arial"/>
                      </a:endParaRPr>
                    </a:p>
                  </a:txBody>
                  <a:tcPr anchor="ctr"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Geospatial</a:t>
                      </a:r>
                    </a:p>
                  </a:txBody>
                  <a:tcPr anchor="ctr"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u="none" strike="noStrike" cap="none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22.8M</a:t>
                      </a:r>
                      <a:endParaRPr lang="en-US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Arial"/>
                      </a:endParaRPr>
                    </a:p>
                  </a:txBody>
                  <a:tcPr anchor="ctr"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i="0" u="none" strike="noStrike" cap="none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High</a:t>
                      </a:r>
                    </a:p>
                  </a:txBody>
                  <a:tcPr anchor="ctr"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u="none" strike="noStrike" cap="none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Detailed Water Bodies in the United States</a:t>
                      </a:r>
                      <a:endParaRPr lang="en-US" sz="1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2491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USCensus</a:t>
                      </a:r>
                      <a:endParaRPr lang="en-US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Arial"/>
                      </a:endParaRPr>
                    </a:p>
                  </a:txBody>
                  <a:tcPr anchor="ctr"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Geospatial</a:t>
                      </a:r>
                    </a:p>
                  </a:txBody>
                  <a:tcPr anchor="ctr"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u="none" strike="noStrike" cap="none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52.3M</a:t>
                      </a:r>
                      <a:endParaRPr lang="en-US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Arial"/>
                      </a:endParaRPr>
                    </a:p>
                  </a:txBody>
                  <a:tcPr anchor="ctr"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i="0" u="none" strike="noStrike" cap="none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High</a:t>
                      </a:r>
                    </a:p>
                  </a:txBody>
                  <a:tcPr anchor="ctr">
                    <a:solidFill>
                      <a:srgbClr val="E8D0D0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600" b="0" u="none" strike="noStrike" cap="none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US Census Populated Place Areas</a:t>
                      </a:r>
                      <a:endParaRPr lang="en-US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Arial"/>
                      </a:endParaRPr>
                    </a:p>
                  </a:txBody>
                  <a:tcPr anchor="ctr">
                    <a:solidFill>
                      <a:srgbClr val="E8D0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634988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EC5B045-FC87-83C9-245F-C57BF4D8DD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476490"/>
              </p:ext>
            </p:extLst>
          </p:nvPr>
        </p:nvGraphicFramePr>
        <p:xfrm>
          <a:off x="548640" y="1737360"/>
          <a:ext cx="10437394" cy="2433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02468">
                  <a:extLst>
                    <a:ext uri="{9D8B030D-6E8A-4147-A177-3AD203B41FA5}">
                      <a16:colId xmlns:a16="http://schemas.microsoft.com/office/drawing/2014/main" val="3093223899"/>
                    </a:ext>
                  </a:extLst>
                </a:gridCol>
                <a:gridCol w="1259867">
                  <a:extLst>
                    <a:ext uri="{9D8B030D-6E8A-4147-A177-3AD203B41FA5}">
                      <a16:colId xmlns:a16="http://schemas.microsoft.com/office/drawing/2014/main" val="3028521786"/>
                    </a:ext>
                  </a:extLst>
                </a:gridCol>
                <a:gridCol w="1485897">
                  <a:extLst>
                    <a:ext uri="{9D8B030D-6E8A-4147-A177-3AD203B41FA5}">
                      <a16:colId xmlns:a16="http://schemas.microsoft.com/office/drawing/2014/main" val="4248541105"/>
                    </a:ext>
                  </a:extLst>
                </a:gridCol>
                <a:gridCol w="1485897">
                  <a:extLst>
                    <a:ext uri="{9D8B030D-6E8A-4147-A177-3AD203B41FA5}">
                      <a16:colId xmlns:a16="http://schemas.microsoft.com/office/drawing/2014/main" val="1497471343"/>
                    </a:ext>
                  </a:extLst>
                </a:gridCol>
                <a:gridCol w="4503265">
                  <a:extLst>
                    <a:ext uri="{9D8B030D-6E8A-4147-A177-3AD203B41FA5}">
                      <a16:colId xmlns:a16="http://schemas.microsoft.com/office/drawing/2014/main" val="25621707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# of Points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Skewness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Notes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00374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BraTS</a:t>
                      </a:r>
                      <a:endParaRPr lang="en-US" sz="1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u="none" strike="noStrike" cap="none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400+ MRI Images</a:t>
                      </a:r>
                      <a:endParaRPr lang="en-US" sz="1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Avg 1.5M</a:t>
                      </a:r>
                      <a:endParaRPr lang="en-US" sz="1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8000"/>
                          </a:solidFill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Low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u="none" strike="noStrike" cap="none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Multimodal Brain Tumor Segmentation Challenge</a:t>
                      </a:r>
                      <a:endParaRPr lang="en-US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789411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u="none" strike="noStrike" cap="none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Dragon</a:t>
                      </a:r>
                      <a:endParaRPr lang="en-US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u="none" strike="noStrike" cap="none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Graphics</a:t>
                      </a:r>
                      <a:endParaRPr lang="en-US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u="none" strike="noStrike" cap="none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0.4M</a:t>
                      </a:r>
                      <a:endParaRPr lang="en-US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i="0" u="none" strike="noStrike" cap="none" dirty="0">
                          <a:solidFill>
                            <a:schemeClr val="accent6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Mid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u="none" strike="noStrike" cap="none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The Stanford 3D Scanning Repository</a:t>
                      </a:r>
                      <a:endParaRPr lang="en-US" sz="1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20584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AsianDragon</a:t>
                      </a:r>
                      <a:endParaRPr lang="en-US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Arial"/>
                      </a:endParaRPr>
                    </a:p>
                  </a:txBody>
                  <a:tcPr anchor="ctr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u="none" strike="noStrike" cap="none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Graphics</a:t>
                      </a:r>
                      <a:endParaRPr lang="en-US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Arial"/>
                      </a:endParaRPr>
                    </a:p>
                  </a:txBody>
                  <a:tcPr anchor="ctr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u="none" strike="noStrike" cap="none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3.6M</a:t>
                      </a:r>
                      <a:endParaRPr lang="en-US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Arial"/>
                      </a:endParaRPr>
                    </a:p>
                  </a:txBody>
                  <a:tcPr anchor="ctr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i="0" u="none" strike="noStrike" cap="none" dirty="0">
                          <a:solidFill>
                            <a:schemeClr val="accent6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Mid</a:t>
                      </a:r>
                    </a:p>
                  </a:txBody>
                  <a:tcPr anchor="ctr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u="none" strike="noStrike" cap="none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The Stanford 3D Scanning Repository</a:t>
                      </a:r>
                      <a:endParaRPr lang="en-US" sz="1600" dirty="0"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</a:endParaRPr>
                    </a:p>
                  </a:txBody>
                  <a:tcPr anchor="ctr"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7610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HappyBuddha</a:t>
                      </a:r>
                      <a:endParaRPr lang="en-US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Arial"/>
                      </a:endParaRPr>
                    </a:p>
                  </a:txBody>
                  <a:tcPr anchor="ctr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u="none" strike="noStrike" cap="none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Graphics</a:t>
                      </a:r>
                      <a:endParaRPr lang="en-US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Arial"/>
                      </a:endParaRPr>
                    </a:p>
                  </a:txBody>
                  <a:tcPr anchor="ctr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u="none" strike="noStrike" cap="none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0.5M</a:t>
                      </a:r>
                      <a:endParaRPr lang="en-US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Arial"/>
                      </a:endParaRPr>
                    </a:p>
                  </a:txBody>
                  <a:tcPr anchor="ctr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i="0" u="none" strike="noStrike" cap="none" dirty="0">
                          <a:solidFill>
                            <a:schemeClr val="accent6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Mid</a:t>
                      </a:r>
                    </a:p>
                  </a:txBody>
                  <a:tcPr anchor="ctr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The Stanford 3D Scanning Repository</a:t>
                      </a:r>
                    </a:p>
                  </a:txBody>
                  <a:tcPr anchor="ctr"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51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u="none" strike="noStrike" cap="none" dirty="0" err="1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ThaiStatuette</a:t>
                      </a:r>
                      <a:endParaRPr lang="en-US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Arial"/>
                      </a:endParaRPr>
                    </a:p>
                  </a:txBody>
                  <a:tcPr anchor="ctr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u="none" strike="noStrike" cap="none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Graphics</a:t>
                      </a:r>
                      <a:endParaRPr lang="en-US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Arial"/>
                      </a:endParaRPr>
                    </a:p>
                  </a:txBody>
                  <a:tcPr anchor="ctr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u="none" strike="noStrike" cap="none" dirty="0">
                          <a:solidFill>
                            <a:schemeClr val="dk1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4.9M</a:t>
                      </a:r>
                      <a:endParaRPr lang="en-US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Lato" panose="020F0502020204030203" pitchFamily="34" charset="0"/>
                        <a:ea typeface="Lato" panose="020F0502020204030203" pitchFamily="34" charset="0"/>
                        <a:cs typeface="Lato" panose="020F0502020204030203" pitchFamily="34" charset="0"/>
                        <a:sym typeface="Arial"/>
                      </a:endParaRPr>
                    </a:p>
                  </a:txBody>
                  <a:tcPr anchor="ctr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i="0" u="none" strike="noStrike" cap="none" dirty="0">
                          <a:solidFill>
                            <a:schemeClr val="accent6"/>
                          </a:solidFill>
                          <a:effectLst/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  <a:sym typeface="Arial"/>
                        </a:rPr>
                        <a:t>Mid</a:t>
                      </a:r>
                    </a:p>
                  </a:txBody>
                  <a:tcPr anchor="ctr"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Lato" panose="020F0502020204030203" pitchFamily="34" charset="0"/>
                          <a:ea typeface="Lato" panose="020F0502020204030203" pitchFamily="34" charset="0"/>
                          <a:cs typeface="Lato" panose="020F0502020204030203" pitchFamily="34" charset="0"/>
                        </a:rPr>
                        <a:t>The Stanford 3D Scanning Repository</a:t>
                      </a:r>
                    </a:p>
                  </a:txBody>
                  <a:tcPr anchor="ctr">
                    <a:solidFill>
                      <a:srgbClr val="F4E9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08144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B30073B-7067-EE2A-BE71-42D4E865ECB1}"/>
              </a:ext>
            </a:extLst>
          </p:cNvPr>
          <p:cNvSpPr txBox="1"/>
          <p:nvPr/>
        </p:nvSpPr>
        <p:spPr>
          <a:xfrm>
            <a:off x="15411" y="6538912"/>
            <a:ext cx="7669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These are the frequently used datasets in their domains, all available online</a:t>
            </a:r>
          </a:p>
        </p:txBody>
      </p:sp>
    </p:spTree>
    <p:extLst>
      <p:ext uri="{BB962C8B-B14F-4D97-AF65-F5344CB8AC3E}">
        <p14:creationId xmlns:p14="http://schemas.microsoft.com/office/powerpoint/2010/main" val="219689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440B97-6140-9FF0-45B4-6A8F814B8BD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sp>
        <p:nvSpPr>
          <p:cNvPr id="5" name="Google Shape;105;p15">
            <a:extLst>
              <a:ext uri="{FF2B5EF4-FFF2-40B4-BE49-F238E27FC236}">
                <a16:creationId xmlns:a16="http://schemas.microsoft.com/office/drawing/2014/main" id="{2D5E2DA9-0215-E841-24FE-E7075F30A776}"/>
              </a:ext>
            </a:extLst>
          </p:cNvPr>
          <p:cNvSpPr txBox="1"/>
          <p:nvPr/>
        </p:nvSpPr>
        <p:spPr>
          <a:xfrm>
            <a:off x="571500" y="666750"/>
            <a:ext cx="1160145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 dirty="0">
                <a:solidFill>
                  <a:srgbClr val="991B1B"/>
                </a:solidFill>
                <a:latin typeface="Poppins"/>
                <a:ea typeface="Poppins"/>
                <a:cs typeface="Poppins"/>
                <a:sym typeface="Poppins"/>
              </a:rPr>
              <a:t>What is the </a:t>
            </a:r>
            <a:r>
              <a:rPr lang="en-US" sz="3300" b="1" i="0" u="none" strike="noStrike" cap="none" dirty="0" err="1">
                <a:solidFill>
                  <a:srgbClr val="991B1B"/>
                </a:solidFill>
                <a:latin typeface="Poppins"/>
                <a:ea typeface="Poppins"/>
                <a:cs typeface="Poppins"/>
                <a:sym typeface="Poppins"/>
              </a:rPr>
              <a:t>Hausdorff</a:t>
            </a:r>
            <a:r>
              <a:rPr lang="en-US" sz="3300" b="1" i="0" u="none" strike="noStrike" cap="none" dirty="0">
                <a:solidFill>
                  <a:srgbClr val="991B1B"/>
                </a:solidFill>
                <a:latin typeface="Poppins"/>
                <a:ea typeface="Poppins"/>
                <a:cs typeface="Poppins"/>
                <a:sym typeface="Poppins"/>
              </a:rPr>
              <a:t> Distance (HD)?</a:t>
            </a:r>
            <a:endParaRPr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2966CD1-0DB3-91C9-DB11-A4F9D5BB6416}"/>
              </a:ext>
            </a:extLst>
          </p:cNvPr>
          <p:cNvGrpSpPr/>
          <p:nvPr/>
        </p:nvGrpSpPr>
        <p:grpSpPr>
          <a:xfrm>
            <a:off x="7129945" y="3239210"/>
            <a:ext cx="2172009" cy="2141926"/>
            <a:chOff x="7129945" y="3239210"/>
            <a:chExt cx="2172009" cy="214192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3916F8B-E906-45E9-DE14-BC2DACCC324F}"/>
                </a:ext>
              </a:extLst>
            </p:cNvPr>
            <p:cNvSpPr txBox="1"/>
            <p:nvPr/>
          </p:nvSpPr>
          <p:spPr>
            <a:xfrm>
              <a:off x="7590622" y="4304722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6600"/>
                  </a:solidFill>
                </a:rPr>
                <a:t>Point Set A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88FDD97-46D8-6FAC-C690-12E3DB486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29945" y="3239210"/>
              <a:ext cx="2172009" cy="2141926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2EB52AB8-F94C-0980-B958-A16CAB4229F8}"/>
              </a:ext>
            </a:extLst>
          </p:cNvPr>
          <p:cNvGrpSpPr/>
          <p:nvPr/>
        </p:nvGrpSpPr>
        <p:grpSpPr>
          <a:xfrm>
            <a:off x="6873197" y="2944199"/>
            <a:ext cx="2685504" cy="2885836"/>
            <a:chOff x="6873197" y="2944199"/>
            <a:chExt cx="2685504" cy="288583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9353FB6-F6C4-DC90-3CF0-59F68C7B6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73197" y="2944199"/>
              <a:ext cx="2685504" cy="262890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55ADED0-50EB-4D6D-59EE-D5CEB661A7FF}"/>
                </a:ext>
              </a:extLst>
            </p:cNvPr>
            <p:cNvSpPr txBox="1"/>
            <p:nvPr/>
          </p:nvSpPr>
          <p:spPr>
            <a:xfrm>
              <a:off x="7894487" y="5522258"/>
              <a:ext cx="10823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C0"/>
                  </a:solidFill>
                </a:rPr>
                <a:t>Point Set B</a:t>
              </a:r>
            </a:p>
          </p:txBody>
        </p:sp>
      </p:grpSp>
      <p:sp>
        <p:nvSpPr>
          <p:cNvPr id="12" name="Google Shape;107;p15">
            <a:extLst>
              <a:ext uri="{FF2B5EF4-FFF2-40B4-BE49-F238E27FC236}">
                <a16:creationId xmlns:a16="http://schemas.microsoft.com/office/drawing/2014/main" id="{7797D1E6-450E-051B-B390-590622647975}"/>
              </a:ext>
            </a:extLst>
          </p:cNvPr>
          <p:cNvSpPr txBox="1"/>
          <p:nvPr/>
        </p:nvSpPr>
        <p:spPr>
          <a:xfrm>
            <a:off x="571500" y="1913364"/>
            <a:ext cx="6468522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The </a:t>
            </a:r>
            <a:r>
              <a:rPr lang="en-US" sz="2000" b="0" i="0" u="none" strike="noStrike" cap="none" dirty="0" err="1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Hausdorff</a:t>
            </a:r>
            <a:r>
              <a:rPr lang="en-US" sz="2000" b="0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 Distance is a spatial metric used to measure the </a:t>
            </a:r>
            <a:r>
              <a:rPr lang="en-US" sz="2000" b="1" i="0" u="none" strike="noStrike" cap="none" dirty="0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dissimilarity</a:t>
            </a:r>
            <a:r>
              <a:rPr lang="en-US" sz="2000" b="0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 between </a:t>
            </a:r>
            <a:r>
              <a:rPr lang="en-US" sz="2000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two sets of points</a:t>
            </a:r>
            <a:r>
              <a:rPr lang="en-US" sz="2000" b="0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9685914-9BA7-197C-E526-98ED3CDDEDA2}"/>
                  </a:ext>
                </a:extLst>
              </p:cNvPr>
              <p:cNvSpPr txBox="1"/>
              <p:nvPr/>
            </p:nvSpPr>
            <p:spPr>
              <a:xfrm>
                <a:off x="823860" y="4519801"/>
                <a:ext cx="3647665" cy="3109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acc>
                        <m:accPr>
                          <m:chr m:val="⃑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e>
                        <m: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{|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|}}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9685914-9BA7-197C-E526-98ED3CDDED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860" y="4519801"/>
                <a:ext cx="3647665" cy="310919"/>
              </a:xfrm>
              <a:prstGeom prst="rect">
                <a:avLst/>
              </a:prstGeom>
              <a:blipFill>
                <a:blip r:embed="rId5"/>
                <a:stretch>
                  <a:fillRect l="-692" r="-1730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FBD8286-DA08-6877-9D6C-6E922794EBCD}"/>
                  </a:ext>
                </a:extLst>
              </p:cNvPr>
              <p:cNvSpPr txBox="1"/>
              <p:nvPr/>
            </p:nvSpPr>
            <p:spPr>
              <a:xfrm>
                <a:off x="8913305" y="3356642"/>
                <a:ext cx="1834055" cy="4029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acc>
                        <m:accPr>
                          <m:chr m:val="⃑"/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acc>
                      <m:d>
                        <m:dPr>
                          <m:ctrlP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1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1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FBD8286-DA08-6877-9D6C-6E922794E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3305" y="3356642"/>
                <a:ext cx="1834055" cy="4029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108;p15">
            <a:extLst>
              <a:ext uri="{FF2B5EF4-FFF2-40B4-BE49-F238E27FC236}">
                <a16:creationId xmlns:a16="http://schemas.microsoft.com/office/drawing/2014/main" id="{F4CF4D66-D3A3-5FDD-E7AC-140A0CF7A263}"/>
              </a:ext>
            </a:extLst>
          </p:cNvPr>
          <p:cNvSpPr txBox="1"/>
          <p:nvPr/>
        </p:nvSpPr>
        <p:spPr>
          <a:xfrm>
            <a:off x="571500" y="3189694"/>
            <a:ext cx="5286375" cy="78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It quantifies the </a:t>
            </a:r>
            <a:r>
              <a:rPr lang="en-US" sz="1600" b="1" i="0" u="none" strike="noStrike" cap="none" dirty="0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maximum distance</a:t>
            </a:r>
            <a:r>
              <a:rPr lang="en-US" sz="1600" b="0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 from a point in one set to its </a:t>
            </a:r>
            <a:r>
              <a:rPr lang="en-US" sz="1600" b="1" i="0" u="none" strike="noStrike" cap="none" dirty="0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nearest</a:t>
            </a:r>
            <a:r>
              <a:rPr lang="en-US" sz="1600" b="1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1600" b="1" i="0" u="none" strike="noStrike" cap="none" dirty="0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point</a:t>
            </a:r>
            <a:r>
              <a:rPr lang="en-US" sz="1600" b="0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 in the other set.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3532E41-D7B2-A355-4B76-B06F22E4E899}"/>
              </a:ext>
            </a:extLst>
          </p:cNvPr>
          <p:cNvSpPr txBox="1"/>
          <p:nvPr/>
        </p:nvSpPr>
        <p:spPr>
          <a:xfrm>
            <a:off x="523980" y="3959752"/>
            <a:ext cx="6099858" cy="431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(Directed) </a:t>
            </a:r>
            <a:r>
              <a:rPr lang="en-US" sz="1600" dirty="0" err="1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Hausdorff</a:t>
            </a:r>
            <a:r>
              <a:rPr lang="en-US" sz="1600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 Distance:</a:t>
            </a:r>
            <a:endParaRPr lang="en-US" sz="1600" dirty="0">
              <a:solidFill>
                <a:srgbClr val="4B5563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A2C774-6BAF-9EC4-D581-CA6B6ED78B71}"/>
              </a:ext>
            </a:extLst>
          </p:cNvPr>
          <p:cNvSpPr txBox="1"/>
          <p:nvPr/>
        </p:nvSpPr>
        <p:spPr>
          <a:xfrm>
            <a:off x="0" y="6537179"/>
            <a:ext cx="46922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1" dirty="0"/>
              <a:t>Felix</a:t>
            </a:r>
            <a:r>
              <a:rPr lang="en-US" sz="1200" i="1" dirty="0"/>
              <a:t> </a:t>
            </a:r>
            <a:r>
              <a:rPr lang="en-US" sz="1200" b="1" i="1" dirty="0" err="1"/>
              <a:t>Hausdorff</a:t>
            </a:r>
            <a:r>
              <a:rPr lang="en-US" sz="1200" i="1" dirty="0"/>
              <a:t> (1868-1942), German mathematician</a:t>
            </a:r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BCD37F3B-3C91-BD2C-FF0D-B42C963EB1B8}"/>
              </a:ext>
            </a:extLst>
          </p:cNvPr>
          <p:cNvSpPr/>
          <p:nvPr/>
        </p:nvSpPr>
        <p:spPr>
          <a:xfrm>
            <a:off x="7625810" y="3098088"/>
            <a:ext cx="1613285" cy="1557710"/>
          </a:xfrm>
          <a:prstGeom prst="arc">
            <a:avLst>
              <a:gd name="adj1" fmla="val 11612207"/>
              <a:gd name="adj2" fmla="val 0"/>
            </a:avLst>
          </a:prstGeom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sX0" fmla="*/ 23964 w 1613285"/>
                      <a:gd name="csY0" fmla="*/ 590419 h 1557710"/>
                      <a:gd name="csX1" fmla="*/ 898479 w 1613285"/>
                      <a:gd name="csY1" fmla="*/ 5064 h 1557710"/>
                      <a:gd name="csX2" fmla="*/ 1613286 w 1613285"/>
                      <a:gd name="csY2" fmla="*/ 778855 h 1557710"/>
                      <a:gd name="csX3" fmla="*/ 1193832 w 1613285"/>
                      <a:gd name="csY3" fmla="*/ 778855 h 1557710"/>
                      <a:gd name="csX4" fmla="*/ 806643 w 1613285"/>
                      <a:gd name="csY4" fmla="*/ 778855 h 1557710"/>
                      <a:gd name="csX5" fmla="*/ 430957 w 1613285"/>
                      <a:gd name="csY5" fmla="*/ 688406 h 1557710"/>
                      <a:gd name="csX6" fmla="*/ 23964 w 1613285"/>
                      <a:gd name="csY6" fmla="*/ 590419 h 1557710"/>
                      <a:gd name="csX0" fmla="*/ 23964 w 1613285"/>
                      <a:gd name="csY0" fmla="*/ 590419 h 1557710"/>
                      <a:gd name="csX1" fmla="*/ 898479 w 1613285"/>
                      <a:gd name="csY1" fmla="*/ 5064 h 1557710"/>
                      <a:gd name="csX2" fmla="*/ 1613286 w 1613285"/>
                      <a:gd name="csY2" fmla="*/ 778855 h 1557710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</a:cxnLst>
                    <a:rect l="l" t="t" r="r" b="b"/>
                    <a:pathLst>
                      <a:path w="1613285" h="1557710" stroke="0" extrusionOk="0">
                        <a:moveTo>
                          <a:pt x="23964" y="590419"/>
                        </a:moveTo>
                        <a:cubicBezTo>
                          <a:pt x="80303" y="185307"/>
                          <a:pt x="406338" y="-5760"/>
                          <a:pt x="898479" y="5064"/>
                        </a:cubicBezTo>
                        <a:cubicBezTo>
                          <a:pt x="1371011" y="63864"/>
                          <a:pt x="1538125" y="385403"/>
                          <a:pt x="1613286" y="778855"/>
                        </a:cubicBezTo>
                        <a:cubicBezTo>
                          <a:pt x="1497696" y="828776"/>
                          <a:pt x="1284313" y="735893"/>
                          <a:pt x="1193832" y="778855"/>
                        </a:cubicBezTo>
                        <a:cubicBezTo>
                          <a:pt x="1103351" y="821817"/>
                          <a:pt x="886099" y="743967"/>
                          <a:pt x="806643" y="778855"/>
                        </a:cubicBezTo>
                        <a:cubicBezTo>
                          <a:pt x="665439" y="758082"/>
                          <a:pt x="576684" y="716246"/>
                          <a:pt x="430957" y="688406"/>
                        </a:cubicBezTo>
                        <a:cubicBezTo>
                          <a:pt x="285230" y="660566"/>
                          <a:pt x="153638" y="598307"/>
                          <a:pt x="23964" y="590419"/>
                        </a:cubicBezTo>
                        <a:close/>
                      </a:path>
                      <a:path w="1613285" h="1557710" fill="none" extrusionOk="0">
                        <a:moveTo>
                          <a:pt x="23964" y="590419"/>
                        </a:moveTo>
                        <a:cubicBezTo>
                          <a:pt x="117475" y="168339"/>
                          <a:pt x="483052" y="-21296"/>
                          <a:pt x="898479" y="5064"/>
                        </a:cubicBezTo>
                        <a:cubicBezTo>
                          <a:pt x="1393423" y="99198"/>
                          <a:pt x="1721333" y="408992"/>
                          <a:pt x="1613286" y="778855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D33C26C-EA0E-D8C2-7554-D4575017FFB9}"/>
              </a:ext>
            </a:extLst>
          </p:cNvPr>
          <p:cNvCxnSpPr>
            <a:cxnSpLocks/>
          </p:cNvCxnSpPr>
          <p:nvPr/>
        </p:nvCxnSpPr>
        <p:spPr>
          <a:xfrm flipH="1">
            <a:off x="8372658" y="3102022"/>
            <a:ext cx="227648" cy="778441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38BDF439-5ACD-0C4E-248A-E27C7157AD0C}"/>
              </a:ext>
            </a:extLst>
          </p:cNvPr>
          <p:cNvSpPr/>
          <p:nvPr/>
        </p:nvSpPr>
        <p:spPr>
          <a:xfrm>
            <a:off x="8330839" y="3797434"/>
            <a:ext cx="109870" cy="10987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88544B7-BC4D-F1AD-AE0B-5E47886DA615}"/>
              </a:ext>
            </a:extLst>
          </p:cNvPr>
          <p:cNvGrpSpPr/>
          <p:nvPr/>
        </p:nvGrpSpPr>
        <p:grpSpPr>
          <a:xfrm>
            <a:off x="8213797" y="2155865"/>
            <a:ext cx="646404" cy="2007735"/>
            <a:chOff x="8201146" y="2111571"/>
            <a:chExt cx="646404" cy="2007735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3C38780-AC72-555D-1993-68B2D2DF3C62}"/>
                </a:ext>
              </a:extLst>
            </p:cNvPr>
            <p:cNvSpPr/>
            <p:nvPr/>
          </p:nvSpPr>
          <p:spPr>
            <a:xfrm rot="714894">
              <a:off x="8201146" y="2646079"/>
              <a:ext cx="582818" cy="1473227"/>
            </a:xfrm>
            <a:custGeom>
              <a:avLst/>
              <a:gdLst>
                <a:gd name="csX0" fmla="*/ 0 w 582818"/>
                <a:gd name="csY0" fmla="*/ 736614 h 1473227"/>
                <a:gd name="csX1" fmla="*/ 291409 w 582818"/>
                <a:gd name="csY1" fmla="*/ 0 h 1473227"/>
                <a:gd name="csX2" fmla="*/ 582818 w 582818"/>
                <a:gd name="csY2" fmla="*/ 736614 h 1473227"/>
                <a:gd name="csX3" fmla="*/ 291409 w 582818"/>
                <a:gd name="csY3" fmla="*/ 1473228 h 1473227"/>
                <a:gd name="csX4" fmla="*/ 0 w 582818"/>
                <a:gd name="csY4" fmla="*/ 736614 h 1473227"/>
              </a:gdLst>
              <a:ahLst/>
              <a:cxnLst>
                <a:cxn ang="0">
                  <a:pos x="csX0" y="csY0"/>
                </a:cxn>
                <a:cxn ang="0">
                  <a:pos x="csX1" y="csY1"/>
                </a:cxn>
                <a:cxn ang="0">
                  <a:pos x="csX2" y="csY2"/>
                </a:cxn>
                <a:cxn ang="0">
                  <a:pos x="csX3" y="csY3"/>
                </a:cxn>
                <a:cxn ang="0">
                  <a:pos x="csX4" y="csY4"/>
                </a:cxn>
              </a:cxnLst>
              <a:rect l="l" t="t" r="r" b="b"/>
              <a:pathLst>
                <a:path w="582818" h="1473227" extrusionOk="0">
                  <a:moveTo>
                    <a:pt x="0" y="736614"/>
                  </a:moveTo>
                  <a:cubicBezTo>
                    <a:pt x="-18743" y="318232"/>
                    <a:pt x="110134" y="7632"/>
                    <a:pt x="291409" y="0"/>
                  </a:cubicBezTo>
                  <a:cubicBezTo>
                    <a:pt x="485268" y="6930"/>
                    <a:pt x="502566" y="332345"/>
                    <a:pt x="582818" y="736614"/>
                  </a:cubicBezTo>
                  <a:cubicBezTo>
                    <a:pt x="567571" y="1158324"/>
                    <a:pt x="445758" y="1509664"/>
                    <a:pt x="291409" y="1473228"/>
                  </a:cubicBezTo>
                  <a:cubicBezTo>
                    <a:pt x="43478" y="1425634"/>
                    <a:pt x="68362" y="1176099"/>
                    <a:pt x="0" y="736614"/>
                  </a:cubicBezTo>
                  <a:close/>
                </a:path>
              </a:pathLst>
            </a:custGeom>
            <a:noFill/>
            <a:ln>
              <a:solidFill>
                <a:srgbClr val="FF0000"/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19033472">
                    <a:prstGeom prst="ellipse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4EE2CE4-F58C-1A68-5857-0829012CCA5E}"/>
                </a:ext>
              </a:extLst>
            </p:cNvPr>
            <p:cNvSpPr txBox="1"/>
            <p:nvPr/>
          </p:nvSpPr>
          <p:spPr>
            <a:xfrm>
              <a:off x="8462508" y="2111571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sp>
        <p:nvSpPr>
          <p:cNvPr id="24" name="Right Brace 23">
            <a:extLst>
              <a:ext uri="{FF2B5EF4-FFF2-40B4-BE49-F238E27FC236}">
                <a16:creationId xmlns:a16="http://schemas.microsoft.com/office/drawing/2014/main" id="{368186B7-791A-C0AB-A43E-1580B4336A0D}"/>
              </a:ext>
            </a:extLst>
          </p:cNvPr>
          <p:cNvSpPr/>
          <p:nvPr/>
        </p:nvSpPr>
        <p:spPr>
          <a:xfrm rot="1200096">
            <a:off x="8583483" y="3190976"/>
            <a:ext cx="152598" cy="734264"/>
          </a:xfrm>
          <a:prstGeom prst="rightBrac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37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8" grpId="0" animBg="1"/>
      <p:bldP spid="20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28;p23">
            <a:extLst>
              <a:ext uri="{FF2B5EF4-FFF2-40B4-BE49-F238E27FC236}">
                <a16:creationId xmlns:a16="http://schemas.microsoft.com/office/drawing/2014/main" id="{BFDF881C-DF0F-D006-A060-326EE17980CF}"/>
              </a:ext>
            </a:extLst>
          </p:cNvPr>
          <p:cNvSpPr txBox="1"/>
          <p:nvPr/>
        </p:nvSpPr>
        <p:spPr>
          <a:xfrm>
            <a:off x="571500" y="666750"/>
            <a:ext cx="1160145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dirty="0">
                <a:solidFill>
                  <a:srgbClr val="991B1B"/>
                </a:solidFill>
                <a:latin typeface="Poppins"/>
                <a:ea typeface="Poppins"/>
                <a:cs typeface="Poppins"/>
                <a:sym typeface="Poppins"/>
              </a:rPr>
              <a:t>Main Results - </a:t>
            </a:r>
            <a:r>
              <a:rPr lang="en-US" sz="3300" b="1" i="0" u="none" strike="noStrike" cap="none" dirty="0">
                <a:solidFill>
                  <a:srgbClr val="991B1B"/>
                </a:solidFill>
                <a:latin typeface="Poppins"/>
                <a:ea typeface="Poppins"/>
                <a:cs typeface="Poppins"/>
                <a:sym typeface="Poppins"/>
              </a:rPr>
              <a:t>MRI Images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BC7061-8B59-1238-7410-9806723C1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860" y="2822656"/>
            <a:ext cx="5295900" cy="391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2EFF8D-DE36-69D7-C147-124A17BF4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860" y="2822656"/>
            <a:ext cx="5295900" cy="3911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9D6F24-7E9F-6DDB-60F4-D96493431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1860" y="2822656"/>
            <a:ext cx="5295900" cy="3911600"/>
          </a:xfrm>
          <a:prstGeom prst="rect">
            <a:avLst/>
          </a:prstGeom>
        </p:spPr>
      </p:pic>
      <p:sp>
        <p:nvSpPr>
          <p:cNvPr id="7" name="Google Shape;231;p23">
            <a:extLst>
              <a:ext uri="{FF2B5EF4-FFF2-40B4-BE49-F238E27FC236}">
                <a16:creationId xmlns:a16="http://schemas.microsoft.com/office/drawing/2014/main" id="{9B689D8C-1B92-F17C-BB04-3DC6812E8C87}"/>
              </a:ext>
            </a:extLst>
          </p:cNvPr>
          <p:cNvSpPr txBox="1"/>
          <p:nvPr/>
        </p:nvSpPr>
        <p:spPr>
          <a:xfrm>
            <a:off x="571500" y="1806239"/>
            <a:ext cx="5807529" cy="78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0000"/>
              </a:lnSpc>
            </a:pPr>
            <a:r>
              <a:rPr lang="en-US" sz="1600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Since the MRI datasets have hundreds of images, we randomly pick a pair of them and calculate HD.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27D97F-0A45-C10D-B338-893BDE0A3899}"/>
              </a:ext>
            </a:extLst>
          </p:cNvPr>
          <p:cNvSpPr txBox="1"/>
          <p:nvPr/>
        </p:nvSpPr>
        <p:spPr>
          <a:xfrm>
            <a:off x="571499" y="2822656"/>
            <a:ext cx="6190361" cy="431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The datasets have</a:t>
            </a:r>
            <a:r>
              <a:rPr lang="en-US" sz="1600" b="1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 low skewness </a:t>
            </a:r>
            <a:r>
              <a:rPr lang="en-US" sz="1600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and medium number of points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1D0840-B973-E956-65BA-A2550366FAEF}"/>
              </a:ext>
            </a:extLst>
          </p:cNvPr>
          <p:cNvSpPr txBox="1"/>
          <p:nvPr/>
        </p:nvSpPr>
        <p:spPr>
          <a:xfrm>
            <a:off x="571500" y="3211737"/>
            <a:ext cx="6093994" cy="431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We plot the running time distribution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C5CEB2-4A0B-12AA-8919-0D03FE222708}"/>
              </a:ext>
            </a:extLst>
          </p:cNvPr>
          <p:cNvSpPr txBox="1"/>
          <p:nvPr/>
        </p:nvSpPr>
        <p:spPr>
          <a:xfrm>
            <a:off x="601578" y="3659630"/>
            <a:ext cx="6093994" cy="431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4.80X </a:t>
            </a:r>
            <a:r>
              <a:rPr lang="en-US" sz="1600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average speedup over ITK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4E7A71-DD71-193B-4DAE-5A5CDDB2C499}"/>
              </a:ext>
            </a:extLst>
          </p:cNvPr>
          <p:cNvSpPr txBox="1"/>
          <p:nvPr/>
        </p:nvSpPr>
        <p:spPr>
          <a:xfrm>
            <a:off x="601578" y="4065139"/>
            <a:ext cx="6093994" cy="431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16.10X</a:t>
            </a:r>
            <a:r>
              <a:rPr lang="en-US" sz="1600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 average speedup over RT-HDIST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AEE9FC-AEA1-2D03-5DAF-A1BF78DFB218}"/>
              </a:ext>
            </a:extLst>
          </p:cNvPr>
          <p:cNvSpPr txBox="1"/>
          <p:nvPr/>
        </p:nvSpPr>
        <p:spPr>
          <a:xfrm>
            <a:off x="601578" y="4485127"/>
            <a:ext cx="6093994" cy="431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4.99X</a:t>
            </a:r>
            <a:r>
              <a:rPr lang="en-US" sz="1600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 average speedup over NN-KD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54EB24-5216-8F60-8F7D-B40F55063E4A}"/>
              </a:ext>
            </a:extLst>
          </p:cNvPr>
          <p:cNvSpPr txBox="1"/>
          <p:nvPr/>
        </p:nvSpPr>
        <p:spPr>
          <a:xfrm>
            <a:off x="601578" y="4879159"/>
            <a:ext cx="6093994" cy="431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8.55X</a:t>
            </a:r>
            <a:r>
              <a:rPr lang="en-US" sz="1600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 average speedup over NN-Clover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002A5F-D0DD-BA29-E716-FDF12CC4DE60}"/>
              </a:ext>
            </a:extLst>
          </p:cNvPr>
          <p:cNvSpPr txBox="1"/>
          <p:nvPr/>
        </p:nvSpPr>
        <p:spPr>
          <a:xfrm>
            <a:off x="601578" y="5242890"/>
            <a:ext cx="6093994" cy="431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5.35X</a:t>
            </a:r>
            <a:r>
              <a:rPr lang="en-US" sz="1600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 average speedup over EB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8F736C4-E4D2-0BF4-D82A-ACCF553C85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1860" y="2822656"/>
            <a:ext cx="5295900" cy="39116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7107137-A27C-2C9F-5100-0D8D2225D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1860" y="2822656"/>
            <a:ext cx="5295900" cy="3911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3772036-FC20-F0E3-6B84-168478FB8D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61860" y="2822656"/>
            <a:ext cx="5295900" cy="39116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AC705B2-CB16-961D-F1C9-07261B36E9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9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28;p23">
            <a:extLst>
              <a:ext uri="{FF2B5EF4-FFF2-40B4-BE49-F238E27FC236}">
                <a16:creationId xmlns:a16="http://schemas.microsoft.com/office/drawing/2014/main" id="{54FC17E1-AB66-92A4-69B2-97974769DC04}"/>
              </a:ext>
            </a:extLst>
          </p:cNvPr>
          <p:cNvSpPr txBox="1"/>
          <p:nvPr/>
        </p:nvSpPr>
        <p:spPr>
          <a:xfrm>
            <a:off x="571500" y="666750"/>
            <a:ext cx="1160145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3300" b="1" dirty="0">
                <a:solidFill>
                  <a:srgbClr val="991B1B"/>
                </a:solidFill>
                <a:latin typeface="Poppins"/>
                <a:ea typeface="Poppins"/>
                <a:cs typeface="Poppins"/>
                <a:sym typeface="Poppins"/>
              </a:rPr>
              <a:t>Main Results </a:t>
            </a:r>
            <a:r>
              <a:rPr lang="en-US" sz="3300" b="1" i="0" u="none" strike="noStrike" cap="none" dirty="0">
                <a:solidFill>
                  <a:srgbClr val="991B1B"/>
                </a:solidFill>
                <a:latin typeface="Poppins"/>
                <a:ea typeface="Poppins"/>
                <a:cs typeface="Poppins"/>
                <a:sym typeface="Poppins"/>
              </a:rPr>
              <a:t>- Graphics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F7DCCF-0391-8618-BC19-2DCA6D2213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120" y="2743200"/>
            <a:ext cx="5295900" cy="391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067B8B-0E45-6AFB-855F-2D50B9B3D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120" y="2743200"/>
            <a:ext cx="5295900" cy="3911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58618F-2170-6361-334B-3ED7D6182B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120" y="2743200"/>
            <a:ext cx="5295900" cy="391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E65E1C4-9418-446E-07E6-6CF2482296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5120" y="2743200"/>
            <a:ext cx="5295900" cy="3911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D8C829-C954-43CE-5BDE-7E15A2B209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5120" y="2743200"/>
            <a:ext cx="5295900" cy="3911600"/>
          </a:xfrm>
          <a:prstGeom prst="rect">
            <a:avLst/>
          </a:prstGeom>
        </p:spPr>
      </p:pic>
      <p:sp>
        <p:nvSpPr>
          <p:cNvPr id="9" name="Google Shape;231;p23">
            <a:extLst>
              <a:ext uri="{FF2B5EF4-FFF2-40B4-BE49-F238E27FC236}">
                <a16:creationId xmlns:a16="http://schemas.microsoft.com/office/drawing/2014/main" id="{0C1A689C-2757-EA1F-0363-55A4F41791FA}"/>
              </a:ext>
            </a:extLst>
          </p:cNvPr>
          <p:cNvSpPr txBox="1"/>
          <p:nvPr/>
        </p:nvSpPr>
        <p:spPr>
          <a:xfrm>
            <a:off x="571501" y="1806239"/>
            <a:ext cx="4914900" cy="78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0000"/>
              </a:lnSpc>
            </a:pPr>
            <a:r>
              <a:rPr lang="en-US" sz="1600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Graphics datasets have medium skewness and large volume of points (0.4M~4.9M)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78BD3B-A6B8-2961-1022-C6B23B8ECE6E}"/>
              </a:ext>
            </a:extLst>
          </p:cNvPr>
          <p:cNvSpPr txBox="1"/>
          <p:nvPr/>
        </p:nvSpPr>
        <p:spPr>
          <a:xfrm>
            <a:off x="416521" y="3000211"/>
            <a:ext cx="6093994" cy="431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36.72X </a:t>
            </a:r>
            <a:r>
              <a:rPr lang="en-US" sz="1600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average speedup over RT-HDIST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FCD8DD-B914-7C0E-A5F2-E92CE0E23AE9}"/>
              </a:ext>
            </a:extLst>
          </p:cNvPr>
          <p:cNvSpPr txBox="1"/>
          <p:nvPr/>
        </p:nvSpPr>
        <p:spPr>
          <a:xfrm>
            <a:off x="416521" y="3429000"/>
            <a:ext cx="6093994" cy="431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172.40X </a:t>
            </a:r>
            <a:r>
              <a:rPr lang="en-US" sz="1600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average speedup over NN-KD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9689E6-CACA-6BD5-C904-7CAD1661B8F9}"/>
              </a:ext>
            </a:extLst>
          </p:cNvPr>
          <p:cNvSpPr txBox="1"/>
          <p:nvPr/>
        </p:nvSpPr>
        <p:spPr>
          <a:xfrm>
            <a:off x="416521" y="3901020"/>
            <a:ext cx="6093994" cy="431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12.43X </a:t>
            </a:r>
            <a:r>
              <a:rPr lang="en-US" sz="1600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average speedup over NN-Clover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99AED9-8560-CA63-6173-02C35D1E8D52}"/>
              </a:ext>
            </a:extLst>
          </p:cNvPr>
          <p:cNvSpPr txBox="1"/>
          <p:nvPr/>
        </p:nvSpPr>
        <p:spPr>
          <a:xfrm>
            <a:off x="416521" y="4269510"/>
            <a:ext cx="6093994" cy="431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1.73X </a:t>
            </a:r>
            <a:r>
              <a:rPr lang="en-US" sz="1600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average speedup over EB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E7977C6-FF9C-2417-1600-CA3BA7C90E4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5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28;p23">
            <a:extLst>
              <a:ext uri="{FF2B5EF4-FFF2-40B4-BE49-F238E27FC236}">
                <a16:creationId xmlns:a16="http://schemas.microsoft.com/office/drawing/2014/main" id="{99359738-C0B4-AE4B-86FF-E66D2A72030D}"/>
              </a:ext>
            </a:extLst>
          </p:cNvPr>
          <p:cNvSpPr txBox="1"/>
          <p:nvPr/>
        </p:nvSpPr>
        <p:spPr>
          <a:xfrm>
            <a:off x="571500" y="666750"/>
            <a:ext cx="1160145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3300" b="1" dirty="0">
                <a:solidFill>
                  <a:srgbClr val="991B1B"/>
                </a:solidFill>
                <a:latin typeface="Poppins"/>
                <a:ea typeface="Poppins"/>
                <a:cs typeface="Poppins"/>
                <a:sym typeface="Poppins"/>
              </a:rPr>
              <a:t>Main Results </a:t>
            </a:r>
            <a:r>
              <a:rPr lang="en-US" sz="3300" b="1" i="0" u="none" strike="noStrike" cap="none" dirty="0">
                <a:solidFill>
                  <a:srgbClr val="991B1B"/>
                </a:solidFill>
                <a:latin typeface="Poppins"/>
                <a:ea typeface="Poppins"/>
                <a:cs typeface="Poppins"/>
                <a:sym typeface="Poppins"/>
              </a:rPr>
              <a:t>- Geospatial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E2D857-4BBB-32D7-35A0-67216C9E7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0" y="2651760"/>
            <a:ext cx="5295900" cy="3911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50CFB7-5EFE-B73A-D082-787D51EDB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680" y="2651760"/>
            <a:ext cx="5295900" cy="3911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73B0CF-E30B-A629-705E-82CD17FC8F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680" y="2651760"/>
            <a:ext cx="5295900" cy="3911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DE0CBF-9D76-C3AC-63BD-D6EADC9205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3680" y="2651760"/>
            <a:ext cx="5295900" cy="3911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2D69B6A-283A-7E93-AE75-A539AE1D62F6}"/>
              </a:ext>
            </a:extLst>
          </p:cNvPr>
          <p:cNvSpPr txBox="1"/>
          <p:nvPr/>
        </p:nvSpPr>
        <p:spPr>
          <a:xfrm>
            <a:off x="416521" y="3066006"/>
            <a:ext cx="6093994" cy="431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13.73X </a:t>
            </a:r>
            <a:r>
              <a:rPr lang="en-US" sz="1600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average speedup over NN-KD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7CDF03-AA64-D7E3-68D9-7F7434531D0B}"/>
              </a:ext>
            </a:extLst>
          </p:cNvPr>
          <p:cNvSpPr txBox="1"/>
          <p:nvPr/>
        </p:nvSpPr>
        <p:spPr>
          <a:xfrm>
            <a:off x="416521" y="3523918"/>
            <a:ext cx="6093994" cy="431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23.44X </a:t>
            </a:r>
            <a:r>
              <a:rPr lang="en-US" sz="1600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average speedup over NN-Clover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A56893-A47A-BE33-B38C-610D07067279}"/>
              </a:ext>
            </a:extLst>
          </p:cNvPr>
          <p:cNvSpPr txBox="1"/>
          <p:nvPr/>
        </p:nvSpPr>
        <p:spPr>
          <a:xfrm>
            <a:off x="416521" y="3981830"/>
            <a:ext cx="6093994" cy="4315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4.68X </a:t>
            </a:r>
            <a:r>
              <a:rPr lang="en-US" sz="1600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average speedup over EB</a:t>
            </a:r>
          </a:p>
        </p:txBody>
      </p:sp>
      <p:sp>
        <p:nvSpPr>
          <p:cNvPr id="11" name="Google Shape;231;p23">
            <a:extLst>
              <a:ext uri="{FF2B5EF4-FFF2-40B4-BE49-F238E27FC236}">
                <a16:creationId xmlns:a16="http://schemas.microsoft.com/office/drawing/2014/main" id="{FBB7173D-5C9F-BCEF-EA64-B0EC33495365}"/>
              </a:ext>
            </a:extLst>
          </p:cNvPr>
          <p:cNvSpPr txBox="1"/>
          <p:nvPr/>
        </p:nvSpPr>
        <p:spPr>
          <a:xfrm>
            <a:off x="571500" y="1806239"/>
            <a:ext cx="5504449" cy="78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60000"/>
              </a:lnSpc>
            </a:pPr>
            <a:r>
              <a:rPr lang="en-US" sz="1600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Graphics datasets have high skewness and very large number of points, 9M~400M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556124-F093-DD10-8777-5853A5873D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7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7B1370-7D4C-27C6-901E-FA24B4F646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  <p:sp>
        <p:nvSpPr>
          <p:cNvPr id="3" name="Google Shape;228;p23">
            <a:extLst>
              <a:ext uri="{FF2B5EF4-FFF2-40B4-BE49-F238E27FC236}">
                <a16:creationId xmlns:a16="http://schemas.microsoft.com/office/drawing/2014/main" id="{0750651E-35AB-9D15-1010-47EB0C0E8CA7}"/>
              </a:ext>
            </a:extLst>
          </p:cNvPr>
          <p:cNvSpPr txBox="1"/>
          <p:nvPr/>
        </p:nvSpPr>
        <p:spPr>
          <a:xfrm>
            <a:off x="571500" y="666750"/>
            <a:ext cx="1160145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 dirty="0">
                <a:solidFill>
                  <a:srgbClr val="991B1B"/>
                </a:solidFill>
                <a:latin typeface="Poppins"/>
                <a:ea typeface="Poppins"/>
                <a:cs typeface="Poppins"/>
                <a:sym typeface="Poppins"/>
              </a:rPr>
              <a:t>Conclusion</a:t>
            </a:r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EB6339-FAAA-9ADB-12E6-71B442FEE8D5}"/>
              </a:ext>
            </a:extLst>
          </p:cNvPr>
          <p:cNvSpPr txBox="1"/>
          <p:nvPr/>
        </p:nvSpPr>
        <p:spPr>
          <a:xfrm>
            <a:off x="473529" y="1606719"/>
            <a:ext cx="11244942" cy="4462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60000"/>
              </a:lnSpc>
              <a:buFont typeface="Arial"/>
              <a:buChar char="•"/>
            </a:pPr>
            <a:r>
              <a:rPr lang="en-US" sz="1800" dirty="0">
                <a:solidFill>
                  <a:srgbClr val="4B5563"/>
                </a:solidFill>
                <a:latin typeface="Lato"/>
                <a:ea typeface="Lato"/>
                <a:cs typeface="Lato"/>
              </a:rPr>
              <a:t>Directly using RT cores or RT-based NN solutions for HD does not work well.</a:t>
            </a:r>
          </a:p>
          <a:p>
            <a:pPr marL="285750" indent="-285750">
              <a:lnSpc>
                <a:spcPct val="160000"/>
              </a:lnSpc>
              <a:buFont typeface="Arial"/>
              <a:buChar char="•"/>
            </a:pPr>
            <a:endParaRPr lang="en-US" sz="1800" dirty="0">
              <a:solidFill>
                <a:srgbClr val="4B5563"/>
              </a:solidFill>
              <a:latin typeface="Lato"/>
              <a:ea typeface="Lato"/>
              <a:cs typeface="Lato"/>
            </a:endParaRPr>
          </a:p>
          <a:p>
            <a:pPr marL="285750" indent="-285750">
              <a:lnSpc>
                <a:spcPct val="160000"/>
              </a:lnSpc>
              <a:buFont typeface="Arial"/>
              <a:buChar char="•"/>
            </a:pPr>
            <a:r>
              <a:rPr lang="en-US" sz="1800" dirty="0">
                <a:solidFill>
                  <a:srgbClr val="4B5563"/>
                </a:solidFill>
                <a:latin typeface="Lato"/>
                <a:ea typeface="Lato"/>
                <a:cs typeface="Lato"/>
              </a:rPr>
              <a:t>The paper introduces X-HD, a </a:t>
            </a:r>
            <a:r>
              <a:rPr lang="en-US" sz="1800" b="1" dirty="0">
                <a:solidFill>
                  <a:srgbClr val="C00000"/>
                </a:solidFill>
                <a:latin typeface="Lato"/>
                <a:ea typeface="Lato"/>
                <a:cs typeface="Lato"/>
              </a:rPr>
              <a:t>consistently fast</a:t>
            </a:r>
            <a:r>
              <a:rPr lang="en-US" sz="1800" dirty="0">
                <a:solidFill>
                  <a:srgbClr val="C00000"/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1800" dirty="0">
                <a:solidFill>
                  <a:srgbClr val="4B5563"/>
                </a:solidFill>
                <a:latin typeface="Lato"/>
                <a:ea typeface="Lato"/>
                <a:cs typeface="Lato"/>
              </a:rPr>
              <a:t>algorithm for computing the </a:t>
            </a:r>
            <a:r>
              <a:rPr lang="en-US" sz="1800" dirty="0" err="1">
                <a:solidFill>
                  <a:srgbClr val="4B5563"/>
                </a:solidFill>
                <a:latin typeface="Lato"/>
                <a:ea typeface="Lato"/>
                <a:cs typeface="Lato"/>
              </a:rPr>
              <a:t>Hausdorff</a:t>
            </a:r>
            <a:r>
              <a:rPr lang="en-US" sz="1800" dirty="0">
                <a:solidFill>
                  <a:srgbClr val="4B5563"/>
                </a:solidFill>
                <a:latin typeface="Lato"/>
                <a:ea typeface="Lato"/>
                <a:cs typeface="Lato"/>
              </a:rPr>
              <a:t> Distance.</a:t>
            </a:r>
          </a:p>
          <a:p>
            <a:pPr marL="285750" indent="-285750">
              <a:lnSpc>
                <a:spcPct val="160000"/>
              </a:lnSpc>
              <a:buFont typeface="Arial"/>
              <a:buChar char="•"/>
            </a:pPr>
            <a:endParaRPr lang="en-US" sz="1800" dirty="0">
              <a:solidFill>
                <a:srgbClr val="4B5563"/>
              </a:solidFill>
              <a:latin typeface="Lato"/>
              <a:ea typeface="Lato"/>
              <a:cs typeface="Lato"/>
            </a:endParaRPr>
          </a:p>
          <a:p>
            <a:pPr marL="285750" indent="-285750">
              <a:lnSpc>
                <a:spcPct val="160000"/>
              </a:lnSpc>
              <a:buFont typeface="Arial"/>
              <a:buChar char="•"/>
            </a:pPr>
            <a:r>
              <a:rPr lang="en-US" sz="1800" dirty="0">
                <a:solidFill>
                  <a:srgbClr val="4B5563"/>
                </a:solidFill>
                <a:latin typeface="Lato"/>
                <a:ea typeface="Lato"/>
                <a:cs typeface="Lato"/>
              </a:rPr>
              <a:t>X-HD achieves its speed by leveraging both </a:t>
            </a:r>
            <a:r>
              <a:rPr lang="en-US" sz="1800" b="1" dirty="0">
                <a:solidFill>
                  <a:srgbClr val="C00000"/>
                </a:solidFill>
                <a:latin typeface="Lato"/>
                <a:ea typeface="Lato"/>
                <a:cs typeface="Lato"/>
              </a:rPr>
              <a:t>CUDA cores </a:t>
            </a:r>
            <a:r>
              <a:rPr lang="en-US" sz="1800" dirty="0">
                <a:solidFill>
                  <a:srgbClr val="4B5563"/>
                </a:solidFill>
                <a:latin typeface="Lato"/>
                <a:ea typeface="Lato"/>
                <a:cs typeface="Lato"/>
              </a:rPr>
              <a:t>and specialized </a:t>
            </a:r>
            <a:r>
              <a:rPr lang="en-US" sz="1800" b="1" dirty="0">
                <a:solidFill>
                  <a:srgbClr val="C00000"/>
                </a:solidFill>
                <a:latin typeface="Lato"/>
                <a:ea typeface="Lato"/>
                <a:cs typeface="Lato"/>
              </a:rPr>
              <a:t>RT cores</a:t>
            </a:r>
            <a:r>
              <a:rPr lang="en-US" sz="1800" b="1" dirty="0">
                <a:solidFill>
                  <a:srgbClr val="FF0000"/>
                </a:solidFill>
                <a:latin typeface="Lato"/>
                <a:ea typeface="Lato"/>
                <a:cs typeface="Lato"/>
              </a:rPr>
              <a:t> </a:t>
            </a:r>
            <a:r>
              <a:rPr lang="en-US" sz="1800" dirty="0">
                <a:solidFill>
                  <a:srgbClr val="4B5563"/>
                </a:solidFill>
                <a:latin typeface="Lato"/>
                <a:ea typeface="Lato"/>
                <a:cs typeface="Lato"/>
              </a:rPr>
              <a:t>on modern GPUs.</a:t>
            </a:r>
          </a:p>
          <a:p>
            <a:pPr marL="285750" indent="-285750">
              <a:lnSpc>
                <a:spcPct val="160000"/>
              </a:lnSpc>
              <a:buFont typeface="Arial"/>
              <a:buChar char="•"/>
            </a:pPr>
            <a:endParaRPr lang="en-US" sz="1800" dirty="0">
              <a:solidFill>
                <a:srgbClr val="4B5563"/>
              </a:solidFill>
              <a:latin typeface="Lato"/>
              <a:ea typeface="Lato"/>
              <a:cs typeface="Lato"/>
            </a:endParaRPr>
          </a:p>
          <a:p>
            <a:pPr marL="285750" indent="-285750">
              <a:lnSpc>
                <a:spcPct val="160000"/>
              </a:lnSpc>
              <a:buFont typeface="Arial"/>
              <a:buChar char="•"/>
            </a:pPr>
            <a:r>
              <a:rPr lang="en-US" sz="1800" dirty="0">
                <a:solidFill>
                  <a:srgbClr val="4B5563"/>
                </a:solidFill>
                <a:latin typeface="Lato"/>
                <a:ea typeface="Lato"/>
                <a:cs typeface="Lato"/>
              </a:rPr>
              <a:t>Its high performance </a:t>
            </a:r>
            <a:r>
              <a:rPr lang="en-US" sz="1800" b="1" dirty="0">
                <a:solidFill>
                  <a:srgbClr val="C00000"/>
                </a:solidFill>
                <a:latin typeface="Lato"/>
                <a:ea typeface="Lato"/>
                <a:cs typeface="Lato"/>
              </a:rPr>
              <a:t>across diverse workloads </a:t>
            </a:r>
            <a:r>
              <a:rPr lang="en-US" sz="1800" dirty="0">
                <a:solidFill>
                  <a:srgbClr val="4B5563"/>
                </a:solidFill>
                <a:latin typeface="Lato"/>
                <a:ea typeface="Lato"/>
                <a:cs typeface="Lato"/>
              </a:rPr>
              <a:t>comes from combining hardware acceleration with </a:t>
            </a:r>
            <a:r>
              <a:rPr lang="en-US" sz="1800" b="1" dirty="0">
                <a:solidFill>
                  <a:srgbClr val="C00000"/>
                </a:solidFill>
                <a:latin typeface="Lato"/>
                <a:ea typeface="Lato"/>
                <a:cs typeface="Lato"/>
              </a:rPr>
              <a:t>domain-specific optimizations</a:t>
            </a:r>
            <a:r>
              <a:rPr lang="en-US" sz="1800" dirty="0">
                <a:solidFill>
                  <a:srgbClr val="4B5563"/>
                </a:solidFill>
                <a:latin typeface="Lato"/>
                <a:ea typeface="Lato"/>
                <a:cs typeface="Lato"/>
              </a:rPr>
              <a:t>.</a:t>
            </a:r>
          </a:p>
          <a:p>
            <a:pPr marL="285750" indent="-285750">
              <a:lnSpc>
                <a:spcPct val="160000"/>
              </a:lnSpc>
              <a:buFont typeface="Arial"/>
              <a:buChar char="•"/>
            </a:pPr>
            <a:endParaRPr lang="en-US" sz="1800" dirty="0">
              <a:solidFill>
                <a:srgbClr val="4B5563"/>
              </a:solidFill>
              <a:latin typeface="Lato"/>
              <a:ea typeface="Lato"/>
              <a:cs typeface="Lato"/>
            </a:endParaRPr>
          </a:p>
          <a:p>
            <a:pPr marL="285750" indent="-285750">
              <a:lnSpc>
                <a:spcPct val="160000"/>
              </a:lnSpc>
              <a:buFont typeface="Arial"/>
              <a:buChar char="•"/>
            </a:pPr>
            <a:r>
              <a:rPr lang="en-US" sz="1800" dirty="0">
                <a:solidFill>
                  <a:srgbClr val="4B5563"/>
                </a:solidFill>
                <a:latin typeface="Lato"/>
                <a:ea typeface="Lato"/>
                <a:cs typeface="Lato"/>
              </a:rPr>
              <a:t>X-HD is open-source for public use.</a:t>
            </a:r>
          </a:p>
        </p:txBody>
      </p:sp>
    </p:spTree>
    <p:extLst>
      <p:ext uri="{BB962C8B-B14F-4D97-AF65-F5344CB8AC3E}">
        <p14:creationId xmlns:p14="http://schemas.microsoft.com/office/powerpoint/2010/main" val="421107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7"/>
          <p:cNvSpPr/>
          <p:nvPr/>
        </p:nvSpPr>
        <p:spPr>
          <a:xfrm>
            <a:off x="0" y="0"/>
            <a:ext cx="12192000" cy="95250"/>
          </a:xfrm>
          <a:prstGeom prst="rect">
            <a:avLst/>
          </a:prstGeom>
          <a:solidFill>
            <a:srgbClr val="991B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37"/>
          <p:cNvSpPr txBox="1"/>
          <p:nvPr/>
        </p:nvSpPr>
        <p:spPr>
          <a:xfrm>
            <a:off x="2543175" y="1815405"/>
            <a:ext cx="7460932" cy="142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0" b="1" i="0" u="none" strike="noStrike" cap="none">
                <a:solidFill>
                  <a:srgbClr val="991B1B"/>
                </a:solidFill>
                <a:latin typeface="Poppins"/>
                <a:ea typeface="Poppins"/>
                <a:cs typeface="Poppins"/>
                <a:sym typeface="Poppins"/>
              </a:rPr>
              <a:t>Questions?</a:t>
            </a:r>
            <a:endParaRPr/>
          </a:p>
        </p:txBody>
      </p:sp>
      <p:sp>
        <p:nvSpPr>
          <p:cNvPr id="415" name="Google Shape;415;p37"/>
          <p:cNvSpPr txBox="1"/>
          <p:nvPr/>
        </p:nvSpPr>
        <p:spPr>
          <a:xfrm>
            <a:off x="2543174" y="3244155"/>
            <a:ext cx="5947683" cy="1034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95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X-HD: Fast </a:t>
            </a:r>
            <a:r>
              <a:rPr lang="en-US" sz="2100" b="0" i="0" u="none" strike="noStrike" cap="none" dirty="0" err="1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Hausdorff</a:t>
            </a:r>
            <a:r>
              <a:rPr lang="en-US" sz="2100" b="0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 Distance Computation with Ray Tracing</a:t>
            </a:r>
            <a:endParaRPr dirty="0"/>
          </a:p>
        </p:txBody>
      </p:sp>
      <p:sp>
        <p:nvSpPr>
          <p:cNvPr id="416" name="Google Shape;416;p37"/>
          <p:cNvSpPr txBox="1"/>
          <p:nvPr/>
        </p:nvSpPr>
        <p:spPr>
          <a:xfrm>
            <a:off x="2543175" y="4242345"/>
            <a:ext cx="710565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Source code: </a:t>
            </a:r>
            <a:r>
              <a:rPr lang="en-US" sz="1500" b="1" i="0" u="none" strike="noStrike" cap="none" dirty="0" err="1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github.com</a:t>
            </a:r>
            <a:r>
              <a:rPr lang="en-US" sz="1500" b="1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/</a:t>
            </a:r>
            <a:r>
              <a:rPr lang="en-US" sz="1500" b="1" i="0" u="none" strike="noStrike" cap="none" dirty="0" err="1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pwrliang</a:t>
            </a:r>
            <a:r>
              <a:rPr lang="en-US" sz="1500" b="1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/X-HD</a:t>
            </a:r>
            <a:endParaRPr dirty="0"/>
          </a:p>
        </p:txBody>
      </p:sp>
      <p:sp>
        <p:nvSpPr>
          <p:cNvPr id="417" name="Google Shape;417;p37"/>
          <p:cNvSpPr txBox="1"/>
          <p:nvPr/>
        </p:nvSpPr>
        <p:spPr>
          <a:xfrm>
            <a:off x="2543175" y="4690020"/>
            <a:ext cx="710565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ICS '26 | Belfast, UK</a:t>
            </a:r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0">
          <a:extLst>
            <a:ext uri="{FF2B5EF4-FFF2-40B4-BE49-F238E27FC236}">
              <a16:creationId xmlns:a16="http://schemas.microsoft.com/office/drawing/2014/main" id="{C86CF956-F6A5-9BCE-6FAF-B9485F5D3B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8">
            <a:extLst>
              <a:ext uri="{FF2B5EF4-FFF2-40B4-BE49-F238E27FC236}">
                <a16:creationId xmlns:a16="http://schemas.microsoft.com/office/drawing/2014/main" id="{1C6E3248-2779-B427-8495-4075690BE258}"/>
              </a:ext>
            </a:extLst>
          </p:cNvPr>
          <p:cNvSpPr/>
          <p:nvPr/>
        </p:nvSpPr>
        <p:spPr>
          <a:xfrm>
            <a:off x="0" y="0"/>
            <a:ext cx="12192000" cy="95250"/>
          </a:xfrm>
          <a:prstGeom prst="rect">
            <a:avLst/>
          </a:prstGeom>
          <a:solidFill>
            <a:srgbClr val="991B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8">
            <a:extLst>
              <a:ext uri="{FF2B5EF4-FFF2-40B4-BE49-F238E27FC236}">
                <a16:creationId xmlns:a16="http://schemas.microsoft.com/office/drawing/2014/main" id="{79528F42-F4E0-A44A-6BF5-5AC81100A7DA}"/>
              </a:ext>
            </a:extLst>
          </p:cNvPr>
          <p:cNvSpPr txBox="1"/>
          <p:nvPr/>
        </p:nvSpPr>
        <p:spPr>
          <a:xfrm>
            <a:off x="571500" y="666750"/>
            <a:ext cx="1160145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 dirty="0">
                <a:solidFill>
                  <a:srgbClr val="991B1B"/>
                </a:solidFill>
                <a:latin typeface="Poppins"/>
                <a:ea typeface="Poppins"/>
                <a:cs typeface="Poppins"/>
                <a:sym typeface="Poppins"/>
              </a:rPr>
              <a:t>RT-accelerated NN Search</a:t>
            </a:r>
            <a:endParaRPr dirty="0"/>
          </a:p>
        </p:txBody>
      </p:sp>
      <p:sp>
        <p:nvSpPr>
          <p:cNvPr id="154" name="Google Shape;154;p18">
            <a:extLst>
              <a:ext uri="{FF2B5EF4-FFF2-40B4-BE49-F238E27FC236}">
                <a16:creationId xmlns:a16="http://schemas.microsoft.com/office/drawing/2014/main" id="{A9CFBB00-1913-5BFB-AB6D-054519F2B039}"/>
              </a:ext>
            </a:extLst>
          </p:cNvPr>
          <p:cNvSpPr/>
          <p:nvPr/>
        </p:nvSpPr>
        <p:spPr>
          <a:xfrm>
            <a:off x="571500" y="1381125"/>
            <a:ext cx="11049000" cy="19050"/>
          </a:xfrm>
          <a:prstGeom prst="rect">
            <a:avLst/>
          </a:prstGeom>
          <a:solidFill>
            <a:srgbClr val="E5E7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41;p17">
            <a:extLst>
              <a:ext uri="{FF2B5EF4-FFF2-40B4-BE49-F238E27FC236}">
                <a16:creationId xmlns:a16="http://schemas.microsoft.com/office/drawing/2014/main" id="{ABD209EA-F582-EDEE-AE36-07F934A8A5A3}"/>
              </a:ext>
            </a:extLst>
          </p:cNvPr>
          <p:cNvSpPr txBox="1"/>
          <p:nvPr/>
        </p:nvSpPr>
        <p:spPr>
          <a:xfrm>
            <a:off x="571501" y="1755386"/>
            <a:ext cx="205608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991B1B"/>
                </a:solidFill>
                <a:latin typeface="Poppins"/>
                <a:ea typeface="Poppins"/>
                <a:cs typeface="Poppins"/>
                <a:sym typeface="Poppins"/>
              </a:rPr>
              <a:t>Ray</a:t>
            </a:r>
            <a:endParaRPr dirty="0">
              <a:solidFill>
                <a:srgbClr val="991B1B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2910AA-8C5E-1B8A-9186-277C2807E8A7}"/>
              </a:ext>
            </a:extLst>
          </p:cNvPr>
          <p:cNvSpPr txBox="1"/>
          <p:nvPr/>
        </p:nvSpPr>
        <p:spPr>
          <a:xfrm>
            <a:off x="4309241" y="1663053"/>
            <a:ext cx="35735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991B1B"/>
                </a:solidFill>
                <a:latin typeface="Poppins"/>
                <a:cs typeface="Poppins"/>
                <a:sym typeface="Poppins"/>
              </a:rPr>
              <a:t>Ray-Box Intersection</a:t>
            </a:r>
            <a:endParaRPr lang="en-US" sz="2400" b="1" dirty="0">
              <a:solidFill>
                <a:srgbClr val="991B1B"/>
              </a:solidFill>
              <a:latin typeface="Poppins"/>
              <a:cs typeface="Poppins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A578D1D-DB9F-89ED-DCE0-D5127DA0EAAF}"/>
              </a:ext>
            </a:extLst>
          </p:cNvPr>
          <p:cNvCxnSpPr/>
          <p:nvPr/>
        </p:nvCxnSpPr>
        <p:spPr>
          <a:xfrm flipV="1">
            <a:off x="891116" y="3531476"/>
            <a:ext cx="2186152" cy="1429407"/>
          </a:xfrm>
          <a:prstGeom prst="straightConnector1">
            <a:avLst/>
          </a:prstGeom>
          <a:ln w="38100">
            <a:solidFill>
              <a:srgbClr val="008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C2D8C1E-9223-DAA7-1CF6-14B9FF1ADDFF}"/>
              </a:ext>
            </a:extLst>
          </p:cNvPr>
          <p:cNvSpPr txBox="1"/>
          <p:nvPr/>
        </p:nvSpPr>
        <p:spPr>
          <a:xfrm>
            <a:off x="559935" y="5169098"/>
            <a:ext cx="851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Origin O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EAA0F14-EBA8-5709-7810-EBF4E5D0DE50}"/>
              </a:ext>
            </a:extLst>
          </p:cNvPr>
          <p:cNvSpPr txBox="1"/>
          <p:nvPr/>
        </p:nvSpPr>
        <p:spPr>
          <a:xfrm>
            <a:off x="2803740" y="3691395"/>
            <a:ext cx="1040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Direction d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6D17DF5-A5CE-52D1-E967-1FB619768D62}"/>
              </a:ext>
            </a:extLst>
          </p:cNvPr>
          <p:cNvCxnSpPr>
            <a:cxnSpLocks/>
          </p:cNvCxnSpPr>
          <p:nvPr/>
        </p:nvCxnSpPr>
        <p:spPr>
          <a:xfrm flipV="1">
            <a:off x="4455927" y="4063780"/>
            <a:ext cx="772509" cy="582256"/>
          </a:xfrm>
          <a:prstGeom prst="straightConnector1">
            <a:avLst/>
          </a:prstGeom>
          <a:ln w="38100">
            <a:solidFill>
              <a:srgbClr val="008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20DD4F46-E1BE-40D9-8BFD-A4483AAE3C76}"/>
              </a:ext>
            </a:extLst>
          </p:cNvPr>
          <p:cNvSpPr/>
          <p:nvPr/>
        </p:nvSpPr>
        <p:spPr>
          <a:xfrm>
            <a:off x="4829502" y="3261834"/>
            <a:ext cx="2511973" cy="148251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CAD2EC1-E0BB-DF07-EDFA-C9829AFBC0CF}"/>
              </a:ext>
            </a:extLst>
          </p:cNvPr>
          <p:cNvCxnSpPr>
            <a:cxnSpLocks/>
          </p:cNvCxnSpPr>
          <p:nvPr/>
        </p:nvCxnSpPr>
        <p:spPr>
          <a:xfrm flipV="1">
            <a:off x="5898701" y="3772652"/>
            <a:ext cx="772509" cy="582256"/>
          </a:xfrm>
          <a:prstGeom prst="straightConnector1">
            <a:avLst/>
          </a:prstGeom>
          <a:ln w="38100">
            <a:solidFill>
              <a:srgbClr val="008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17E1F109-2FE3-FD8B-3D74-CB8B7A4A08EE}"/>
              </a:ext>
            </a:extLst>
          </p:cNvPr>
          <p:cNvSpPr/>
          <p:nvPr/>
        </p:nvSpPr>
        <p:spPr>
          <a:xfrm>
            <a:off x="4723449" y="4254697"/>
            <a:ext cx="208215" cy="20821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3E849A1-3BDE-4729-753B-D57594053FC4}"/>
              </a:ext>
            </a:extLst>
          </p:cNvPr>
          <p:cNvSpPr/>
          <p:nvPr/>
        </p:nvSpPr>
        <p:spPr>
          <a:xfrm>
            <a:off x="5794593" y="4254697"/>
            <a:ext cx="208215" cy="20821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8AB1B54-B5F1-C59F-2F3B-A814904F329C}"/>
              </a:ext>
            </a:extLst>
          </p:cNvPr>
          <p:cNvSpPr txBox="1"/>
          <p:nvPr/>
        </p:nvSpPr>
        <p:spPr>
          <a:xfrm>
            <a:off x="4423278" y="3965464"/>
            <a:ext cx="4042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Hit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779FA71-194C-6EC3-84CC-7498DE30B648}"/>
              </a:ext>
            </a:extLst>
          </p:cNvPr>
          <p:cNvSpPr/>
          <p:nvPr/>
        </p:nvSpPr>
        <p:spPr>
          <a:xfrm>
            <a:off x="9266179" y="3202797"/>
            <a:ext cx="1271755" cy="8162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19E94CA-5780-2886-26D6-A883999B86EA}"/>
              </a:ext>
            </a:extLst>
          </p:cNvPr>
          <p:cNvSpPr/>
          <p:nvPr/>
        </p:nvSpPr>
        <p:spPr>
          <a:xfrm>
            <a:off x="9707224" y="3467217"/>
            <a:ext cx="1271755" cy="8162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17FBF46-6B50-5C81-B19D-E8B3520873A2}"/>
              </a:ext>
            </a:extLst>
          </p:cNvPr>
          <p:cNvSpPr/>
          <p:nvPr/>
        </p:nvSpPr>
        <p:spPr>
          <a:xfrm>
            <a:off x="10101319" y="3753149"/>
            <a:ext cx="1271755" cy="8162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99818F2-0C20-4CE7-957B-6CF9DCD1C0BD}"/>
              </a:ext>
            </a:extLst>
          </p:cNvPr>
          <p:cNvCxnSpPr>
            <a:cxnSpLocks/>
          </p:cNvCxnSpPr>
          <p:nvPr/>
        </p:nvCxnSpPr>
        <p:spPr>
          <a:xfrm>
            <a:off x="9034953" y="2725671"/>
            <a:ext cx="1502981" cy="1461018"/>
          </a:xfrm>
          <a:prstGeom prst="straightConnector1">
            <a:avLst/>
          </a:prstGeom>
          <a:ln w="38100">
            <a:solidFill>
              <a:srgbClr val="008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2E88B5D3-8C4B-0159-35BA-D6D0FDA45927}"/>
              </a:ext>
            </a:extLst>
          </p:cNvPr>
          <p:cNvSpPr/>
          <p:nvPr/>
        </p:nvSpPr>
        <p:spPr>
          <a:xfrm>
            <a:off x="9451522" y="3110656"/>
            <a:ext cx="208215" cy="20821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2D0DADF-EBEB-5ECC-7738-17F4120DB964}"/>
              </a:ext>
            </a:extLst>
          </p:cNvPr>
          <p:cNvSpPr/>
          <p:nvPr/>
        </p:nvSpPr>
        <p:spPr>
          <a:xfrm>
            <a:off x="9707224" y="3375603"/>
            <a:ext cx="208215" cy="20821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B9FE950-9714-C945-8CA2-C3328BEC59E9}"/>
              </a:ext>
            </a:extLst>
          </p:cNvPr>
          <p:cNvSpPr/>
          <p:nvPr/>
        </p:nvSpPr>
        <p:spPr>
          <a:xfrm>
            <a:off x="10025483" y="3667714"/>
            <a:ext cx="208215" cy="20821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E0A4586-412C-759B-A8E1-5C2677723F29}"/>
              </a:ext>
            </a:extLst>
          </p:cNvPr>
          <p:cNvSpPr txBox="1"/>
          <p:nvPr/>
        </p:nvSpPr>
        <p:spPr>
          <a:xfrm>
            <a:off x="8223028" y="1674428"/>
            <a:ext cx="35735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991B1B"/>
                </a:solidFill>
                <a:latin typeface="Poppins"/>
                <a:cs typeface="Poppins"/>
                <a:sym typeface="Poppins"/>
              </a:rPr>
              <a:t>Collect Intersections</a:t>
            </a:r>
            <a:endParaRPr lang="en-US" sz="2400" b="1" dirty="0">
              <a:solidFill>
                <a:srgbClr val="991B1B"/>
              </a:solidFill>
              <a:latin typeface="Poppins"/>
              <a:cs typeface="Poppin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E3ED7BF-8156-181B-A1CC-932CBACF60E7}"/>
              </a:ext>
            </a:extLst>
          </p:cNvPr>
          <p:cNvSpPr txBox="1"/>
          <p:nvPr/>
        </p:nvSpPr>
        <p:spPr>
          <a:xfrm>
            <a:off x="6723205" y="3261834"/>
            <a:ext cx="4940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Box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4A079072-EA61-2B3E-EF35-68D5B811824E}"/>
              </a:ext>
            </a:extLst>
          </p:cNvPr>
          <p:cNvSpPr/>
          <p:nvPr/>
        </p:nvSpPr>
        <p:spPr>
          <a:xfrm>
            <a:off x="7810273" y="4960883"/>
            <a:ext cx="4202591" cy="171728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4025DE5-812C-BE3E-B396-AAACFDB24135}"/>
              </a:ext>
            </a:extLst>
          </p:cNvPr>
          <p:cNvSpPr txBox="1"/>
          <p:nvPr/>
        </p:nvSpPr>
        <p:spPr>
          <a:xfrm>
            <a:off x="7843210" y="5310866"/>
            <a:ext cx="3047294" cy="81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8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RayGen Shader:</a:t>
            </a:r>
          </a:p>
          <a:p>
            <a:pPr>
              <a:lnSpc>
                <a:spcPts val="188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CastRay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from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toward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with the BVH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FD6DC15-2CD3-7FDA-06C1-6079AF7FFFEC}"/>
              </a:ext>
            </a:extLst>
          </p:cNvPr>
          <p:cNvSpPr txBox="1"/>
          <p:nvPr/>
        </p:nvSpPr>
        <p:spPr>
          <a:xfrm>
            <a:off x="7837129" y="6094810"/>
            <a:ext cx="3486118" cy="572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80"/>
              </a:lnSpc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IsIntersection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Shader:</a:t>
            </a:r>
          </a:p>
          <a:p>
            <a:pPr>
              <a:lnSpc>
                <a:spcPts val="188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ray potentially hits a box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669BC61-AF39-475A-4E75-9C2894EB2B08}"/>
              </a:ext>
            </a:extLst>
          </p:cNvPr>
          <p:cNvSpPr txBox="1"/>
          <p:nvPr/>
        </p:nvSpPr>
        <p:spPr>
          <a:xfrm>
            <a:off x="7810272" y="5059346"/>
            <a:ext cx="38217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Build a BVH with the Boxes</a:t>
            </a:r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9019F50-FE3C-6C78-E86B-003CAFE15E33}"/>
              </a:ext>
            </a:extLst>
          </p:cNvPr>
          <p:cNvSpPr/>
          <p:nvPr/>
        </p:nvSpPr>
        <p:spPr>
          <a:xfrm rot="19572948">
            <a:off x="1207272" y="4220627"/>
            <a:ext cx="1367598" cy="174139"/>
          </a:xfrm>
          <a:prstGeom prst="rect">
            <a:avLst/>
          </a:prstGeom>
          <a:solidFill>
            <a:schemeClr val="accent4">
              <a:lumMod val="40000"/>
              <a:lumOff val="60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468B18E-BEBD-3075-26E0-FA6F0B1ABF12}"/>
              </a:ext>
            </a:extLst>
          </p:cNvPr>
          <p:cNvCxnSpPr>
            <a:cxnSpLocks/>
          </p:cNvCxnSpPr>
          <p:nvPr/>
        </p:nvCxnSpPr>
        <p:spPr>
          <a:xfrm>
            <a:off x="1193981" y="4505055"/>
            <a:ext cx="224175" cy="342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A628E7A-E47E-87E6-5A01-69EC003BABAD}"/>
              </a:ext>
            </a:extLst>
          </p:cNvPr>
          <p:cNvCxnSpPr>
            <a:cxnSpLocks/>
          </p:cNvCxnSpPr>
          <p:nvPr/>
        </p:nvCxnSpPr>
        <p:spPr>
          <a:xfrm>
            <a:off x="2359480" y="3777177"/>
            <a:ext cx="224175" cy="3421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0A753E7-D231-4D22-3B0E-3394B815D59B}"/>
                  </a:ext>
                </a:extLst>
              </p:cNvPr>
              <p:cNvSpPr txBox="1"/>
              <p:nvPr/>
            </p:nvSpPr>
            <p:spPr>
              <a:xfrm>
                <a:off x="917972" y="4077273"/>
                <a:ext cx="56521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0A753E7-D231-4D22-3B0E-3394B815D5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972" y="4077273"/>
                <a:ext cx="565219" cy="3077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0B03ED-1D48-2EB7-F5F7-2487648B3E3A}"/>
                  </a:ext>
                </a:extLst>
              </p:cNvPr>
              <p:cNvSpPr txBox="1"/>
              <p:nvPr/>
            </p:nvSpPr>
            <p:spPr>
              <a:xfrm>
                <a:off x="2039301" y="3394558"/>
                <a:ext cx="59375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C0B03ED-1D48-2EB7-F5F7-2487648B3E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301" y="3394558"/>
                <a:ext cx="593752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>
            <a:extLst>
              <a:ext uri="{FF2B5EF4-FFF2-40B4-BE49-F238E27FC236}">
                <a16:creationId xmlns:a16="http://schemas.microsoft.com/office/drawing/2014/main" id="{F049BC99-7AE3-1A4E-77AE-7683B3BD1D68}"/>
              </a:ext>
            </a:extLst>
          </p:cNvPr>
          <p:cNvSpPr/>
          <p:nvPr/>
        </p:nvSpPr>
        <p:spPr>
          <a:xfrm>
            <a:off x="1794012" y="4186689"/>
            <a:ext cx="208215" cy="20821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49A3A9F0-C991-D17F-BE4D-78CB2FED6275}"/>
              </a:ext>
            </a:extLst>
          </p:cNvPr>
          <p:cNvCxnSpPr>
            <a:cxnSpLocks/>
          </p:cNvCxnSpPr>
          <p:nvPr/>
        </p:nvCxnSpPr>
        <p:spPr>
          <a:xfrm flipH="1">
            <a:off x="6330229" y="5331905"/>
            <a:ext cx="858072" cy="966369"/>
          </a:xfrm>
          <a:prstGeom prst="straightConnector1">
            <a:avLst/>
          </a:prstGeom>
          <a:ln w="25400">
            <a:solidFill>
              <a:srgbClr val="008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9B82DBB3-80F8-E593-E98B-0909DD4FF06D}"/>
              </a:ext>
            </a:extLst>
          </p:cNvPr>
          <p:cNvSpPr/>
          <p:nvPr/>
        </p:nvSpPr>
        <p:spPr>
          <a:xfrm>
            <a:off x="6216560" y="6414210"/>
            <a:ext cx="263961" cy="2639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A01E69A-07FF-E37E-58F8-BB84E4205239}"/>
              </a:ext>
            </a:extLst>
          </p:cNvPr>
          <p:cNvSpPr/>
          <p:nvPr/>
        </p:nvSpPr>
        <p:spPr>
          <a:xfrm>
            <a:off x="6612502" y="6414210"/>
            <a:ext cx="263961" cy="2639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FDA52AB6-3D3A-CC85-BB6C-67CB01473A61}"/>
              </a:ext>
            </a:extLst>
          </p:cNvPr>
          <p:cNvSpPr/>
          <p:nvPr/>
        </p:nvSpPr>
        <p:spPr>
          <a:xfrm>
            <a:off x="7008444" y="6414210"/>
            <a:ext cx="263961" cy="2639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6784AC9-1400-99B9-3D34-237ED6F0FC4B}"/>
              </a:ext>
            </a:extLst>
          </p:cNvPr>
          <p:cNvSpPr/>
          <p:nvPr/>
        </p:nvSpPr>
        <p:spPr>
          <a:xfrm>
            <a:off x="7404386" y="6414210"/>
            <a:ext cx="263961" cy="2639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F18D9B5-E970-BE03-AADE-C2EC1475711C}"/>
              </a:ext>
            </a:extLst>
          </p:cNvPr>
          <p:cNvSpPr/>
          <p:nvPr/>
        </p:nvSpPr>
        <p:spPr>
          <a:xfrm>
            <a:off x="6432863" y="5913032"/>
            <a:ext cx="269306" cy="2693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9F8A63FA-A390-181C-B8EF-C33EE7FA41F6}"/>
              </a:ext>
            </a:extLst>
          </p:cNvPr>
          <p:cNvSpPr/>
          <p:nvPr/>
        </p:nvSpPr>
        <p:spPr>
          <a:xfrm>
            <a:off x="7200687" y="5913032"/>
            <a:ext cx="269306" cy="2693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3030D7C-BEE3-B5BC-A656-7EE15AE2627C}"/>
              </a:ext>
            </a:extLst>
          </p:cNvPr>
          <p:cNvSpPr/>
          <p:nvPr/>
        </p:nvSpPr>
        <p:spPr>
          <a:xfrm>
            <a:off x="6795377" y="5449685"/>
            <a:ext cx="269306" cy="2693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458E2A2B-178C-389B-9A6B-77C612C248CA}"/>
              </a:ext>
            </a:extLst>
          </p:cNvPr>
          <p:cNvCxnSpPr>
            <a:stCxn id="57" idx="4"/>
            <a:endCxn id="55" idx="0"/>
          </p:cNvCxnSpPr>
          <p:nvPr/>
        </p:nvCxnSpPr>
        <p:spPr>
          <a:xfrm flipH="1">
            <a:off x="6567516" y="5718991"/>
            <a:ext cx="362514" cy="1940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745F8BC-5915-D7DB-48A1-49150D4463DF}"/>
              </a:ext>
            </a:extLst>
          </p:cNvPr>
          <p:cNvCxnSpPr>
            <a:cxnSpLocks/>
            <a:stCxn id="57" idx="4"/>
            <a:endCxn id="56" idx="0"/>
          </p:cNvCxnSpPr>
          <p:nvPr/>
        </p:nvCxnSpPr>
        <p:spPr>
          <a:xfrm>
            <a:off x="6930030" y="5718991"/>
            <a:ext cx="405310" cy="1940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2AFBA7F-390F-9C6A-137D-2ACF075A8CB2}"/>
              </a:ext>
            </a:extLst>
          </p:cNvPr>
          <p:cNvCxnSpPr>
            <a:cxnSpLocks/>
            <a:stCxn id="55" idx="4"/>
            <a:endCxn id="51" idx="0"/>
          </p:cNvCxnSpPr>
          <p:nvPr/>
        </p:nvCxnSpPr>
        <p:spPr>
          <a:xfrm flipH="1">
            <a:off x="6348541" y="6182338"/>
            <a:ext cx="218975" cy="2318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A7F35A03-96FB-EE2D-543D-A2F1D3918ED1}"/>
              </a:ext>
            </a:extLst>
          </p:cNvPr>
          <p:cNvCxnSpPr>
            <a:cxnSpLocks/>
            <a:stCxn id="55" idx="4"/>
            <a:endCxn id="52" idx="0"/>
          </p:cNvCxnSpPr>
          <p:nvPr/>
        </p:nvCxnSpPr>
        <p:spPr>
          <a:xfrm>
            <a:off x="6567516" y="6182338"/>
            <a:ext cx="176967" cy="2318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415BD64-F281-FDA0-735E-AC3F021DF163}"/>
              </a:ext>
            </a:extLst>
          </p:cNvPr>
          <p:cNvCxnSpPr>
            <a:cxnSpLocks/>
            <a:stCxn id="56" idx="4"/>
            <a:endCxn id="53" idx="0"/>
          </p:cNvCxnSpPr>
          <p:nvPr/>
        </p:nvCxnSpPr>
        <p:spPr>
          <a:xfrm flipH="1">
            <a:off x="7140425" y="6182338"/>
            <a:ext cx="194915" cy="2318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973A1E0-E1B5-4B2C-E9C5-4D6FAAF5AC4D}"/>
              </a:ext>
            </a:extLst>
          </p:cNvPr>
          <p:cNvCxnSpPr>
            <a:cxnSpLocks/>
            <a:stCxn id="56" idx="4"/>
            <a:endCxn id="54" idx="0"/>
          </p:cNvCxnSpPr>
          <p:nvPr/>
        </p:nvCxnSpPr>
        <p:spPr>
          <a:xfrm>
            <a:off x="7335340" y="6182338"/>
            <a:ext cx="201027" cy="23187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>
            <a:extLst>
              <a:ext uri="{FF2B5EF4-FFF2-40B4-BE49-F238E27FC236}">
                <a16:creationId xmlns:a16="http://schemas.microsoft.com/office/drawing/2014/main" id="{E394EF49-5138-1AF2-1B65-B7D2DE4D5650}"/>
              </a:ext>
            </a:extLst>
          </p:cNvPr>
          <p:cNvSpPr/>
          <p:nvPr/>
        </p:nvSpPr>
        <p:spPr>
          <a:xfrm>
            <a:off x="10737196" y="4010746"/>
            <a:ext cx="1271755" cy="81623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6E5035B6-227F-88B6-4628-BE1D2986FE4A}"/>
              </a:ext>
            </a:extLst>
          </p:cNvPr>
          <p:cNvSpPr/>
          <p:nvPr/>
        </p:nvSpPr>
        <p:spPr>
          <a:xfrm>
            <a:off x="6227385" y="6421862"/>
            <a:ext cx="246888" cy="2468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F5395450-7BF0-4E76-F48B-64B4DEDAD9AE}"/>
              </a:ext>
            </a:extLst>
          </p:cNvPr>
          <p:cNvSpPr/>
          <p:nvPr/>
        </p:nvSpPr>
        <p:spPr>
          <a:xfrm>
            <a:off x="6621626" y="6421862"/>
            <a:ext cx="246888" cy="2468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7E915AFF-7248-819E-18D1-F9E33EA5F9B1}"/>
              </a:ext>
            </a:extLst>
          </p:cNvPr>
          <p:cNvSpPr/>
          <p:nvPr/>
        </p:nvSpPr>
        <p:spPr>
          <a:xfrm>
            <a:off x="7017568" y="6421862"/>
            <a:ext cx="246888" cy="24688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D8A0352-3ACC-3E3B-C160-C9F973AB9610}"/>
                  </a:ext>
                </a:extLst>
              </p:cNvPr>
              <p:cNvSpPr txBox="1"/>
              <p:nvPr/>
            </p:nvSpPr>
            <p:spPr>
              <a:xfrm>
                <a:off x="611580" y="5815089"/>
                <a:ext cx="263463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D8A0352-3ACC-3E3B-C160-C9F973AB96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80" y="5815089"/>
                <a:ext cx="2634632" cy="430887"/>
              </a:xfrm>
              <a:prstGeom prst="rect">
                <a:avLst/>
              </a:prstGeom>
              <a:blipFill>
                <a:blip r:embed="rId5"/>
                <a:stretch>
                  <a:fillRect l="-2404" r="-2404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801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/>
      <p:bldP spid="15" grpId="0"/>
      <p:bldP spid="16" grpId="0"/>
      <p:bldP spid="18" grpId="0" animBg="1"/>
      <p:bldP spid="21" grpId="0" animBg="1"/>
      <p:bldP spid="22" grpId="0" animBg="1"/>
      <p:bldP spid="23" grpId="0"/>
      <p:bldP spid="24" grpId="0" animBg="1"/>
      <p:bldP spid="25" grpId="0" animBg="1"/>
      <p:bldP spid="26" grpId="0" animBg="1"/>
      <p:bldP spid="30" grpId="0" animBg="1"/>
      <p:bldP spid="31" grpId="0" animBg="1"/>
      <p:bldP spid="32" grpId="0" animBg="1"/>
      <p:bldP spid="33" grpId="0"/>
      <p:bldP spid="35" grpId="0"/>
      <p:bldP spid="36" grpId="0" animBg="1"/>
      <p:bldP spid="37" grpId="0"/>
      <p:bldP spid="38" grpId="0"/>
      <p:bldP spid="40" grpId="0"/>
      <p:bldP spid="41" grpId="0" animBg="1"/>
      <p:bldP spid="47" grpId="0"/>
      <p:bldP spid="48" grpId="0"/>
      <p:bldP spid="49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128" grpId="0" animBg="1"/>
      <p:bldP spid="131" grpId="1" animBg="1"/>
      <p:bldP spid="133" grpId="1" animBg="1"/>
      <p:bldP spid="134" grpId="1" animBg="1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88">
          <a:extLst>
            <a:ext uri="{FF2B5EF4-FFF2-40B4-BE49-F238E27FC236}">
              <a16:creationId xmlns:a16="http://schemas.microsoft.com/office/drawing/2014/main" id="{59AD54B2-4552-54EB-F5DB-79DF55C1D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8">
            <a:extLst>
              <a:ext uri="{FF2B5EF4-FFF2-40B4-BE49-F238E27FC236}">
                <a16:creationId xmlns:a16="http://schemas.microsoft.com/office/drawing/2014/main" id="{CF88460A-2832-1885-FC82-243261BF5494}"/>
              </a:ext>
            </a:extLst>
          </p:cNvPr>
          <p:cNvSpPr/>
          <p:nvPr/>
        </p:nvSpPr>
        <p:spPr>
          <a:xfrm>
            <a:off x="0" y="0"/>
            <a:ext cx="12192000" cy="95250"/>
          </a:xfrm>
          <a:prstGeom prst="rect">
            <a:avLst/>
          </a:prstGeom>
          <a:solidFill>
            <a:srgbClr val="991B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28">
            <a:extLst>
              <a:ext uri="{FF2B5EF4-FFF2-40B4-BE49-F238E27FC236}">
                <a16:creationId xmlns:a16="http://schemas.microsoft.com/office/drawing/2014/main" id="{695E2F5A-67EF-AE93-214D-5E28992709F0}"/>
              </a:ext>
            </a:extLst>
          </p:cNvPr>
          <p:cNvSpPr txBox="1"/>
          <p:nvPr/>
        </p:nvSpPr>
        <p:spPr>
          <a:xfrm>
            <a:off x="571500" y="666750"/>
            <a:ext cx="1160145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dirty="0">
                <a:solidFill>
                  <a:srgbClr val="991B1B"/>
                </a:solidFill>
                <a:latin typeface="Poppins"/>
                <a:cs typeface="Poppins"/>
                <a:sym typeface="Poppins"/>
              </a:rPr>
              <a:t>A Tool: HD Estimators</a:t>
            </a:r>
            <a:endParaRPr dirty="0"/>
          </a:p>
        </p:txBody>
      </p:sp>
      <p:sp>
        <p:nvSpPr>
          <p:cNvPr id="293" name="Google Shape;293;p28">
            <a:extLst>
              <a:ext uri="{FF2B5EF4-FFF2-40B4-BE49-F238E27FC236}">
                <a16:creationId xmlns:a16="http://schemas.microsoft.com/office/drawing/2014/main" id="{455C70FA-AFAC-EEF7-5621-7B41D9801BA9}"/>
              </a:ext>
            </a:extLst>
          </p:cNvPr>
          <p:cNvSpPr/>
          <p:nvPr/>
        </p:nvSpPr>
        <p:spPr>
          <a:xfrm>
            <a:off x="571500" y="1381125"/>
            <a:ext cx="11049000" cy="19050"/>
          </a:xfrm>
          <a:prstGeom prst="rect">
            <a:avLst/>
          </a:prstGeom>
          <a:solidFill>
            <a:srgbClr val="E5E7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B539172-0B2C-9852-862B-2E9F3F03B4BF}"/>
              </a:ext>
            </a:extLst>
          </p:cNvPr>
          <p:cNvSpPr/>
          <p:nvPr/>
        </p:nvSpPr>
        <p:spPr>
          <a:xfrm>
            <a:off x="7142191" y="3325119"/>
            <a:ext cx="2468880" cy="132543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8496A01-DE46-6050-A807-DF0EF003BD49}"/>
              </a:ext>
            </a:extLst>
          </p:cNvPr>
          <p:cNvSpPr/>
          <p:nvPr/>
        </p:nvSpPr>
        <p:spPr>
          <a:xfrm>
            <a:off x="6487102" y="4914271"/>
            <a:ext cx="288610" cy="28861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348B3D6-E757-2226-D313-78829FB3C7D0}"/>
              </a:ext>
            </a:extLst>
          </p:cNvPr>
          <p:cNvCxnSpPr>
            <a:cxnSpLocks/>
            <a:stCxn id="25" idx="7"/>
          </p:cNvCxnSpPr>
          <p:nvPr/>
        </p:nvCxnSpPr>
        <p:spPr>
          <a:xfrm flipV="1">
            <a:off x="6733446" y="4655284"/>
            <a:ext cx="459058" cy="301253"/>
          </a:xfrm>
          <a:prstGeom prst="line">
            <a:avLst/>
          </a:prstGeom>
          <a:ln w="38100">
            <a:solidFill>
              <a:srgbClr val="82B36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B1EF32CD-B16F-E24B-ADC8-D7560CF918D9}"/>
              </a:ext>
            </a:extLst>
          </p:cNvPr>
          <p:cNvSpPr/>
          <p:nvPr/>
        </p:nvSpPr>
        <p:spPr>
          <a:xfrm>
            <a:off x="8616987" y="4250878"/>
            <a:ext cx="288610" cy="28861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393E077-005C-D4FD-E6A1-6E1374AB860E}"/>
              </a:ext>
            </a:extLst>
          </p:cNvPr>
          <p:cNvSpPr/>
          <p:nvPr/>
        </p:nvSpPr>
        <p:spPr>
          <a:xfrm>
            <a:off x="7690017" y="2564831"/>
            <a:ext cx="288610" cy="28861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49B81EA-B7F7-27C4-9D08-759941707CC2}"/>
              </a:ext>
            </a:extLst>
          </p:cNvPr>
          <p:cNvCxnSpPr>
            <a:cxnSpLocks/>
            <a:endCxn id="16" idx="4"/>
          </p:cNvCxnSpPr>
          <p:nvPr/>
        </p:nvCxnSpPr>
        <p:spPr>
          <a:xfrm flipV="1">
            <a:off x="7834322" y="2853441"/>
            <a:ext cx="0" cy="476409"/>
          </a:xfrm>
          <a:prstGeom prst="line">
            <a:avLst/>
          </a:prstGeom>
          <a:ln w="38100">
            <a:solidFill>
              <a:srgbClr val="82B36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F477186A-894B-A1FC-2EBD-5B043853C669}"/>
              </a:ext>
            </a:extLst>
          </p:cNvPr>
          <p:cNvCxnSpPr>
            <a:cxnSpLocks/>
          </p:cNvCxnSpPr>
          <p:nvPr/>
        </p:nvCxnSpPr>
        <p:spPr>
          <a:xfrm flipH="1" flipV="1">
            <a:off x="10079404" y="3245846"/>
            <a:ext cx="471063" cy="19209"/>
          </a:xfrm>
          <a:prstGeom prst="line">
            <a:avLst/>
          </a:prstGeom>
          <a:ln w="38100">
            <a:solidFill>
              <a:srgbClr val="82B366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98DC00E-E277-BB00-5D88-B8ABA54D25BB}"/>
              </a:ext>
            </a:extLst>
          </p:cNvPr>
          <p:cNvCxnSpPr>
            <a:cxnSpLocks/>
          </p:cNvCxnSpPr>
          <p:nvPr/>
        </p:nvCxnSpPr>
        <p:spPr>
          <a:xfrm flipH="1" flipV="1">
            <a:off x="10071602" y="3575149"/>
            <a:ext cx="478865" cy="14088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C5BD4715-E293-0ED7-AB95-ECDBEC14C39F}"/>
              </a:ext>
            </a:extLst>
          </p:cNvPr>
          <p:cNvSpPr txBox="1"/>
          <p:nvPr/>
        </p:nvSpPr>
        <p:spPr>
          <a:xfrm>
            <a:off x="10550467" y="3132650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Lower Bound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DF1913D3-8F3C-E05F-CBE5-83DCFA51F0AA}"/>
              </a:ext>
            </a:extLst>
          </p:cNvPr>
          <p:cNvSpPr txBox="1"/>
          <p:nvPr/>
        </p:nvSpPr>
        <p:spPr>
          <a:xfrm>
            <a:off x="10550467" y="3421260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Upper Bound</a:t>
            </a:r>
          </a:p>
        </p:txBody>
      </p:sp>
      <p:sp>
        <p:nvSpPr>
          <p:cNvPr id="56" name="Google Shape;294;p28">
            <a:extLst>
              <a:ext uri="{FF2B5EF4-FFF2-40B4-BE49-F238E27FC236}">
                <a16:creationId xmlns:a16="http://schemas.microsoft.com/office/drawing/2014/main" id="{84E1D282-D42A-EEE0-7A33-3AAF1EA98D95}"/>
              </a:ext>
            </a:extLst>
          </p:cNvPr>
          <p:cNvSpPr txBox="1"/>
          <p:nvPr/>
        </p:nvSpPr>
        <p:spPr>
          <a:xfrm>
            <a:off x="571500" y="2483500"/>
            <a:ext cx="5286375" cy="1181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160000"/>
              </a:lnSpc>
            </a:pPr>
            <a:r>
              <a:rPr lang="en-US" sz="1600" b="0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Estimators allow us to compute lower and upper distance bounds </a:t>
            </a:r>
            <a:r>
              <a:rPr lang="en-US" sz="1600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between </a:t>
            </a:r>
            <a:r>
              <a:rPr lang="en-US" sz="1600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 point </a:t>
            </a:r>
            <a:r>
              <a:rPr lang="en-US" sz="1600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and </a:t>
            </a:r>
            <a:r>
              <a:rPr lang="en-US" sz="1600" b="0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an </a:t>
            </a:r>
            <a:r>
              <a:rPr lang="en-US" sz="1600" b="0" i="0" u="none" strike="noStrike" cap="none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MBR enclosing other points</a:t>
            </a:r>
            <a:r>
              <a:rPr lang="en-US" sz="1600" b="0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 without visiting every point inside.</a:t>
            </a:r>
            <a:endParaRPr sz="1600" dirty="0"/>
          </a:p>
        </p:txBody>
      </p:sp>
      <p:sp>
        <p:nvSpPr>
          <p:cNvPr id="58" name="Google Shape;298;p28">
            <a:extLst>
              <a:ext uri="{FF2B5EF4-FFF2-40B4-BE49-F238E27FC236}">
                <a16:creationId xmlns:a16="http://schemas.microsoft.com/office/drawing/2014/main" id="{F0ADFAF3-8AC7-DC70-346B-D80CB98EDEEB}"/>
              </a:ext>
            </a:extLst>
          </p:cNvPr>
          <p:cNvSpPr txBox="1"/>
          <p:nvPr/>
        </p:nvSpPr>
        <p:spPr>
          <a:xfrm>
            <a:off x="510914" y="3881437"/>
            <a:ext cx="490537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285750" marR="0" lvl="0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1" i="0" u="none" strike="noStrike" cap="none" dirty="0" err="1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MinDist</a:t>
            </a:r>
            <a:r>
              <a:rPr lang="en-US" sz="1500" b="1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r>
              <a:rPr lang="en-US" sz="1500" b="0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 Distance from query point to the closest face of the MBR.</a:t>
            </a:r>
            <a:endParaRPr dirty="0"/>
          </a:p>
        </p:txBody>
      </p:sp>
      <p:sp>
        <p:nvSpPr>
          <p:cNvPr id="60" name="Google Shape;300;p28">
            <a:extLst>
              <a:ext uri="{FF2B5EF4-FFF2-40B4-BE49-F238E27FC236}">
                <a16:creationId xmlns:a16="http://schemas.microsoft.com/office/drawing/2014/main" id="{DB205C57-826C-84A2-ADD2-F2582E8A36B5}"/>
              </a:ext>
            </a:extLst>
          </p:cNvPr>
          <p:cNvSpPr txBox="1"/>
          <p:nvPr/>
        </p:nvSpPr>
        <p:spPr>
          <a:xfrm>
            <a:off x="510914" y="4544939"/>
            <a:ext cx="490537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300" tIns="0" rIns="0" bIns="0" anchor="t" anchorCtr="0">
            <a:spAutoFit/>
          </a:bodyPr>
          <a:lstStyle/>
          <a:p>
            <a:pPr marL="285750" marR="0" lvl="0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1" i="0" u="none" strike="noStrike" cap="none" dirty="0" err="1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MaxDist</a:t>
            </a:r>
            <a:r>
              <a:rPr lang="en-US" sz="1500" b="1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:</a:t>
            </a:r>
            <a:r>
              <a:rPr lang="en-US" sz="1500" b="0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 Distance from query point to the farthest corner of the MBR.</a:t>
            </a:r>
            <a:endParaRPr dirty="0"/>
          </a:p>
        </p:txBody>
      </p:sp>
      <p:sp>
        <p:nvSpPr>
          <p:cNvPr id="61" name="Google Shape;198;p21">
            <a:extLst>
              <a:ext uri="{FF2B5EF4-FFF2-40B4-BE49-F238E27FC236}">
                <a16:creationId xmlns:a16="http://schemas.microsoft.com/office/drawing/2014/main" id="{5D5D4441-217F-1A17-D536-144646C2893F}"/>
              </a:ext>
            </a:extLst>
          </p:cNvPr>
          <p:cNvSpPr txBox="1"/>
          <p:nvPr/>
        </p:nvSpPr>
        <p:spPr>
          <a:xfrm>
            <a:off x="545307" y="2052637"/>
            <a:ext cx="640190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1F2937"/>
                </a:solidFill>
                <a:latin typeface="Poppins"/>
                <a:cs typeface="Poppins"/>
                <a:sym typeface="Poppins"/>
              </a:rPr>
              <a:t>Point-Box Distance Bounds</a:t>
            </a:r>
            <a:endParaRPr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D17745C-5CDE-48FF-C227-B25B2BED08BA}"/>
              </a:ext>
            </a:extLst>
          </p:cNvPr>
          <p:cNvSpPr/>
          <p:nvPr/>
        </p:nvSpPr>
        <p:spPr>
          <a:xfrm>
            <a:off x="7154363" y="3364292"/>
            <a:ext cx="284659" cy="284659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81EF96B-37A1-0923-33BB-D1E279A2A1F5}"/>
              </a:ext>
            </a:extLst>
          </p:cNvPr>
          <p:cNvSpPr/>
          <p:nvPr/>
        </p:nvSpPr>
        <p:spPr>
          <a:xfrm>
            <a:off x="8571135" y="3556368"/>
            <a:ext cx="284659" cy="284659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0C84039-5657-B1AB-105E-A96C142E72B0}"/>
              </a:ext>
            </a:extLst>
          </p:cNvPr>
          <p:cNvSpPr/>
          <p:nvPr/>
        </p:nvSpPr>
        <p:spPr>
          <a:xfrm>
            <a:off x="9323724" y="4347065"/>
            <a:ext cx="284659" cy="284659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F50663D-95D7-E0FC-D51F-85B61B4CCD41}"/>
              </a:ext>
            </a:extLst>
          </p:cNvPr>
          <p:cNvSpPr/>
          <p:nvPr/>
        </p:nvSpPr>
        <p:spPr>
          <a:xfrm>
            <a:off x="8250066" y="4137615"/>
            <a:ext cx="284659" cy="284659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8DC875E-E171-7533-709D-3EE22B458CAB}"/>
              </a:ext>
            </a:extLst>
          </p:cNvPr>
          <p:cNvSpPr/>
          <p:nvPr/>
        </p:nvSpPr>
        <p:spPr>
          <a:xfrm>
            <a:off x="7411469" y="3865093"/>
            <a:ext cx="284659" cy="284659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D96A06D-C03D-A501-B45C-946FB9CCD7FB}"/>
              </a:ext>
            </a:extLst>
          </p:cNvPr>
          <p:cNvSpPr/>
          <p:nvPr/>
        </p:nvSpPr>
        <p:spPr>
          <a:xfrm>
            <a:off x="7631864" y="4279944"/>
            <a:ext cx="284659" cy="284659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93A80DD-4546-AD67-3BBF-B7CE0E62A75E}"/>
              </a:ext>
            </a:extLst>
          </p:cNvPr>
          <p:cNvSpPr/>
          <p:nvPr/>
        </p:nvSpPr>
        <p:spPr>
          <a:xfrm>
            <a:off x="7866191" y="3880483"/>
            <a:ext cx="284659" cy="284659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0F42935-D9F1-2C59-5AB6-F182A4E852AF}"/>
              </a:ext>
            </a:extLst>
          </p:cNvPr>
          <p:cNvSpPr/>
          <p:nvPr/>
        </p:nvSpPr>
        <p:spPr>
          <a:xfrm>
            <a:off x="8100518" y="3481022"/>
            <a:ext cx="284659" cy="284659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40096DC-AD6D-8D59-2C2D-3B225030923F}"/>
              </a:ext>
            </a:extLst>
          </p:cNvPr>
          <p:cNvSpPr/>
          <p:nvPr/>
        </p:nvSpPr>
        <p:spPr>
          <a:xfrm>
            <a:off x="9139969" y="4004018"/>
            <a:ext cx="284659" cy="284659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DDF13C9-5E47-22FE-E865-D43B3252B902}"/>
              </a:ext>
            </a:extLst>
          </p:cNvPr>
          <p:cNvSpPr/>
          <p:nvPr/>
        </p:nvSpPr>
        <p:spPr>
          <a:xfrm>
            <a:off x="9024973" y="3589587"/>
            <a:ext cx="284659" cy="284659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2EEFA37-DE60-A960-1635-074280616241}"/>
              </a:ext>
            </a:extLst>
          </p:cNvPr>
          <p:cNvSpPr/>
          <p:nvPr/>
        </p:nvSpPr>
        <p:spPr>
          <a:xfrm>
            <a:off x="7945707" y="4352579"/>
            <a:ext cx="284659" cy="284659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058048F-C7AE-4044-5853-F2EEFBCA69B7}"/>
              </a:ext>
            </a:extLst>
          </p:cNvPr>
          <p:cNvCxnSpPr>
            <a:cxnSpLocks/>
            <a:stCxn id="25" idx="6"/>
          </p:cNvCxnSpPr>
          <p:nvPr/>
        </p:nvCxnSpPr>
        <p:spPr>
          <a:xfrm flipV="1">
            <a:off x="6775712" y="3339313"/>
            <a:ext cx="2877625" cy="1719263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001BC7A-A7E4-622F-21BD-0FBA58BA85A7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7142191" y="3329850"/>
            <a:ext cx="1517062" cy="963294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DCE436D-1B9B-F8CA-5E7C-4DAD0540B494}"/>
              </a:ext>
            </a:extLst>
          </p:cNvPr>
          <p:cNvCxnSpPr>
            <a:cxnSpLocks/>
            <a:endCxn id="16" idx="5"/>
          </p:cNvCxnSpPr>
          <p:nvPr/>
        </p:nvCxnSpPr>
        <p:spPr>
          <a:xfrm flipH="1" flipV="1">
            <a:off x="7936361" y="2811175"/>
            <a:ext cx="1759242" cy="1853572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98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3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5" grpId="0" animBg="1"/>
      <p:bldP spid="15" grpId="0" animBg="1"/>
      <p:bldP spid="16" grpId="0" animBg="1"/>
      <p:bldP spid="47" grpId="0"/>
      <p:bldP spid="48" grpId="0"/>
      <p:bldP spid="56" grpId="0"/>
      <p:bldP spid="58" grpId="0"/>
      <p:bldP spid="60" grpId="0"/>
      <p:bldP spid="61" grpId="0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34ED1-A32C-A30A-8432-7EBD53CCEFE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2683" y="412784"/>
            <a:ext cx="8229600" cy="8686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C23DB0-2FD1-9BC7-C34A-2A628E8D1EE8}"/>
              </a:ext>
            </a:extLst>
          </p:cNvPr>
          <p:cNvSpPr txBox="1"/>
          <p:nvPr/>
        </p:nvSpPr>
        <p:spPr>
          <a:xfrm>
            <a:off x="3047238" y="-3726805"/>
            <a:ext cx="6094476" cy="1431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/Users/liang/</a:t>
            </a:r>
            <a:r>
              <a:rPr lang="en-US" dirty="0" err="1"/>
              <a:t>CLionProjects</a:t>
            </a:r>
            <a:r>
              <a:rPr lang="en-US" dirty="0"/>
              <a:t>/X-HD/.</a:t>
            </a:r>
            <a:r>
              <a:rPr lang="en-US" dirty="0" err="1"/>
              <a:t>venv</a:t>
            </a:r>
            <a:r>
              <a:rPr lang="en-US" dirty="0"/>
              <a:t>/bin/python /Users/liang/</a:t>
            </a:r>
            <a:r>
              <a:rPr lang="en-US" dirty="0" err="1"/>
              <a:t>CLionProjects</a:t>
            </a:r>
            <a:r>
              <a:rPr lang="en-US" dirty="0"/>
              <a:t>/X-HD/expr/draw_end2end_stepwise.py </a:t>
            </a:r>
          </a:p>
          <a:p>
            <a:r>
              <a:rPr lang="en-US" dirty="0"/>
              <a:t>Method: ITK | Average (Mean): 45.280036 | Median: 45.088499999999996</a:t>
            </a:r>
          </a:p>
          <a:p>
            <a:r>
              <a:rPr lang="en-US" dirty="0"/>
              <a:t>Saved mri_step_1.pdf</a:t>
            </a:r>
          </a:p>
          <a:p>
            <a:r>
              <a:rPr lang="en-US" dirty="0"/>
              <a:t>Method: ITK | Average (Mean): 45.280036 | Median: 45.088499999999996</a:t>
            </a:r>
          </a:p>
          <a:p>
            <a:r>
              <a:rPr lang="en-US" dirty="0"/>
              <a:t>Method: RT-HDIST | Average (Mean): 152.00670160000004 | Median: 77.20115</a:t>
            </a:r>
          </a:p>
          <a:p>
            <a:r>
              <a:rPr lang="en-US" dirty="0"/>
              <a:t>Saved mri_step_2.pdf</a:t>
            </a:r>
          </a:p>
          <a:p>
            <a:r>
              <a:rPr lang="en-US" dirty="0"/>
              <a:t>Method: ITK | Average (Mean): 45.280036 | Median: 45.088499999999996</a:t>
            </a:r>
          </a:p>
          <a:p>
            <a:r>
              <a:rPr lang="en-US" dirty="0"/>
              <a:t>Method: RT-HDIST | Average (Mean): 152.00670160000004 | Median: 77.20115</a:t>
            </a:r>
          </a:p>
          <a:p>
            <a:r>
              <a:rPr lang="en-US" dirty="0"/>
              <a:t>Method: NN-KD | Average (Mean): 47.130012 | Median: 46.0905</a:t>
            </a:r>
          </a:p>
          <a:p>
            <a:r>
              <a:rPr lang="en-US" dirty="0"/>
              <a:t>Saved mri_step_3.pdf</a:t>
            </a:r>
          </a:p>
          <a:p>
            <a:r>
              <a:rPr lang="en-US" dirty="0"/>
              <a:t>Method: ITK | Average (Mean): 45.280036 | Median: 45.088499999999996</a:t>
            </a:r>
          </a:p>
          <a:p>
            <a:r>
              <a:rPr lang="en-US" dirty="0"/>
              <a:t>Method: RT-HDIST | Average (Mean): 152.00670160000004 | Median: 77.20115</a:t>
            </a:r>
          </a:p>
          <a:p>
            <a:r>
              <a:rPr lang="en-US" dirty="0"/>
              <a:t>Method: NN-KD | Average (Mean): 47.130012 | Median: 46.0905</a:t>
            </a:r>
          </a:p>
          <a:p>
            <a:r>
              <a:rPr lang="en-US" dirty="0"/>
              <a:t>Method: NN-Clover | Average (Mean): 80.74601200000001 | Median: 81.864</a:t>
            </a:r>
          </a:p>
          <a:p>
            <a:r>
              <a:rPr lang="en-US" dirty="0"/>
              <a:t>Saved mri_step_4.pdf</a:t>
            </a:r>
          </a:p>
          <a:p>
            <a:r>
              <a:rPr lang="en-US" dirty="0"/>
              <a:t>Method: ITK | Average (Mean): 45.280036 | Median: 45.088499999999996</a:t>
            </a:r>
          </a:p>
          <a:p>
            <a:r>
              <a:rPr lang="en-US" dirty="0"/>
              <a:t>Method: RT-HDIST | Average (Mean): 152.00670160000004 | Median: 77.20115</a:t>
            </a:r>
          </a:p>
          <a:p>
            <a:r>
              <a:rPr lang="en-US" dirty="0"/>
              <a:t>Method: NN-KD | Average (Mean): 47.130012 | Median: 46.0905</a:t>
            </a:r>
          </a:p>
          <a:p>
            <a:r>
              <a:rPr lang="en-US" dirty="0"/>
              <a:t>Method: NN-Clover | Average (Mean): 80.74601200000001 | Median: 81.864</a:t>
            </a:r>
          </a:p>
          <a:p>
            <a:r>
              <a:rPr lang="en-US" dirty="0"/>
              <a:t>Method: EB | Average (Mean): 50.503168 | Median: 20.231</a:t>
            </a:r>
          </a:p>
          <a:p>
            <a:r>
              <a:rPr lang="en-US" dirty="0"/>
              <a:t>Saved mri_step_5.pdf</a:t>
            </a:r>
          </a:p>
          <a:p>
            <a:r>
              <a:rPr lang="en-US" dirty="0"/>
              <a:t>Method: ITK | Average (Mean): 45.280036 | Median: 45.088499999999996</a:t>
            </a:r>
          </a:p>
          <a:p>
            <a:r>
              <a:rPr lang="en-US" dirty="0"/>
              <a:t>Method: RT-HDIST | Average (Mean): 152.00670160000004 | Median: 77.20115</a:t>
            </a:r>
          </a:p>
          <a:p>
            <a:r>
              <a:rPr lang="en-US" dirty="0"/>
              <a:t>Method: NN-KD | Average (Mean): 47.130012 | Median: 46.0905</a:t>
            </a:r>
          </a:p>
          <a:p>
            <a:r>
              <a:rPr lang="en-US" dirty="0"/>
              <a:t>Method: NN-Clover | Average (Mean): 80.74601200000001 | Median: 81.864</a:t>
            </a:r>
          </a:p>
          <a:p>
            <a:r>
              <a:rPr lang="en-US" dirty="0"/>
              <a:t>Method: EB | Average (Mean): 50.503168 | Median: 20.231</a:t>
            </a:r>
          </a:p>
          <a:p>
            <a:r>
              <a:rPr lang="en-US" dirty="0"/>
              <a:t>Method: X-HD | Average (Mean): 9.442052799999999 | Median: 8.8752</a:t>
            </a:r>
          </a:p>
          <a:p>
            <a:endParaRPr lang="en-US" dirty="0"/>
          </a:p>
          <a:p>
            <a:r>
              <a:rPr lang="en-US" dirty="0"/>
              <a:t>--- Speedups for MRI (</a:t>
            </a:r>
            <a:r>
              <a:rPr lang="en-US" dirty="0" err="1"/>
              <a:t>BraTS</a:t>
            </a:r>
            <a:r>
              <a:rPr lang="en-US" dirty="0"/>
              <a:t>) over X-HD (9.44 </a:t>
            </a:r>
            <a:r>
              <a:rPr lang="en-US" dirty="0" err="1"/>
              <a:t>ms</a:t>
            </a:r>
            <a:r>
              <a:rPr lang="en-US" dirty="0"/>
              <a:t>) ---</a:t>
            </a:r>
          </a:p>
          <a:p>
            <a:r>
              <a:rPr lang="en-US" dirty="0"/>
              <a:t>  X-HD vs ITK       : 4.80x speedup</a:t>
            </a:r>
          </a:p>
          <a:p>
            <a:r>
              <a:rPr lang="en-US" dirty="0"/>
              <a:t>  X-HD vs RT-HDIST  : 16.10x speedup</a:t>
            </a:r>
          </a:p>
          <a:p>
            <a:r>
              <a:rPr lang="en-US" dirty="0"/>
              <a:t>  X-HD vs NN-KD     : 4.99x speedup</a:t>
            </a:r>
          </a:p>
          <a:p>
            <a:r>
              <a:rPr lang="en-US" dirty="0"/>
              <a:t>  X-HD vs NN-Clover : 8.55x speedup</a:t>
            </a:r>
          </a:p>
          <a:p>
            <a:r>
              <a:rPr lang="en-US" dirty="0"/>
              <a:t>  X-HD vs EB        : 5.35x speedup</a:t>
            </a:r>
          </a:p>
          <a:p>
            <a:r>
              <a:rPr lang="en-US" dirty="0"/>
              <a:t>Saved mri_step_6.pdf</a:t>
            </a:r>
          </a:p>
          <a:p>
            <a:r>
              <a:rPr lang="en-US" dirty="0"/>
              <a:t>Saved geo_step_1.pdf</a:t>
            </a:r>
          </a:p>
          <a:p>
            <a:r>
              <a:rPr lang="en-US" dirty="0"/>
              <a:t>Saved geo_step_2.pdf</a:t>
            </a:r>
          </a:p>
          <a:p>
            <a:r>
              <a:rPr lang="en-US" dirty="0"/>
              <a:t>Saved geo_step_3.pdf</a:t>
            </a:r>
          </a:p>
          <a:p>
            <a:endParaRPr lang="en-US" dirty="0"/>
          </a:p>
          <a:p>
            <a:r>
              <a:rPr lang="en-US" dirty="0"/>
              <a:t>--- Average Speedups for (b) Performance of Geospatial Datasets ---</a:t>
            </a:r>
          </a:p>
          <a:p>
            <a:r>
              <a:rPr lang="en-US" dirty="0"/>
              <a:t>  X-HD vs NN-KD     : 13.73x avg speedup (min: 9.68x, max: 17.43x)</a:t>
            </a:r>
          </a:p>
          <a:p>
            <a:r>
              <a:rPr lang="en-US" dirty="0"/>
              <a:t>  X-HD vs NN-Clover : 23.44x avg speedup (min: 7.79x, max: 40.36x)</a:t>
            </a:r>
          </a:p>
          <a:p>
            <a:r>
              <a:rPr lang="en-US" dirty="0"/>
              <a:t>  X-HD vs EB        : 4.68x avg speedup (min: 3.61x, max: 6.26x)</a:t>
            </a:r>
          </a:p>
          <a:p>
            <a:r>
              <a:rPr lang="en-US" dirty="0"/>
              <a:t>Saved geo_step_4.pdf</a:t>
            </a:r>
          </a:p>
          <a:p>
            <a:r>
              <a:rPr lang="en-US" dirty="0"/>
              <a:t>Saved graphics_step_1.pdf</a:t>
            </a:r>
          </a:p>
          <a:p>
            <a:r>
              <a:rPr lang="en-US" dirty="0"/>
              <a:t>Saved graphics_step_2.pdf</a:t>
            </a:r>
          </a:p>
          <a:p>
            <a:r>
              <a:rPr lang="en-US" dirty="0"/>
              <a:t>Saved graphics_step_3.pdf</a:t>
            </a:r>
          </a:p>
          <a:p>
            <a:r>
              <a:rPr lang="en-US" dirty="0"/>
              <a:t>Saved graphics_step_4.pdf</a:t>
            </a:r>
          </a:p>
          <a:p>
            <a:endParaRPr lang="en-US" dirty="0"/>
          </a:p>
          <a:p>
            <a:r>
              <a:rPr lang="en-US" dirty="0"/>
              <a:t>--- Average Speedups for (c) Performance of Graphics Datasets ---</a:t>
            </a:r>
          </a:p>
          <a:p>
            <a:r>
              <a:rPr lang="en-US" dirty="0"/>
              <a:t>  X-HD vs RT-HDIST  : 36.72x avg speedup (min: 10.63x, max: 84.76x)</a:t>
            </a:r>
          </a:p>
          <a:p>
            <a:r>
              <a:rPr lang="en-US" dirty="0"/>
              <a:t>  X-HD vs NN-KD     : 172.40x avg speedup (min: 11.84x, max: 618.13x)</a:t>
            </a:r>
          </a:p>
          <a:p>
            <a:r>
              <a:rPr lang="en-US" dirty="0"/>
              <a:t>  X-HD vs NN-Clover : 12.43x avg speedup (min: 2.58x, max: 24.09x)</a:t>
            </a:r>
          </a:p>
          <a:p>
            <a:r>
              <a:rPr lang="en-US" dirty="0"/>
              <a:t>  X-HD vs EB        : 1.73x avg speedup (min: 0.87x, max: 3.53x)</a:t>
            </a:r>
          </a:p>
          <a:p>
            <a:r>
              <a:rPr lang="en-US" dirty="0"/>
              <a:t>Saved graphics_step_5.pdf</a:t>
            </a:r>
          </a:p>
          <a:p>
            <a:endParaRPr lang="en-US" dirty="0"/>
          </a:p>
          <a:p>
            <a:r>
              <a:rPr lang="en-US" dirty="0"/>
              <a:t>Process finished with exit code 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EF4ED4-7460-0151-1AD9-0B7124BAA074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042989" y="6356350"/>
            <a:ext cx="21336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46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p3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p33"/>
          <p:cNvSpPr/>
          <p:nvPr/>
        </p:nvSpPr>
        <p:spPr>
          <a:xfrm>
            <a:off x="0" y="0"/>
            <a:ext cx="12192000" cy="95250"/>
          </a:xfrm>
          <a:prstGeom prst="rect">
            <a:avLst/>
          </a:prstGeom>
          <a:solidFill>
            <a:srgbClr val="991B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33"/>
          <p:cNvSpPr txBox="1"/>
          <p:nvPr/>
        </p:nvSpPr>
        <p:spPr>
          <a:xfrm>
            <a:off x="571500" y="666750"/>
            <a:ext cx="1160145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991B1B"/>
                </a:solidFill>
                <a:latin typeface="Poppins"/>
                <a:ea typeface="Poppins"/>
                <a:cs typeface="Poppins"/>
                <a:sym typeface="Poppins"/>
              </a:rPr>
              <a:t>The Load Imbalance Issue</a:t>
            </a:r>
            <a:endParaRPr/>
          </a:p>
        </p:txBody>
      </p:sp>
      <p:sp>
        <p:nvSpPr>
          <p:cNvPr id="359" name="Google Shape;359;p33"/>
          <p:cNvSpPr/>
          <p:nvPr/>
        </p:nvSpPr>
        <p:spPr>
          <a:xfrm>
            <a:off x="571500" y="1381125"/>
            <a:ext cx="11049000" cy="19050"/>
          </a:xfrm>
          <a:prstGeom prst="rect">
            <a:avLst/>
          </a:prstGeom>
          <a:solidFill>
            <a:srgbClr val="E5E7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33"/>
          <p:cNvSpPr txBox="1"/>
          <p:nvPr/>
        </p:nvSpPr>
        <p:spPr>
          <a:xfrm>
            <a:off x="571500" y="2795587"/>
            <a:ext cx="5286375" cy="215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250" b="1" i="0" u="none" strike="noStrike" cap="none">
                <a:solidFill>
                  <a:srgbClr val="991B1B"/>
                </a:solidFill>
                <a:latin typeface="Poppins"/>
                <a:ea typeface="Poppins"/>
                <a:cs typeface="Poppins"/>
                <a:sym typeface="Poppins"/>
              </a:rPr>
              <a:t>Serial</a:t>
            </a:r>
            <a:endParaRPr/>
          </a:p>
        </p:txBody>
      </p:sp>
      <p:sp>
        <p:nvSpPr>
          <p:cNvPr id="361" name="Google Shape;361;p33"/>
          <p:cNvSpPr txBox="1"/>
          <p:nvPr/>
        </p:nvSpPr>
        <p:spPr>
          <a:xfrm>
            <a:off x="571500" y="4948237"/>
            <a:ext cx="5286375" cy="323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 dirty="0">
                <a:solidFill>
                  <a:srgbClr val="1F2937"/>
                </a:solidFill>
                <a:latin typeface="Lato"/>
                <a:ea typeface="Lato"/>
                <a:cs typeface="Lato"/>
                <a:sym typeface="Lato"/>
              </a:rPr>
              <a:t>RT Shader Execution</a:t>
            </a:r>
            <a:endParaRPr dirty="0"/>
          </a:p>
        </p:txBody>
      </p:sp>
      <p:sp>
        <p:nvSpPr>
          <p:cNvPr id="362" name="Google Shape;362;p33"/>
          <p:cNvSpPr txBox="1"/>
          <p:nvPr/>
        </p:nvSpPr>
        <p:spPr>
          <a:xfrm>
            <a:off x="6334125" y="2828925"/>
            <a:ext cx="555069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1F2937"/>
                </a:solidFill>
                <a:latin typeface="Poppins"/>
                <a:ea typeface="Poppins"/>
                <a:cs typeface="Poppins"/>
                <a:sym typeface="Poppins"/>
              </a:rPr>
              <a:t>Single-Ray Model Bottleneck</a:t>
            </a:r>
            <a:endParaRPr dirty="0"/>
          </a:p>
        </p:txBody>
      </p:sp>
      <p:sp>
        <p:nvSpPr>
          <p:cNvPr id="363" name="Google Shape;363;p33"/>
          <p:cNvSpPr txBox="1"/>
          <p:nvPr/>
        </p:nvSpPr>
        <p:spPr>
          <a:xfrm>
            <a:off x="6334125" y="3429000"/>
            <a:ext cx="528637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RT shaders (</a:t>
            </a:r>
            <a:r>
              <a:rPr lang="en-US" sz="1500" b="0" i="0" u="none" strike="noStrike" cap="none" dirty="0" err="1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OptiX</a:t>
            </a:r>
            <a:r>
              <a:rPr lang="en-US" sz="1500" b="0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) execute serially for each ray. If a grid cell contains thousands of points (skewed data), the shader becomes a bottleneck.</a:t>
            </a:r>
            <a:endParaRPr dirty="0"/>
          </a:p>
        </p:txBody>
      </p:sp>
      <p:sp>
        <p:nvSpPr>
          <p:cNvPr id="364" name="Google Shape;364;p33"/>
          <p:cNvSpPr txBox="1"/>
          <p:nvPr/>
        </p:nvSpPr>
        <p:spPr>
          <a:xfrm>
            <a:off x="6334125" y="4486275"/>
            <a:ext cx="5286375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One "heavy" ray can stall the HD execution, leaving CUDA cores idle while the RT shader struggles.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" grpId="0"/>
      <p:bldP spid="363" grpId="0"/>
      <p:bldP spid="36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Shape 288">
          <a:extLst>
            <a:ext uri="{FF2B5EF4-FFF2-40B4-BE49-F238E27FC236}">
              <a16:creationId xmlns:a16="http://schemas.microsoft.com/office/drawing/2014/main" id="{034A4FA9-FE78-FB71-A934-6D7F96A55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28" descr="image.png">
            <a:extLst>
              <a:ext uri="{FF2B5EF4-FFF2-40B4-BE49-F238E27FC236}">
                <a16:creationId xmlns:a16="http://schemas.microsoft.com/office/drawing/2014/main" id="{DEAAF0F6-E19D-4C8E-CFCE-8175B642C96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77781" y="2989604"/>
            <a:ext cx="5286375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8">
            <a:extLst>
              <a:ext uri="{FF2B5EF4-FFF2-40B4-BE49-F238E27FC236}">
                <a16:creationId xmlns:a16="http://schemas.microsoft.com/office/drawing/2014/main" id="{8D2A0D71-60C7-F4E8-8EDB-6AA47D73C987}"/>
              </a:ext>
            </a:extLst>
          </p:cNvPr>
          <p:cNvSpPr/>
          <p:nvPr/>
        </p:nvSpPr>
        <p:spPr>
          <a:xfrm>
            <a:off x="0" y="0"/>
            <a:ext cx="12192000" cy="95250"/>
          </a:xfrm>
          <a:prstGeom prst="rect">
            <a:avLst/>
          </a:prstGeom>
          <a:solidFill>
            <a:srgbClr val="991B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28">
            <a:extLst>
              <a:ext uri="{FF2B5EF4-FFF2-40B4-BE49-F238E27FC236}">
                <a16:creationId xmlns:a16="http://schemas.microsoft.com/office/drawing/2014/main" id="{176F4041-7DA7-7A49-77E1-294D5403D4D9}"/>
              </a:ext>
            </a:extLst>
          </p:cNvPr>
          <p:cNvSpPr txBox="1"/>
          <p:nvPr/>
        </p:nvSpPr>
        <p:spPr>
          <a:xfrm>
            <a:off x="571500" y="666750"/>
            <a:ext cx="1160145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3300" b="1" dirty="0">
                <a:solidFill>
                  <a:srgbClr val="991B1B"/>
                </a:solidFill>
                <a:latin typeface="Poppins"/>
                <a:ea typeface="Poppins"/>
                <a:cs typeface="Poppins"/>
                <a:sym typeface="Poppins"/>
              </a:rPr>
              <a:t>Pruning Rule #2</a:t>
            </a:r>
            <a:endParaRPr lang="en-US" sz="3600" dirty="0"/>
          </a:p>
        </p:txBody>
      </p:sp>
      <p:sp>
        <p:nvSpPr>
          <p:cNvPr id="293" name="Google Shape;293;p28">
            <a:extLst>
              <a:ext uri="{FF2B5EF4-FFF2-40B4-BE49-F238E27FC236}">
                <a16:creationId xmlns:a16="http://schemas.microsoft.com/office/drawing/2014/main" id="{4A0E0889-8323-2E70-2E2B-D429595EEEC1}"/>
              </a:ext>
            </a:extLst>
          </p:cNvPr>
          <p:cNvSpPr/>
          <p:nvPr/>
        </p:nvSpPr>
        <p:spPr>
          <a:xfrm>
            <a:off x="571500" y="1381125"/>
            <a:ext cx="11049000" cy="19050"/>
          </a:xfrm>
          <a:prstGeom prst="rect">
            <a:avLst/>
          </a:prstGeom>
          <a:solidFill>
            <a:srgbClr val="E5E7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821539D-A704-83C1-AFA6-A76EAAA8B690}"/>
              </a:ext>
            </a:extLst>
          </p:cNvPr>
          <p:cNvSpPr/>
          <p:nvPr/>
        </p:nvSpPr>
        <p:spPr>
          <a:xfrm>
            <a:off x="1441576" y="3749307"/>
            <a:ext cx="2468880" cy="132543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6F57FF7-9E22-BFAB-C6F1-6DC30EF0A4B1}"/>
              </a:ext>
            </a:extLst>
          </p:cNvPr>
          <p:cNvSpPr/>
          <p:nvPr/>
        </p:nvSpPr>
        <p:spPr>
          <a:xfrm>
            <a:off x="1461896" y="4790082"/>
            <a:ext cx="284659" cy="284659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9E92AAD-A505-4B18-94B6-2DD95C86715F}"/>
              </a:ext>
            </a:extLst>
          </p:cNvPr>
          <p:cNvSpPr/>
          <p:nvPr/>
        </p:nvSpPr>
        <p:spPr>
          <a:xfrm>
            <a:off x="3615818" y="3752671"/>
            <a:ext cx="284659" cy="284659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4394857-4033-BF41-A460-D03FB56AF189}"/>
              </a:ext>
            </a:extLst>
          </p:cNvPr>
          <p:cNvSpPr/>
          <p:nvPr/>
        </p:nvSpPr>
        <p:spPr>
          <a:xfrm>
            <a:off x="2386368" y="3829202"/>
            <a:ext cx="284659" cy="284659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67544592-8CD4-B547-3378-88C27FA08CC8}"/>
              </a:ext>
            </a:extLst>
          </p:cNvPr>
          <p:cNvSpPr/>
          <p:nvPr/>
        </p:nvSpPr>
        <p:spPr>
          <a:xfrm>
            <a:off x="3256865" y="4351287"/>
            <a:ext cx="284659" cy="284659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37F599D-746A-C7F1-C719-BC5F42FAAAC1}"/>
              </a:ext>
            </a:extLst>
          </p:cNvPr>
          <p:cNvSpPr/>
          <p:nvPr/>
        </p:nvSpPr>
        <p:spPr>
          <a:xfrm>
            <a:off x="2594349" y="4732858"/>
            <a:ext cx="284659" cy="284659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EEE1D1C-834F-1835-05AB-2443BC70160C}"/>
              </a:ext>
            </a:extLst>
          </p:cNvPr>
          <p:cNvSpPr/>
          <p:nvPr/>
        </p:nvSpPr>
        <p:spPr>
          <a:xfrm>
            <a:off x="3150699" y="2826042"/>
            <a:ext cx="284659" cy="284659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34467AB1-B30E-24A9-0F60-27FAECA1899F}"/>
              </a:ext>
            </a:extLst>
          </p:cNvPr>
          <p:cNvSpPr/>
          <p:nvPr/>
        </p:nvSpPr>
        <p:spPr>
          <a:xfrm>
            <a:off x="2526722" y="2268883"/>
            <a:ext cx="288610" cy="28861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1143827-BF82-1F4E-3CC6-EB64F44C0FAC}"/>
              </a:ext>
            </a:extLst>
          </p:cNvPr>
          <p:cNvCxnSpPr>
            <a:cxnSpLocks/>
            <a:stCxn id="25" idx="4"/>
            <a:endCxn id="18" idx="0"/>
          </p:cNvCxnSpPr>
          <p:nvPr/>
        </p:nvCxnSpPr>
        <p:spPr>
          <a:xfrm>
            <a:off x="2671027" y="2557493"/>
            <a:ext cx="4989" cy="1191814"/>
          </a:xfrm>
          <a:prstGeom prst="line">
            <a:avLst/>
          </a:prstGeom>
          <a:ln w="38100">
            <a:solidFill>
              <a:srgbClr val="008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77AE3BB-FAB3-D1BF-C0DC-5819E64523DA}"/>
                  </a:ext>
                </a:extLst>
              </p:cNvPr>
              <p:cNvSpPr txBox="1"/>
              <p:nvPr/>
            </p:nvSpPr>
            <p:spPr>
              <a:xfrm>
                <a:off x="2446425" y="1738441"/>
                <a:ext cx="5115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677AE3BB-FAB3-D1BF-C0DC-5819E6452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425" y="1738441"/>
                <a:ext cx="511550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F218D92-B64C-6EF4-7AD7-BE388559920F}"/>
                  </a:ext>
                </a:extLst>
              </p:cNvPr>
              <p:cNvSpPr txBox="1"/>
              <p:nvPr/>
            </p:nvSpPr>
            <p:spPr>
              <a:xfrm>
                <a:off x="3399625" y="2806254"/>
                <a:ext cx="49859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F218D92-B64C-6EF4-7AD7-BE38855992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625" y="2806254"/>
                <a:ext cx="498598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01C9D5-C896-48BD-E9F2-400DDD99ACF0}"/>
              </a:ext>
            </a:extLst>
          </p:cNvPr>
          <p:cNvCxnSpPr>
            <a:cxnSpLocks/>
            <a:stCxn id="25" idx="5"/>
            <a:endCxn id="24" idx="2"/>
          </p:cNvCxnSpPr>
          <p:nvPr/>
        </p:nvCxnSpPr>
        <p:spPr>
          <a:xfrm>
            <a:off x="2773066" y="2515227"/>
            <a:ext cx="377633" cy="453145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9A80CDA-D1DC-B975-8DF4-EF3B5FA27FE1}"/>
              </a:ext>
            </a:extLst>
          </p:cNvPr>
          <p:cNvSpPr txBox="1"/>
          <p:nvPr/>
        </p:nvSpPr>
        <p:spPr>
          <a:xfrm rot="2610614">
            <a:off x="2787458" y="2306685"/>
            <a:ext cx="726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cmin</a:t>
            </a:r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9E07F0-28E2-A1B2-7ECB-EDA6BDF69C48}"/>
              </a:ext>
            </a:extLst>
          </p:cNvPr>
          <p:cNvSpPr txBox="1"/>
          <p:nvPr/>
        </p:nvSpPr>
        <p:spPr>
          <a:xfrm>
            <a:off x="2630363" y="3214073"/>
            <a:ext cx="1040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/>
              <a:t>MinDist</a:t>
            </a:r>
            <a:endParaRPr lang="en-US" sz="2000" i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26CF66-4672-EB05-F534-1660BA761852}"/>
              </a:ext>
            </a:extLst>
          </p:cNvPr>
          <p:cNvSpPr txBox="1"/>
          <p:nvPr/>
        </p:nvSpPr>
        <p:spPr>
          <a:xfrm>
            <a:off x="5951811" y="3060184"/>
            <a:ext cx="4666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Pruning non-decreasing points to the local minimum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2AC072-51D3-F42D-5995-B144F4768DDA}"/>
              </a:ext>
            </a:extLst>
          </p:cNvPr>
          <p:cNvSpPr txBox="1"/>
          <p:nvPr/>
        </p:nvSpPr>
        <p:spPr>
          <a:xfrm>
            <a:off x="5955417" y="3490040"/>
            <a:ext cx="4891259" cy="1081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60000"/>
              </a:lnSpc>
            </a:pPr>
            <a:r>
              <a:rPr lang="en-US" dirty="0"/>
              <a:t>All the points in an MBR can be pruned if the lower bound of point-MBR distance is not lower than the local minimum distance (</a:t>
            </a:r>
            <a:r>
              <a:rPr lang="en-US" dirty="0" err="1"/>
              <a:t>cmin</a:t>
            </a:r>
            <a:r>
              <a:rPr lang="en-US" dirty="0"/>
              <a:t>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E9D198F-EF58-4318-5CD3-D8C23B3FF738}"/>
              </a:ext>
            </a:extLst>
          </p:cNvPr>
          <p:cNvSpPr txBox="1"/>
          <p:nvPr/>
        </p:nvSpPr>
        <p:spPr>
          <a:xfrm>
            <a:off x="3745063" y="3214072"/>
            <a:ext cx="2234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/>
              <a:t>MinDist</a:t>
            </a:r>
            <a:r>
              <a:rPr lang="en-US" sz="2000" i="1" dirty="0"/>
              <a:t> &gt;= </a:t>
            </a:r>
            <a:r>
              <a:rPr lang="en-US" sz="2000" i="1" dirty="0" err="1"/>
              <a:t>cmin</a:t>
            </a:r>
            <a:r>
              <a:rPr lang="en-US" sz="2000" i="1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834893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6E7AA2-4A0A-C1EC-7E07-2D73AE2BC3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6273C092-0799-5455-854D-54D1C488C1F3}"/>
              </a:ext>
            </a:extLst>
          </p:cNvPr>
          <p:cNvGrpSpPr/>
          <p:nvPr/>
        </p:nvGrpSpPr>
        <p:grpSpPr>
          <a:xfrm>
            <a:off x="3879614" y="1938337"/>
            <a:ext cx="4772090" cy="5104967"/>
            <a:chOff x="3879614" y="1938337"/>
            <a:chExt cx="4772090" cy="5104967"/>
          </a:xfrm>
        </p:grpSpPr>
        <p:pic>
          <p:nvPicPr>
            <p:cNvPr id="4" name="Google Shape;117;p16" descr="image.png">
              <a:extLst>
                <a:ext uri="{FF2B5EF4-FFF2-40B4-BE49-F238E27FC236}">
                  <a16:creationId xmlns:a16="http://schemas.microsoft.com/office/drawing/2014/main" id="{BA452A0D-C112-07CF-73F0-CE7A90E1A2BE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349799" y="1938337"/>
              <a:ext cx="3492549" cy="2981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124;p16">
              <a:extLst>
                <a:ext uri="{FF2B5EF4-FFF2-40B4-BE49-F238E27FC236}">
                  <a16:creationId xmlns:a16="http://schemas.microsoft.com/office/drawing/2014/main" id="{ECA1192C-11A9-E3E8-1354-6F82BF61B20B}"/>
                </a:ext>
              </a:extLst>
            </p:cNvPr>
            <p:cNvSpPr txBox="1"/>
            <p:nvPr/>
          </p:nvSpPr>
          <p:spPr>
            <a:xfrm>
              <a:off x="4572524" y="2967037"/>
              <a:ext cx="30470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>
                  <a:solidFill>
                    <a:srgbClr val="1F2937"/>
                  </a:solidFill>
                  <a:latin typeface="Poppins"/>
                  <a:ea typeface="Poppins"/>
                  <a:cs typeface="Poppins"/>
                  <a:sym typeface="Poppins"/>
                </a:rPr>
                <a:t>Geospatial</a:t>
              </a:r>
              <a:endParaRPr dirty="0"/>
            </a:p>
          </p:txBody>
        </p:sp>
        <p:sp>
          <p:nvSpPr>
            <p:cNvPr id="9" name="Google Shape;125;p16">
              <a:extLst>
                <a:ext uri="{FF2B5EF4-FFF2-40B4-BE49-F238E27FC236}">
                  <a16:creationId xmlns:a16="http://schemas.microsoft.com/office/drawing/2014/main" id="{6546326A-EAE8-908D-F07B-2AD13ABB4A7B}"/>
                </a:ext>
              </a:extLst>
            </p:cNvPr>
            <p:cNvSpPr txBox="1"/>
            <p:nvPr/>
          </p:nvSpPr>
          <p:spPr>
            <a:xfrm>
              <a:off x="4645074" y="3567112"/>
              <a:ext cx="2901999" cy="1157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 algn="ctr">
                <a:lnSpc>
                  <a:spcPct val="160000"/>
                </a:lnSpc>
              </a:pPr>
              <a:r>
                <a:rPr lang="en-US" sz="1500" b="0" i="0" u="none" strike="noStrike" cap="none" dirty="0">
                  <a:solidFill>
                    <a:srgbClr val="4B5563"/>
                  </a:solidFill>
                  <a:latin typeface="Lato"/>
                  <a:ea typeface="Lato"/>
                  <a:cs typeface="Lato"/>
                  <a:sym typeface="Lato"/>
                </a:rPr>
                <a:t>Comparing LiDAR </a:t>
              </a:r>
              <a:r>
                <a:rPr lang="en-US" sz="1500" b="0" i="0" u="none" strike="noStrike" cap="none" dirty="0">
                  <a:solidFill>
                    <a:srgbClr val="FF0000"/>
                  </a:solidFill>
                  <a:latin typeface="Lato"/>
                  <a:ea typeface="Lato"/>
                  <a:cs typeface="Lato"/>
                  <a:sym typeface="Lato"/>
                </a:rPr>
                <a:t>point clouds </a:t>
              </a:r>
              <a:r>
                <a:rPr lang="en-US" sz="1500" b="0" i="0" u="none" strike="noStrike" cap="none" dirty="0">
                  <a:solidFill>
                    <a:srgbClr val="4B5563"/>
                  </a:solidFill>
                  <a:latin typeface="Lato"/>
                  <a:ea typeface="Lato"/>
                  <a:cs typeface="Lato"/>
                  <a:sym typeface="Lato"/>
                </a:rPr>
                <a:t>and </a:t>
              </a:r>
              <a:r>
                <a:rPr lang="en-US" sz="1500" dirty="0">
                  <a:solidFill>
                    <a:srgbClr val="4B5563"/>
                  </a:solidFill>
                  <a:latin typeface="Lato"/>
                  <a:ea typeface="Lato"/>
                  <a:cs typeface="Lato"/>
                </a:rPr>
                <a:t>analyzing moving object </a:t>
              </a:r>
              <a:r>
                <a:rPr lang="en-US" sz="1600" dirty="0">
                  <a:solidFill>
                    <a:srgbClr val="FF0000"/>
                  </a:solidFill>
                </a:rPr>
                <a:t>trajectories</a:t>
              </a:r>
              <a:endParaRPr dirty="0">
                <a:solidFill>
                  <a:srgbClr val="FF0000"/>
                </a:solidFill>
              </a:endParaRPr>
            </a:p>
          </p:txBody>
        </p:sp>
        <p:pic>
          <p:nvPicPr>
            <p:cNvPr id="13" name="Google Shape;129;p16" descr="image.png">
              <a:extLst>
                <a:ext uri="{FF2B5EF4-FFF2-40B4-BE49-F238E27FC236}">
                  <a16:creationId xmlns:a16="http://schemas.microsoft.com/office/drawing/2014/main" id="{39BE7C6D-6911-2AEF-C230-ADB99EFA5A6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867400" y="2281237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 descr="ST_Hausdorff_Distance">
              <a:extLst>
                <a:ext uri="{FF2B5EF4-FFF2-40B4-BE49-F238E27FC236}">
                  <a16:creationId xmlns:a16="http://schemas.microsoft.com/office/drawing/2014/main" id="{01580FCE-1DD7-0E8F-6C09-BB12F2755A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79614" y="4949536"/>
              <a:ext cx="4772090" cy="2093768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A2F7D5-9D8B-81B7-9E14-1379CB70CB1E}"/>
              </a:ext>
            </a:extLst>
          </p:cNvPr>
          <p:cNvGrpSpPr/>
          <p:nvPr/>
        </p:nvGrpSpPr>
        <p:grpSpPr>
          <a:xfrm>
            <a:off x="571500" y="1938337"/>
            <a:ext cx="3492549" cy="4593006"/>
            <a:chOff x="571500" y="1938337"/>
            <a:chExt cx="3492549" cy="4593006"/>
          </a:xfrm>
        </p:grpSpPr>
        <p:pic>
          <p:nvPicPr>
            <p:cNvPr id="3" name="Google Shape;116;p16" descr="image.png">
              <a:extLst>
                <a:ext uri="{FF2B5EF4-FFF2-40B4-BE49-F238E27FC236}">
                  <a16:creationId xmlns:a16="http://schemas.microsoft.com/office/drawing/2014/main" id="{6DB97DC1-DF1C-96DC-9E99-C7C8EA21CAA5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71500" y="1938337"/>
              <a:ext cx="3492549" cy="2981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122;p16">
              <a:extLst>
                <a:ext uri="{FF2B5EF4-FFF2-40B4-BE49-F238E27FC236}">
                  <a16:creationId xmlns:a16="http://schemas.microsoft.com/office/drawing/2014/main" id="{F23323B5-1066-2A58-1818-C25AD27C959E}"/>
                </a:ext>
              </a:extLst>
            </p:cNvPr>
            <p:cNvSpPr txBox="1"/>
            <p:nvPr/>
          </p:nvSpPr>
          <p:spPr>
            <a:xfrm>
              <a:off x="794225" y="2967037"/>
              <a:ext cx="3047099" cy="457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>
                  <a:solidFill>
                    <a:srgbClr val="1F2937"/>
                  </a:solidFill>
                  <a:latin typeface="Poppins"/>
                  <a:ea typeface="Poppins"/>
                  <a:cs typeface="Poppins"/>
                  <a:sym typeface="Poppins"/>
                </a:rPr>
                <a:t>Medical Imaging</a:t>
              </a:r>
              <a:endParaRPr/>
            </a:p>
          </p:txBody>
        </p:sp>
        <p:sp>
          <p:nvSpPr>
            <p:cNvPr id="7" name="Google Shape;123;p16">
              <a:extLst>
                <a:ext uri="{FF2B5EF4-FFF2-40B4-BE49-F238E27FC236}">
                  <a16:creationId xmlns:a16="http://schemas.microsoft.com/office/drawing/2014/main" id="{DB74BEE7-DAA9-1DD2-E855-DBDCAD87E0B6}"/>
                </a:ext>
              </a:extLst>
            </p:cNvPr>
            <p:cNvSpPr txBox="1"/>
            <p:nvPr/>
          </p:nvSpPr>
          <p:spPr>
            <a:xfrm>
              <a:off x="866627" y="3414426"/>
              <a:ext cx="2901999" cy="147732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1" i="0" u="none" strike="noStrike" cap="none" dirty="0">
                  <a:solidFill>
                    <a:srgbClr val="FF0000"/>
                  </a:solidFill>
                  <a:latin typeface="Lato"/>
                  <a:ea typeface="Lato"/>
                  <a:cs typeface="Lato"/>
                  <a:sym typeface="Lato"/>
                </a:rPr>
                <a:t>Evaluating the quality of segmentations</a:t>
              </a:r>
              <a:r>
                <a:rPr lang="en-US" sz="1500" b="0" i="0" u="none" strike="noStrike" cap="none" dirty="0">
                  <a:solidFill>
                    <a:srgbClr val="4B5563"/>
                  </a:solidFill>
                  <a:latin typeface="Lato"/>
                  <a:ea typeface="Lato"/>
                  <a:cs typeface="Lato"/>
                  <a:sym typeface="Lato"/>
                </a:rPr>
                <a:t> in MRI scans by comparing ground truth to predicted boundaries.</a:t>
              </a:r>
              <a:endParaRPr dirty="0"/>
            </a:p>
          </p:txBody>
        </p:sp>
        <p:pic>
          <p:nvPicPr>
            <p:cNvPr id="12" name="Google Shape;128;p16" descr="image.png">
              <a:extLst>
                <a:ext uri="{FF2B5EF4-FFF2-40B4-BE49-F238E27FC236}">
                  <a16:creationId xmlns:a16="http://schemas.microsoft.com/office/drawing/2014/main" id="{1F42757D-EBB3-A2E2-8621-65FE64A1D480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089100" y="2281237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 descr="BRATS Dataset [37] . | Download ...">
              <a:extLst>
                <a:ext uri="{FF2B5EF4-FFF2-40B4-BE49-F238E27FC236}">
                  <a16:creationId xmlns:a16="http://schemas.microsoft.com/office/drawing/2014/main" id="{CC6C4A69-822C-CE8F-0BB2-8EFB7F72D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08811" y="5304948"/>
              <a:ext cx="2089150" cy="1226395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757AD94-03DC-7CE5-5E0A-1914D2A9C7B2}"/>
              </a:ext>
            </a:extLst>
          </p:cNvPr>
          <p:cNvGrpSpPr/>
          <p:nvPr/>
        </p:nvGrpSpPr>
        <p:grpSpPr>
          <a:xfrm>
            <a:off x="8128099" y="1938337"/>
            <a:ext cx="3492549" cy="4802821"/>
            <a:chOff x="8128099" y="1938337"/>
            <a:chExt cx="3492549" cy="4802821"/>
          </a:xfrm>
        </p:grpSpPr>
        <p:pic>
          <p:nvPicPr>
            <p:cNvPr id="5" name="Google Shape;118;p16" descr="image.png">
              <a:extLst>
                <a:ext uri="{FF2B5EF4-FFF2-40B4-BE49-F238E27FC236}">
                  <a16:creationId xmlns:a16="http://schemas.microsoft.com/office/drawing/2014/main" id="{D3F0CC7F-8388-670B-F344-6E2EBD916E4F}"/>
                </a:ext>
              </a:extLst>
            </p:cNvPr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128099" y="1938337"/>
              <a:ext cx="3492549" cy="29813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Google Shape;126;p16">
              <a:extLst>
                <a:ext uri="{FF2B5EF4-FFF2-40B4-BE49-F238E27FC236}">
                  <a16:creationId xmlns:a16="http://schemas.microsoft.com/office/drawing/2014/main" id="{AAFA5A39-7B80-3549-D76F-A287061EA6A4}"/>
                </a:ext>
              </a:extLst>
            </p:cNvPr>
            <p:cNvSpPr txBox="1"/>
            <p:nvPr/>
          </p:nvSpPr>
          <p:spPr>
            <a:xfrm>
              <a:off x="8350824" y="2967037"/>
              <a:ext cx="3047099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 dirty="0">
                  <a:solidFill>
                    <a:srgbClr val="1F2937"/>
                  </a:solidFill>
                  <a:latin typeface="Poppins"/>
                  <a:ea typeface="Poppins"/>
                  <a:cs typeface="Poppins"/>
                  <a:sym typeface="Poppins"/>
                </a:rPr>
                <a:t>CAD/Graphics</a:t>
              </a:r>
              <a:endParaRPr dirty="0"/>
            </a:p>
          </p:txBody>
        </p:sp>
        <p:sp>
          <p:nvSpPr>
            <p:cNvPr id="11" name="Google Shape;127;p16">
              <a:extLst>
                <a:ext uri="{FF2B5EF4-FFF2-40B4-BE49-F238E27FC236}">
                  <a16:creationId xmlns:a16="http://schemas.microsoft.com/office/drawing/2014/main" id="{3E2FBD1B-6442-4F59-E75D-6E70D7488C23}"/>
                </a:ext>
              </a:extLst>
            </p:cNvPr>
            <p:cNvSpPr txBox="1"/>
            <p:nvPr/>
          </p:nvSpPr>
          <p:spPr>
            <a:xfrm>
              <a:off x="8423374" y="3567112"/>
              <a:ext cx="2901999" cy="11079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6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 b="0" i="0" u="none" strike="noStrike" cap="none" dirty="0">
                  <a:solidFill>
                    <a:srgbClr val="FF0000"/>
                  </a:solidFill>
                  <a:latin typeface="Lato"/>
                  <a:ea typeface="Lato"/>
                  <a:cs typeface="Lato"/>
                  <a:sym typeface="Lato"/>
                </a:rPr>
                <a:t>Shape matching, mesh comparison, and </a:t>
              </a:r>
              <a:r>
                <a:rPr lang="en-US" sz="1500" b="0" i="0" u="none" strike="noStrike" cap="none" dirty="0">
                  <a:solidFill>
                    <a:srgbClr val="4B5563"/>
                  </a:solidFill>
                  <a:latin typeface="Lato"/>
                  <a:ea typeface="Lato"/>
                  <a:cs typeface="Lato"/>
                  <a:sym typeface="Lato"/>
                </a:rPr>
                <a:t>similarity assessment for automated design.</a:t>
              </a:r>
              <a:endParaRPr dirty="0"/>
            </a:p>
          </p:txBody>
        </p:sp>
        <p:pic>
          <p:nvPicPr>
            <p:cNvPr id="14" name="Google Shape;130;p16" descr="image.png">
              <a:extLst>
                <a:ext uri="{FF2B5EF4-FFF2-40B4-BE49-F238E27FC236}">
                  <a16:creationId xmlns:a16="http://schemas.microsoft.com/office/drawing/2014/main" id="{AC342AD2-09FD-D8A5-6E23-F600128279B9}"/>
                </a:ext>
              </a:extLst>
            </p:cNvPr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9645699" y="2281237"/>
              <a:ext cx="457200" cy="457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9DAC9A4-748B-FBF8-7BDF-A4D276AE4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8728365" y="4977246"/>
              <a:ext cx="2381424" cy="1763912"/>
            </a:xfrm>
            <a:prstGeom prst="rect">
              <a:avLst/>
            </a:prstGeom>
          </p:spPr>
        </p:pic>
      </p:grpSp>
      <p:sp>
        <p:nvSpPr>
          <p:cNvPr id="18" name="Google Shape;120;p16">
            <a:extLst>
              <a:ext uri="{FF2B5EF4-FFF2-40B4-BE49-F238E27FC236}">
                <a16:creationId xmlns:a16="http://schemas.microsoft.com/office/drawing/2014/main" id="{2981B721-863A-6D49-B86F-CDF45703C97B}"/>
              </a:ext>
            </a:extLst>
          </p:cNvPr>
          <p:cNvSpPr txBox="1"/>
          <p:nvPr/>
        </p:nvSpPr>
        <p:spPr>
          <a:xfrm>
            <a:off x="571500" y="666750"/>
            <a:ext cx="1160145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 dirty="0">
                <a:solidFill>
                  <a:srgbClr val="991B1B"/>
                </a:solidFill>
                <a:latin typeface="Poppins"/>
                <a:ea typeface="Poppins"/>
                <a:cs typeface="Poppins"/>
                <a:sym typeface="Poppins"/>
              </a:rPr>
              <a:t>Applications of HD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205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Shape 288">
          <a:extLst>
            <a:ext uri="{FF2B5EF4-FFF2-40B4-BE49-F238E27FC236}">
              <a16:creationId xmlns:a16="http://schemas.microsoft.com/office/drawing/2014/main" id="{9C935654-6138-0F39-A59D-626AC20EF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8">
            <a:extLst>
              <a:ext uri="{FF2B5EF4-FFF2-40B4-BE49-F238E27FC236}">
                <a16:creationId xmlns:a16="http://schemas.microsoft.com/office/drawing/2014/main" id="{7F20DFCE-77DE-4EC2-4C15-CE6DFEE671BA}"/>
              </a:ext>
            </a:extLst>
          </p:cNvPr>
          <p:cNvSpPr/>
          <p:nvPr/>
        </p:nvSpPr>
        <p:spPr>
          <a:xfrm>
            <a:off x="0" y="0"/>
            <a:ext cx="12192000" cy="95250"/>
          </a:xfrm>
          <a:prstGeom prst="rect">
            <a:avLst/>
          </a:prstGeom>
          <a:solidFill>
            <a:srgbClr val="991B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28">
            <a:extLst>
              <a:ext uri="{FF2B5EF4-FFF2-40B4-BE49-F238E27FC236}">
                <a16:creationId xmlns:a16="http://schemas.microsoft.com/office/drawing/2014/main" id="{D2489AED-AC4E-2DE9-88DB-C3961E3B988C}"/>
              </a:ext>
            </a:extLst>
          </p:cNvPr>
          <p:cNvSpPr txBox="1"/>
          <p:nvPr/>
        </p:nvSpPr>
        <p:spPr>
          <a:xfrm>
            <a:off x="571500" y="666750"/>
            <a:ext cx="1160145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991B1B"/>
                </a:solidFill>
                <a:latin typeface="Poppins"/>
                <a:ea typeface="Poppins"/>
                <a:cs typeface="Poppins"/>
                <a:sym typeface="Poppins"/>
              </a:rPr>
              <a:t>Utilizing HD Estimators</a:t>
            </a:r>
            <a:endParaRPr/>
          </a:p>
        </p:txBody>
      </p:sp>
      <p:sp>
        <p:nvSpPr>
          <p:cNvPr id="293" name="Google Shape;293;p28">
            <a:extLst>
              <a:ext uri="{FF2B5EF4-FFF2-40B4-BE49-F238E27FC236}">
                <a16:creationId xmlns:a16="http://schemas.microsoft.com/office/drawing/2014/main" id="{1A9FEC70-0C83-7598-206C-573D6E729E28}"/>
              </a:ext>
            </a:extLst>
          </p:cNvPr>
          <p:cNvSpPr/>
          <p:nvPr/>
        </p:nvSpPr>
        <p:spPr>
          <a:xfrm>
            <a:off x="571500" y="1381125"/>
            <a:ext cx="11049000" cy="19050"/>
          </a:xfrm>
          <a:prstGeom prst="rect">
            <a:avLst/>
          </a:prstGeom>
          <a:solidFill>
            <a:srgbClr val="E5E7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68C099-1659-E76F-8599-9F5928AF7BF8}"/>
              </a:ext>
            </a:extLst>
          </p:cNvPr>
          <p:cNvSpPr/>
          <p:nvPr/>
        </p:nvSpPr>
        <p:spPr>
          <a:xfrm>
            <a:off x="1441576" y="3749307"/>
            <a:ext cx="2468880" cy="132543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6D9ADEF-001C-F5FD-303B-50EC1D5336F5}"/>
              </a:ext>
            </a:extLst>
          </p:cNvPr>
          <p:cNvSpPr/>
          <p:nvPr/>
        </p:nvSpPr>
        <p:spPr>
          <a:xfrm>
            <a:off x="1461896" y="4790082"/>
            <a:ext cx="284659" cy="284659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008B154-67EF-C189-8D05-3D7E55346800}"/>
              </a:ext>
            </a:extLst>
          </p:cNvPr>
          <p:cNvSpPr/>
          <p:nvPr/>
        </p:nvSpPr>
        <p:spPr>
          <a:xfrm>
            <a:off x="3615818" y="3752671"/>
            <a:ext cx="284659" cy="284659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7E6064E-55AD-A2ED-EB73-C44CCC2321D6}"/>
              </a:ext>
            </a:extLst>
          </p:cNvPr>
          <p:cNvSpPr/>
          <p:nvPr/>
        </p:nvSpPr>
        <p:spPr>
          <a:xfrm>
            <a:off x="2386368" y="3829202"/>
            <a:ext cx="284659" cy="284659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FDEFCAC-220A-960C-411D-FEBF410535BF}"/>
              </a:ext>
            </a:extLst>
          </p:cNvPr>
          <p:cNvSpPr/>
          <p:nvPr/>
        </p:nvSpPr>
        <p:spPr>
          <a:xfrm>
            <a:off x="3256865" y="4351287"/>
            <a:ext cx="284659" cy="284659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8A1B0C7-24D6-EA47-D9A2-EF750366BE62}"/>
              </a:ext>
            </a:extLst>
          </p:cNvPr>
          <p:cNvSpPr/>
          <p:nvPr/>
        </p:nvSpPr>
        <p:spPr>
          <a:xfrm>
            <a:off x="2594349" y="4732858"/>
            <a:ext cx="284659" cy="284659"/>
          </a:xfrm>
          <a:prstGeom prst="ellipse">
            <a:avLst/>
          </a:prstGeom>
          <a:solidFill>
            <a:srgbClr val="000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EB3E4D-8C77-AFA2-3FCE-714CD3495A26}"/>
              </a:ext>
            </a:extLst>
          </p:cNvPr>
          <p:cNvSpPr/>
          <p:nvPr/>
        </p:nvSpPr>
        <p:spPr>
          <a:xfrm>
            <a:off x="2526722" y="2268883"/>
            <a:ext cx="288610" cy="288610"/>
          </a:xfrm>
          <a:prstGeom prst="ellipse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F3BB709-DB6E-9E46-C832-7B90D9AF3CEF}"/>
              </a:ext>
            </a:extLst>
          </p:cNvPr>
          <p:cNvCxnSpPr>
            <a:cxnSpLocks/>
            <a:stCxn id="9" idx="4"/>
            <a:endCxn id="2" idx="0"/>
          </p:cNvCxnSpPr>
          <p:nvPr/>
        </p:nvCxnSpPr>
        <p:spPr>
          <a:xfrm>
            <a:off x="2671027" y="2557493"/>
            <a:ext cx="4989" cy="1191814"/>
          </a:xfrm>
          <a:prstGeom prst="line">
            <a:avLst/>
          </a:prstGeom>
          <a:ln w="38100">
            <a:solidFill>
              <a:srgbClr val="008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9FC9F12-1430-5360-FC5E-9CDCD1525C6D}"/>
              </a:ext>
            </a:extLst>
          </p:cNvPr>
          <p:cNvSpPr txBox="1"/>
          <p:nvPr/>
        </p:nvSpPr>
        <p:spPr>
          <a:xfrm>
            <a:off x="2679623" y="3223491"/>
            <a:ext cx="1040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/>
              <a:t>MinDist</a:t>
            </a:r>
            <a:endParaRPr lang="en-US" sz="2000" i="1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19C1C47-F047-3B7D-2442-284952E550CC}"/>
              </a:ext>
            </a:extLst>
          </p:cNvPr>
          <p:cNvSpPr/>
          <p:nvPr/>
        </p:nvSpPr>
        <p:spPr>
          <a:xfrm>
            <a:off x="2031986" y="1744685"/>
            <a:ext cx="1278082" cy="1278082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14150DA-18B6-FFD4-AA5A-8101D2B69F14}"/>
              </a:ext>
            </a:extLst>
          </p:cNvPr>
          <p:cNvCxnSpPr>
            <a:cxnSpLocks/>
            <a:stCxn id="9" idx="6"/>
          </p:cNvCxnSpPr>
          <p:nvPr/>
        </p:nvCxnSpPr>
        <p:spPr>
          <a:xfrm flipV="1">
            <a:off x="2815332" y="2126715"/>
            <a:ext cx="441533" cy="286473"/>
          </a:xfrm>
          <a:prstGeom prst="line">
            <a:avLst/>
          </a:prstGeom>
          <a:ln w="38100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D056BE9-2B0D-FFA6-3E4D-A759946550EB}"/>
              </a:ext>
            </a:extLst>
          </p:cNvPr>
          <p:cNvSpPr txBox="1"/>
          <p:nvPr/>
        </p:nvSpPr>
        <p:spPr>
          <a:xfrm>
            <a:off x="2969129" y="2204384"/>
            <a:ext cx="269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</a:t>
            </a:r>
          </a:p>
        </p:txBody>
      </p:sp>
      <p:pic>
        <p:nvPicPr>
          <p:cNvPr id="31" name="Google Shape;290;p28" descr="image.png">
            <a:extLst>
              <a:ext uri="{FF2B5EF4-FFF2-40B4-BE49-F238E27FC236}">
                <a16:creationId xmlns:a16="http://schemas.microsoft.com/office/drawing/2014/main" id="{7B12A577-2D69-69BA-CE9C-71FF7A0C835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77781" y="2989603"/>
            <a:ext cx="5286375" cy="2487272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A84BDD8-86D7-D40F-0D15-398049CB4213}"/>
              </a:ext>
            </a:extLst>
          </p:cNvPr>
          <p:cNvSpPr txBox="1"/>
          <p:nvPr/>
        </p:nvSpPr>
        <p:spPr>
          <a:xfrm>
            <a:off x="5951811" y="3060184"/>
            <a:ext cx="2605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Pruning out-of-bound points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62C7D1A-1B0F-C039-1374-7DBD4384857D}"/>
              </a:ext>
            </a:extLst>
          </p:cNvPr>
          <p:cNvSpPr txBox="1"/>
          <p:nvPr/>
        </p:nvSpPr>
        <p:spPr>
          <a:xfrm>
            <a:off x="5955417" y="3490040"/>
            <a:ext cx="4891259" cy="1081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60000"/>
              </a:lnSpc>
            </a:pPr>
            <a:r>
              <a:rPr lang="en-US" dirty="0"/>
              <a:t>Some MBRs may still be considered in the nearest neighbor search due to the BVH traversal, because </a:t>
            </a:r>
            <a:r>
              <a:rPr lang="en-US" dirty="0" err="1"/>
              <a:t>IsIntersection</a:t>
            </a:r>
            <a:r>
              <a:rPr lang="en-US" dirty="0"/>
              <a:t> shader’s false-negative reports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188C541-D75F-74B2-CB20-C115D9CA1350}"/>
              </a:ext>
            </a:extLst>
          </p:cNvPr>
          <p:cNvSpPr txBox="1"/>
          <p:nvPr/>
        </p:nvSpPr>
        <p:spPr>
          <a:xfrm>
            <a:off x="5955417" y="4649307"/>
            <a:ext cx="4891259" cy="736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60000"/>
              </a:lnSpc>
            </a:pPr>
            <a:r>
              <a:rPr lang="en-US" dirty="0"/>
              <a:t>We can filter out this case at low cost by checking whether the lower bound exceeds the current search radius.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5E29479-3E5C-8F48-593F-84450AEA3EC4}"/>
              </a:ext>
            </a:extLst>
          </p:cNvPr>
          <p:cNvSpPr txBox="1"/>
          <p:nvPr/>
        </p:nvSpPr>
        <p:spPr>
          <a:xfrm>
            <a:off x="4096464" y="2967851"/>
            <a:ext cx="1628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/>
              <a:t>MinDist</a:t>
            </a:r>
            <a:r>
              <a:rPr lang="en-US" sz="2000" i="1" dirty="0"/>
              <a:t> &gt; r ?</a:t>
            </a:r>
          </a:p>
        </p:txBody>
      </p:sp>
    </p:spTree>
    <p:extLst>
      <p:ext uri="{BB962C8B-B14F-4D97-AF65-F5344CB8AC3E}">
        <p14:creationId xmlns:p14="http://schemas.microsoft.com/office/powerpoint/2010/main" val="19074189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C2881-21A6-2DDB-D9C3-9AF8526C05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2683" y="412784"/>
            <a:ext cx="8229600" cy="86868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2DA731-F494-77B3-5E76-B7D4B9F9BBA8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0042989" y="6356350"/>
            <a:ext cx="21336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634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Shape 224">
          <a:extLst>
            <a:ext uri="{FF2B5EF4-FFF2-40B4-BE49-F238E27FC236}">
              <a16:creationId xmlns:a16="http://schemas.microsoft.com/office/drawing/2014/main" id="{76B5ECB5-E6A6-0D3E-57C2-76085DE0B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3" descr="image.png">
            <a:extLst>
              <a:ext uri="{FF2B5EF4-FFF2-40B4-BE49-F238E27FC236}">
                <a16:creationId xmlns:a16="http://schemas.microsoft.com/office/drawing/2014/main" id="{685FD023-B78E-A7C1-8A04-6D15E55E9B6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3" descr="image.png">
            <a:extLst>
              <a:ext uri="{FF2B5EF4-FFF2-40B4-BE49-F238E27FC236}">
                <a16:creationId xmlns:a16="http://schemas.microsoft.com/office/drawing/2014/main" id="{0D68D06C-84E5-D1CB-E5AC-C8093D9E71C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2105025"/>
            <a:ext cx="5286375" cy="385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3">
            <a:extLst>
              <a:ext uri="{FF2B5EF4-FFF2-40B4-BE49-F238E27FC236}">
                <a16:creationId xmlns:a16="http://schemas.microsoft.com/office/drawing/2014/main" id="{4DFFEC6E-1912-0FA3-5924-15BAD6D59C32}"/>
              </a:ext>
            </a:extLst>
          </p:cNvPr>
          <p:cNvSpPr/>
          <p:nvPr/>
        </p:nvSpPr>
        <p:spPr>
          <a:xfrm>
            <a:off x="0" y="0"/>
            <a:ext cx="12192000" cy="95250"/>
          </a:xfrm>
          <a:prstGeom prst="rect">
            <a:avLst/>
          </a:prstGeom>
          <a:solidFill>
            <a:srgbClr val="991B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3">
            <a:extLst>
              <a:ext uri="{FF2B5EF4-FFF2-40B4-BE49-F238E27FC236}">
                <a16:creationId xmlns:a16="http://schemas.microsoft.com/office/drawing/2014/main" id="{B27A9BBA-2F79-A10B-42ED-E9B55E02A52B}"/>
              </a:ext>
            </a:extLst>
          </p:cNvPr>
          <p:cNvSpPr txBox="1"/>
          <p:nvPr/>
        </p:nvSpPr>
        <p:spPr>
          <a:xfrm>
            <a:off x="571500" y="666750"/>
            <a:ext cx="1160145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991B1B"/>
                </a:solidFill>
                <a:latin typeface="Poppins"/>
                <a:ea typeface="Poppins"/>
                <a:cs typeface="Poppins"/>
                <a:sym typeface="Poppins"/>
              </a:rPr>
              <a:t>Inverse Search: Step 1</a:t>
            </a:r>
            <a:endParaRPr/>
          </a:p>
        </p:txBody>
      </p:sp>
      <p:sp>
        <p:nvSpPr>
          <p:cNvPr id="229" name="Google Shape;229;p23">
            <a:extLst>
              <a:ext uri="{FF2B5EF4-FFF2-40B4-BE49-F238E27FC236}">
                <a16:creationId xmlns:a16="http://schemas.microsoft.com/office/drawing/2014/main" id="{CC2888FC-F298-B449-C0AF-0C8B930C03C9}"/>
              </a:ext>
            </a:extLst>
          </p:cNvPr>
          <p:cNvSpPr/>
          <p:nvPr/>
        </p:nvSpPr>
        <p:spPr>
          <a:xfrm>
            <a:off x="571500" y="1381125"/>
            <a:ext cx="11049000" cy="19050"/>
          </a:xfrm>
          <a:prstGeom prst="rect">
            <a:avLst/>
          </a:prstGeom>
          <a:solidFill>
            <a:srgbClr val="E5E7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23">
            <a:extLst>
              <a:ext uri="{FF2B5EF4-FFF2-40B4-BE49-F238E27FC236}">
                <a16:creationId xmlns:a16="http://schemas.microsoft.com/office/drawing/2014/main" id="{2252FDFE-0264-2159-F43D-A28E38069EC4}"/>
              </a:ext>
            </a:extLst>
          </p:cNvPr>
          <p:cNvSpPr txBox="1"/>
          <p:nvPr/>
        </p:nvSpPr>
        <p:spPr>
          <a:xfrm>
            <a:off x="571500" y="2806600"/>
            <a:ext cx="555069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1F2937"/>
                </a:solidFill>
                <a:latin typeface="Poppins"/>
                <a:ea typeface="Poppins"/>
                <a:cs typeface="Poppins"/>
                <a:sym typeface="Poppins"/>
              </a:rPr>
              <a:t>MBR and AABB Creation</a:t>
            </a:r>
            <a:endParaRPr dirty="0"/>
          </a:p>
        </p:txBody>
      </p:sp>
      <p:sp>
        <p:nvSpPr>
          <p:cNvPr id="231" name="Google Shape;231;p23">
            <a:extLst>
              <a:ext uri="{FF2B5EF4-FFF2-40B4-BE49-F238E27FC236}">
                <a16:creationId xmlns:a16="http://schemas.microsoft.com/office/drawing/2014/main" id="{07200042-4A61-0249-96C3-BB6B3E21FE0C}"/>
              </a:ext>
            </a:extLst>
          </p:cNvPr>
          <p:cNvSpPr txBox="1"/>
          <p:nvPr/>
        </p:nvSpPr>
        <p:spPr>
          <a:xfrm>
            <a:off x="571500" y="3406675"/>
            <a:ext cx="5286375" cy="958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For each non-empty grid cell, X-HD calculates a Minimum Bounding Rectangle (MBR). This MBR is then expanded by an initial search radius </a:t>
            </a:r>
            <a:r>
              <a:rPr lang="en-US" sz="1500" b="0" i="1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r0</a:t>
            </a:r>
            <a:r>
              <a:rPr lang="en-US" sz="1500" b="0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dirty="0"/>
          </a:p>
        </p:txBody>
      </p:sp>
      <p:sp>
        <p:nvSpPr>
          <p:cNvPr id="232" name="Google Shape;232;p23">
            <a:extLst>
              <a:ext uri="{FF2B5EF4-FFF2-40B4-BE49-F238E27FC236}">
                <a16:creationId xmlns:a16="http://schemas.microsoft.com/office/drawing/2014/main" id="{2E2365E2-5177-52D0-B75F-64B276E726C0}"/>
              </a:ext>
            </a:extLst>
          </p:cNvPr>
          <p:cNvSpPr txBox="1"/>
          <p:nvPr/>
        </p:nvSpPr>
        <p:spPr>
          <a:xfrm>
            <a:off x="571500" y="4508450"/>
            <a:ext cx="528637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This expansion creates the AABBs that serve as the input for the Bounding Volume Hierarchy (BVH) built on the RT cores.</a:t>
            </a:r>
            <a:endParaRPr dirty="0"/>
          </a:p>
        </p:txBody>
      </p:sp>
      <p:pic>
        <p:nvPicPr>
          <p:cNvPr id="233" name="Google Shape;233;p23" descr="image.png">
            <a:extLst>
              <a:ext uri="{FF2B5EF4-FFF2-40B4-BE49-F238E27FC236}">
                <a16:creationId xmlns:a16="http://schemas.microsoft.com/office/drawing/2014/main" id="{16D8ED7E-A8B6-46CA-3D8D-8DD62B20B2B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43650" y="2114550"/>
            <a:ext cx="5715000" cy="381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96450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2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2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2224087"/>
            <a:ext cx="5286375" cy="3619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2"/>
          <p:cNvSpPr/>
          <p:nvPr/>
        </p:nvSpPr>
        <p:spPr>
          <a:xfrm>
            <a:off x="0" y="0"/>
            <a:ext cx="12192000" cy="95250"/>
          </a:xfrm>
          <a:prstGeom prst="rect">
            <a:avLst/>
          </a:prstGeom>
          <a:solidFill>
            <a:srgbClr val="991B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22"/>
          <p:cNvSpPr txBox="1"/>
          <p:nvPr/>
        </p:nvSpPr>
        <p:spPr>
          <a:xfrm>
            <a:off x="571500" y="666750"/>
            <a:ext cx="1160145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991B1B"/>
                </a:solidFill>
                <a:latin typeface="Poppins"/>
                <a:ea typeface="Poppins"/>
                <a:cs typeface="Poppins"/>
                <a:sym typeface="Poppins"/>
              </a:rPr>
              <a:t>Hardware Acceleration</a:t>
            </a:r>
            <a:endParaRPr/>
          </a:p>
        </p:txBody>
      </p:sp>
      <p:sp>
        <p:nvSpPr>
          <p:cNvPr id="216" name="Google Shape;216;p22"/>
          <p:cNvSpPr/>
          <p:nvPr/>
        </p:nvSpPr>
        <p:spPr>
          <a:xfrm>
            <a:off x="571500" y="1381125"/>
            <a:ext cx="11049000" cy="19050"/>
          </a:xfrm>
          <a:prstGeom prst="rect">
            <a:avLst/>
          </a:prstGeom>
          <a:solidFill>
            <a:srgbClr val="E5E7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22"/>
          <p:cNvSpPr txBox="1"/>
          <p:nvPr/>
        </p:nvSpPr>
        <p:spPr>
          <a:xfrm>
            <a:off x="571500" y="2828925"/>
            <a:ext cx="555069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1F2937"/>
                </a:solidFill>
                <a:latin typeface="Poppins"/>
                <a:ea typeface="Poppins"/>
                <a:cs typeface="Poppins"/>
                <a:sym typeface="Poppins"/>
              </a:rPr>
              <a:t>The Inverse Test</a:t>
            </a:r>
            <a:endParaRPr/>
          </a:p>
        </p:txBody>
      </p:sp>
      <p:sp>
        <p:nvSpPr>
          <p:cNvPr id="218" name="Google Shape;218;p22"/>
          <p:cNvSpPr txBox="1"/>
          <p:nvPr/>
        </p:nvSpPr>
        <p:spPr>
          <a:xfrm>
            <a:off x="571500" y="3429000"/>
            <a:ext cx="528637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NN search is reformulated for RT cores by asking: "Which spheres containing a point contain the query point?"</a:t>
            </a:r>
            <a:endParaRPr/>
          </a:p>
        </p:txBody>
      </p:sp>
      <p:sp>
        <p:nvSpPr>
          <p:cNvPr id="219" name="Google Shape;219;p22"/>
          <p:cNvSpPr txBox="1"/>
          <p:nvPr/>
        </p:nvSpPr>
        <p:spPr>
          <a:xfrm>
            <a:off x="571500" y="4181475"/>
            <a:ext cx="528637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Every data point is enclosed in an Axis-Aligned Bounding Box (AABB) expanded by radius </a:t>
            </a:r>
            <a:r>
              <a:rPr lang="en-US" sz="1500" b="0" i="1" u="none" strike="noStrike" cap="none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r</a:t>
            </a:r>
            <a:r>
              <a:rPr lang="en-US" sz="1500" b="0" i="0" u="none" strike="noStrike" cap="none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. Ray tracing quickly finds all hit AABBs.</a:t>
            </a:r>
            <a:endParaRPr/>
          </a:p>
        </p:txBody>
      </p:sp>
      <p:pic>
        <p:nvPicPr>
          <p:cNvPr id="220" name="Google Shape;220;p22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43650" y="2233612"/>
            <a:ext cx="5267325" cy="360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2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105025"/>
            <a:ext cx="5286375" cy="385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4"/>
          <p:cNvSpPr/>
          <p:nvPr/>
        </p:nvSpPr>
        <p:spPr>
          <a:xfrm>
            <a:off x="0" y="0"/>
            <a:ext cx="12192000" cy="95250"/>
          </a:xfrm>
          <a:prstGeom prst="rect">
            <a:avLst/>
          </a:prstGeom>
          <a:solidFill>
            <a:srgbClr val="991B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4"/>
          <p:cNvSpPr txBox="1"/>
          <p:nvPr/>
        </p:nvSpPr>
        <p:spPr>
          <a:xfrm>
            <a:off x="571500" y="666750"/>
            <a:ext cx="1160145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991B1B"/>
                </a:solidFill>
                <a:latin typeface="Poppins"/>
                <a:ea typeface="Poppins"/>
                <a:cs typeface="Poppins"/>
                <a:sym typeface="Poppins"/>
              </a:rPr>
              <a:t>Inverse Search: Step 2</a:t>
            </a:r>
            <a:endParaRPr/>
          </a:p>
        </p:txBody>
      </p:sp>
      <p:sp>
        <p:nvSpPr>
          <p:cNvPr id="242" name="Google Shape;242;p24"/>
          <p:cNvSpPr/>
          <p:nvPr/>
        </p:nvSpPr>
        <p:spPr>
          <a:xfrm>
            <a:off x="571500" y="1381125"/>
            <a:ext cx="11049000" cy="19050"/>
          </a:xfrm>
          <a:prstGeom prst="rect">
            <a:avLst/>
          </a:prstGeom>
          <a:solidFill>
            <a:srgbClr val="E5E7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3" name="Google Shape;243;p2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1025" y="2114550"/>
            <a:ext cx="5715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4"/>
          <p:cNvSpPr txBox="1"/>
          <p:nvPr/>
        </p:nvSpPr>
        <p:spPr>
          <a:xfrm>
            <a:off x="6334125" y="2676525"/>
            <a:ext cx="555069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1F2937"/>
                </a:solidFill>
                <a:latin typeface="Poppins"/>
                <a:ea typeface="Poppins"/>
                <a:cs typeface="Poppins"/>
                <a:sym typeface="Poppins"/>
              </a:rPr>
              <a:t>BVH Traversal</a:t>
            </a:r>
            <a:endParaRPr/>
          </a:p>
        </p:txBody>
      </p:sp>
      <p:sp>
        <p:nvSpPr>
          <p:cNvPr id="245" name="Google Shape;245;p24"/>
          <p:cNvSpPr txBox="1"/>
          <p:nvPr/>
        </p:nvSpPr>
        <p:spPr>
          <a:xfrm>
            <a:off x="6334125" y="3276600"/>
            <a:ext cx="528637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Query points from Set A cast short rays. The hardware-accelerated BVH traversal quickly identifies ray-AABB intersections.</a:t>
            </a:r>
            <a:endParaRPr/>
          </a:p>
        </p:txBody>
      </p:sp>
      <p:sp>
        <p:nvSpPr>
          <p:cNvPr id="246" name="Google Shape;246;p24"/>
          <p:cNvSpPr txBox="1"/>
          <p:nvPr/>
        </p:nvSpPr>
        <p:spPr>
          <a:xfrm>
            <a:off x="6334125" y="4333875"/>
            <a:ext cx="528637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When an intersection is detected, the </a:t>
            </a:r>
            <a:r>
              <a:rPr lang="en-US" sz="1500" b="0" i="1" u="none" strike="noStrike" cap="none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IsIntersection</a:t>
            </a:r>
            <a:r>
              <a:rPr lang="en-US" sz="1500" b="0" i="0" u="none" strike="noStrike" cap="none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 shader is triggered to perform precise point-to-point distance calculations within the cell.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2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2105025"/>
            <a:ext cx="5286375" cy="385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5"/>
          <p:cNvSpPr/>
          <p:nvPr/>
        </p:nvSpPr>
        <p:spPr>
          <a:xfrm>
            <a:off x="0" y="0"/>
            <a:ext cx="12192000" cy="95250"/>
          </a:xfrm>
          <a:prstGeom prst="rect">
            <a:avLst/>
          </a:prstGeom>
          <a:solidFill>
            <a:srgbClr val="991B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25"/>
          <p:cNvSpPr txBox="1"/>
          <p:nvPr/>
        </p:nvSpPr>
        <p:spPr>
          <a:xfrm>
            <a:off x="571500" y="666750"/>
            <a:ext cx="1160145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991B1B"/>
                </a:solidFill>
                <a:latin typeface="Poppins"/>
                <a:ea typeface="Poppins"/>
                <a:cs typeface="Poppins"/>
                <a:sym typeface="Poppins"/>
              </a:rPr>
              <a:t>Inverse Search: Step 3</a:t>
            </a:r>
            <a:endParaRPr/>
          </a:p>
        </p:txBody>
      </p:sp>
      <p:sp>
        <p:nvSpPr>
          <p:cNvPr id="255" name="Google Shape;255;p25"/>
          <p:cNvSpPr/>
          <p:nvPr/>
        </p:nvSpPr>
        <p:spPr>
          <a:xfrm>
            <a:off x="571500" y="1381125"/>
            <a:ext cx="11049000" cy="19050"/>
          </a:xfrm>
          <a:prstGeom prst="rect">
            <a:avLst/>
          </a:prstGeom>
          <a:solidFill>
            <a:srgbClr val="E5E7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25"/>
          <p:cNvSpPr txBox="1"/>
          <p:nvPr/>
        </p:nvSpPr>
        <p:spPr>
          <a:xfrm>
            <a:off x="571500" y="2828925"/>
            <a:ext cx="555069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1F2937"/>
                </a:solidFill>
                <a:latin typeface="Poppins"/>
                <a:ea typeface="Poppins"/>
                <a:cs typeface="Poppins"/>
                <a:sym typeface="Poppins"/>
              </a:rPr>
              <a:t>Handling Misses</a:t>
            </a:r>
            <a:endParaRPr/>
          </a:p>
        </p:txBody>
      </p:sp>
      <p:sp>
        <p:nvSpPr>
          <p:cNvPr id="257" name="Google Shape;257;p25"/>
          <p:cNvSpPr txBox="1"/>
          <p:nvPr/>
        </p:nvSpPr>
        <p:spPr>
          <a:xfrm>
            <a:off x="571500" y="3429000"/>
            <a:ext cx="528637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If a query point's ray misses all AABBs, it means no neighbors were found within the current radius </a:t>
            </a:r>
            <a:r>
              <a:rPr lang="en-US" sz="1500" b="0" i="1" u="none" strike="noStrike" cap="none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r</a:t>
            </a:r>
            <a:r>
              <a:rPr lang="en-US" sz="1500" b="0" i="0" u="none" strike="noStrike" cap="none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/>
          </a:p>
        </p:txBody>
      </p:sp>
      <p:sp>
        <p:nvSpPr>
          <p:cNvPr id="258" name="Google Shape;258;p25"/>
          <p:cNvSpPr txBox="1"/>
          <p:nvPr/>
        </p:nvSpPr>
        <p:spPr>
          <a:xfrm>
            <a:off x="571500" y="4181475"/>
            <a:ext cx="528637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These "missed" points are moved to a waitlist to be re-searched with an expanded radius in the next iteration until every point finds its nearest neighbor.</a:t>
            </a:r>
            <a:endParaRPr/>
          </a:p>
        </p:txBody>
      </p:sp>
      <p:pic>
        <p:nvPicPr>
          <p:cNvPr id="259" name="Google Shape;259;p2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43650" y="2114550"/>
            <a:ext cx="57150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2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6"/>
          <p:cNvSpPr/>
          <p:nvPr/>
        </p:nvSpPr>
        <p:spPr>
          <a:xfrm>
            <a:off x="0" y="0"/>
            <a:ext cx="12192000" cy="95250"/>
          </a:xfrm>
          <a:prstGeom prst="rect">
            <a:avLst/>
          </a:prstGeom>
          <a:solidFill>
            <a:srgbClr val="991B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26"/>
          <p:cNvSpPr txBox="1"/>
          <p:nvPr/>
        </p:nvSpPr>
        <p:spPr>
          <a:xfrm>
            <a:off x="571500" y="666750"/>
            <a:ext cx="1160145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991B1B"/>
                </a:solidFill>
                <a:latin typeface="Poppins"/>
                <a:ea typeface="Poppins"/>
                <a:cs typeface="Poppins"/>
                <a:sym typeface="Poppins"/>
              </a:rPr>
              <a:t>Adaptive Radius Strategy</a:t>
            </a:r>
            <a:endParaRPr/>
          </a:p>
        </p:txBody>
      </p:sp>
      <p:sp>
        <p:nvSpPr>
          <p:cNvPr id="267" name="Google Shape;267;p26"/>
          <p:cNvSpPr/>
          <p:nvPr/>
        </p:nvSpPr>
        <p:spPr>
          <a:xfrm>
            <a:off x="571500" y="1381125"/>
            <a:ext cx="11049000" cy="19050"/>
          </a:xfrm>
          <a:prstGeom prst="rect">
            <a:avLst/>
          </a:prstGeom>
          <a:solidFill>
            <a:srgbClr val="E5E7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6"/>
          <p:cNvSpPr txBox="1"/>
          <p:nvPr/>
        </p:nvSpPr>
        <p:spPr>
          <a:xfrm>
            <a:off x="952500" y="3058715"/>
            <a:ext cx="10668000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Dynamic Growth:</a:t>
            </a:r>
            <a:r>
              <a:rPr lang="en-US" sz="1650" b="0" i="0" u="none" strike="noStrike" cap="none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 Expansion factors (8, 4, 2, 1) are applied based on the shrinking rate of the worklist.</a:t>
            </a:r>
            <a:endParaRPr/>
          </a:p>
        </p:txBody>
      </p:sp>
      <p:sp>
        <p:nvSpPr>
          <p:cNvPr id="269" name="Google Shape;269;p26"/>
          <p:cNvSpPr txBox="1"/>
          <p:nvPr/>
        </p:nvSpPr>
        <p:spPr>
          <a:xfrm>
            <a:off x="952500" y="3584376"/>
            <a:ext cx="10668000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Efficiency:</a:t>
            </a:r>
            <a:r>
              <a:rPr lang="en-US" sz="1650" b="0" i="0" u="none" strike="noStrike" cap="none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 Rapid growth early on reduces the total number of iterations for outlier points.</a:t>
            </a:r>
            <a:endParaRPr/>
          </a:p>
        </p:txBody>
      </p:sp>
      <p:sp>
        <p:nvSpPr>
          <p:cNvPr id="270" name="Google Shape;270;p26"/>
          <p:cNvSpPr txBox="1"/>
          <p:nvPr/>
        </p:nvSpPr>
        <p:spPr>
          <a:xfrm>
            <a:off x="952500" y="4110037"/>
            <a:ext cx="10668000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Safety:</a:t>
            </a:r>
            <a:r>
              <a:rPr lang="en-US" sz="1650" b="0" i="0" u="none" strike="noStrike" cap="none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 Careful growth later avoids excessive false-positive intersections in dense clusters.</a:t>
            </a:r>
            <a:endParaRPr/>
          </a:p>
        </p:txBody>
      </p:sp>
      <p:sp>
        <p:nvSpPr>
          <p:cNvPr id="271" name="Google Shape;271;p26"/>
          <p:cNvSpPr txBox="1"/>
          <p:nvPr/>
        </p:nvSpPr>
        <p:spPr>
          <a:xfrm>
            <a:off x="952500" y="4635698"/>
            <a:ext cx="10668000" cy="335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50" b="1" i="0" u="none" strike="noStrike" cap="none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Termination:</a:t>
            </a:r>
            <a:r>
              <a:rPr lang="en-US" sz="1650" b="0" i="0" u="none" strike="noStrike" cap="none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 The process continues until all points in Set A find their closest counterparts in Set B.</a:t>
            </a:r>
            <a:endParaRPr/>
          </a:p>
        </p:txBody>
      </p:sp>
      <p:pic>
        <p:nvPicPr>
          <p:cNvPr id="272" name="Google Shape;272;p26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3096815"/>
            <a:ext cx="200025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26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3622476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6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1500" y="4148137"/>
            <a:ext cx="228600" cy="24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26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71500" y="4673798"/>
            <a:ext cx="285750" cy="24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Google Shape;305;p29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814637"/>
            <a:ext cx="5286375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2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4125" y="2967037"/>
            <a:ext cx="5286375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9"/>
          <p:cNvSpPr/>
          <p:nvPr/>
        </p:nvSpPr>
        <p:spPr>
          <a:xfrm>
            <a:off x="0" y="0"/>
            <a:ext cx="12192000" cy="95250"/>
          </a:xfrm>
          <a:prstGeom prst="rect">
            <a:avLst/>
          </a:prstGeom>
          <a:solidFill>
            <a:srgbClr val="991B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29"/>
          <p:cNvSpPr txBox="1"/>
          <p:nvPr/>
        </p:nvSpPr>
        <p:spPr>
          <a:xfrm>
            <a:off x="571500" y="666750"/>
            <a:ext cx="1160145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991B1B"/>
                </a:solidFill>
                <a:latin typeface="Poppins"/>
                <a:ea typeface="Poppins"/>
                <a:cs typeface="Poppins"/>
                <a:sym typeface="Poppins"/>
              </a:rPr>
              <a:t>Pruning Case 1: Query Point</a:t>
            </a:r>
            <a:endParaRPr/>
          </a:p>
        </p:txBody>
      </p:sp>
      <p:sp>
        <p:nvSpPr>
          <p:cNvPr id="310" name="Google Shape;310;p29"/>
          <p:cNvSpPr/>
          <p:nvPr/>
        </p:nvSpPr>
        <p:spPr>
          <a:xfrm>
            <a:off x="571500" y="1381125"/>
            <a:ext cx="11049000" cy="19050"/>
          </a:xfrm>
          <a:prstGeom prst="rect">
            <a:avLst/>
          </a:prstGeom>
          <a:solidFill>
            <a:srgbClr val="E5E7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29"/>
          <p:cNvSpPr txBox="1"/>
          <p:nvPr/>
        </p:nvSpPr>
        <p:spPr>
          <a:xfrm>
            <a:off x="962025" y="3205162"/>
            <a:ext cx="473059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1F2937"/>
                </a:solidFill>
                <a:latin typeface="Poppins"/>
                <a:ea typeface="Poppins"/>
                <a:cs typeface="Poppins"/>
                <a:sym typeface="Poppins"/>
              </a:rPr>
              <a:t>Condition: MaxDist ≤ cmax</a:t>
            </a:r>
            <a:endParaRPr/>
          </a:p>
        </p:txBody>
      </p:sp>
      <p:sp>
        <p:nvSpPr>
          <p:cNvPr id="312" name="Google Shape;312;p29"/>
          <p:cNvSpPr txBox="1"/>
          <p:nvPr/>
        </p:nvSpPr>
        <p:spPr>
          <a:xfrm>
            <a:off x="962025" y="3805237"/>
            <a:ext cx="45053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If the farthest corner of the MBR is closer than the global maximum distance discovered so far, this point cannot increase the Hausdorff Distance.</a:t>
            </a:r>
            <a:endParaRPr/>
          </a:p>
        </p:txBody>
      </p:sp>
      <p:sp>
        <p:nvSpPr>
          <p:cNvPr id="313" name="Google Shape;313;p29"/>
          <p:cNvSpPr txBox="1"/>
          <p:nvPr/>
        </p:nvSpPr>
        <p:spPr>
          <a:xfrm>
            <a:off x="6724650" y="3357562"/>
            <a:ext cx="473059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1F2937"/>
                </a:solidFill>
                <a:latin typeface="Poppins"/>
                <a:ea typeface="Poppins"/>
                <a:cs typeface="Poppins"/>
                <a:sym typeface="Poppins"/>
              </a:rPr>
              <a:t>Action: Cull Query Point</a:t>
            </a:r>
            <a:endParaRPr/>
          </a:p>
        </p:txBody>
      </p:sp>
      <p:sp>
        <p:nvSpPr>
          <p:cNvPr id="314" name="Google Shape;314;p29"/>
          <p:cNvSpPr txBox="1"/>
          <p:nvPr/>
        </p:nvSpPr>
        <p:spPr>
          <a:xfrm>
            <a:off x="6724650" y="3957637"/>
            <a:ext cx="450532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We discard the query point entirely for the rest of the computation. It cannot contribute to the result.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3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814637"/>
            <a:ext cx="5286375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3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4125" y="2967037"/>
            <a:ext cx="5286375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30"/>
          <p:cNvSpPr/>
          <p:nvPr/>
        </p:nvSpPr>
        <p:spPr>
          <a:xfrm>
            <a:off x="0" y="0"/>
            <a:ext cx="12192000" cy="95250"/>
          </a:xfrm>
          <a:prstGeom prst="rect">
            <a:avLst/>
          </a:prstGeom>
          <a:solidFill>
            <a:srgbClr val="991B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30"/>
          <p:cNvSpPr txBox="1"/>
          <p:nvPr/>
        </p:nvSpPr>
        <p:spPr>
          <a:xfrm>
            <a:off x="571500" y="666750"/>
            <a:ext cx="1160145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991B1B"/>
                </a:solidFill>
                <a:latin typeface="Poppins"/>
                <a:ea typeface="Poppins"/>
                <a:cs typeface="Poppins"/>
                <a:sym typeface="Poppins"/>
              </a:rPr>
              <a:t>Pruning Case 2: Cell Culling</a:t>
            </a:r>
            <a:endParaRPr/>
          </a:p>
        </p:txBody>
      </p:sp>
      <p:sp>
        <p:nvSpPr>
          <p:cNvPr id="324" name="Google Shape;324;p30"/>
          <p:cNvSpPr/>
          <p:nvPr/>
        </p:nvSpPr>
        <p:spPr>
          <a:xfrm>
            <a:off x="571500" y="1381125"/>
            <a:ext cx="11049000" cy="19050"/>
          </a:xfrm>
          <a:prstGeom prst="rect">
            <a:avLst/>
          </a:prstGeom>
          <a:solidFill>
            <a:srgbClr val="E5E7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30"/>
          <p:cNvSpPr txBox="1"/>
          <p:nvPr/>
        </p:nvSpPr>
        <p:spPr>
          <a:xfrm>
            <a:off x="962025" y="3205162"/>
            <a:ext cx="473059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1F2937"/>
                </a:solidFill>
                <a:latin typeface="Poppins"/>
                <a:ea typeface="Poppins"/>
                <a:cs typeface="Poppins"/>
                <a:sym typeface="Poppins"/>
              </a:rPr>
              <a:t>Condition: MinDist ≥ cmin</a:t>
            </a:r>
            <a:endParaRPr/>
          </a:p>
        </p:txBody>
      </p:sp>
      <p:sp>
        <p:nvSpPr>
          <p:cNvPr id="326" name="Google Shape;326;p30"/>
          <p:cNvSpPr txBox="1"/>
          <p:nvPr/>
        </p:nvSpPr>
        <p:spPr>
          <a:xfrm>
            <a:off x="962025" y="3805237"/>
            <a:ext cx="45053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If the closest face of the cell is already further away than the current minimum distance found for this query point, the cell cannot contain a closer neighbor.</a:t>
            </a:r>
            <a:endParaRPr/>
          </a:p>
        </p:txBody>
      </p:sp>
      <p:sp>
        <p:nvSpPr>
          <p:cNvPr id="327" name="Google Shape;327;p30"/>
          <p:cNvSpPr txBox="1"/>
          <p:nvPr/>
        </p:nvSpPr>
        <p:spPr>
          <a:xfrm>
            <a:off x="6724650" y="3357562"/>
            <a:ext cx="473059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1F2937"/>
                </a:solidFill>
                <a:latin typeface="Poppins"/>
                <a:ea typeface="Poppins"/>
                <a:cs typeface="Poppins"/>
                <a:sym typeface="Poppins"/>
              </a:rPr>
              <a:t>Action: Skip Cell</a:t>
            </a:r>
            <a:endParaRPr/>
          </a:p>
        </p:txBody>
      </p:sp>
      <p:sp>
        <p:nvSpPr>
          <p:cNvPr id="328" name="Google Shape;328;p30"/>
          <p:cNvSpPr txBox="1"/>
          <p:nvPr/>
        </p:nvSpPr>
        <p:spPr>
          <a:xfrm>
            <a:off x="6724650" y="3957637"/>
            <a:ext cx="450532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We skip the distance calculations for all points inside this grid cell for the current query.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FFFFF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3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814637"/>
            <a:ext cx="5286375" cy="24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1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4125" y="2967037"/>
            <a:ext cx="5286375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1"/>
          <p:cNvSpPr/>
          <p:nvPr/>
        </p:nvSpPr>
        <p:spPr>
          <a:xfrm>
            <a:off x="0" y="0"/>
            <a:ext cx="12192000" cy="95250"/>
          </a:xfrm>
          <a:prstGeom prst="rect">
            <a:avLst/>
          </a:prstGeom>
          <a:solidFill>
            <a:srgbClr val="991B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31"/>
          <p:cNvSpPr txBox="1"/>
          <p:nvPr/>
        </p:nvSpPr>
        <p:spPr>
          <a:xfrm>
            <a:off x="571500" y="666750"/>
            <a:ext cx="11601450" cy="638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rgbClr val="991B1B"/>
                </a:solidFill>
                <a:latin typeface="Poppins"/>
                <a:ea typeface="Poppins"/>
                <a:cs typeface="Poppins"/>
                <a:sym typeface="Poppins"/>
              </a:rPr>
              <a:t>Pruning Case 3: Radius Pruning</a:t>
            </a:r>
            <a:endParaRPr/>
          </a:p>
        </p:txBody>
      </p:sp>
      <p:sp>
        <p:nvSpPr>
          <p:cNvPr id="338" name="Google Shape;338;p31"/>
          <p:cNvSpPr/>
          <p:nvPr/>
        </p:nvSpPr>
        <p:spPr>
          <a:xfrm>
            <a:off x="571500" y="1381125"/>
            <a:ext cx="11049000" cy="19050"/>
          </a:xfrm>
          <a:prstGeom prst="rect">
            <a:avLst/>
          </a:prstGeom>
          <a:solidFill>
            <a:srgbClr val="E5E7E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31"/>
          <p:cNvSpPr txBox="1"/>
          <p:nvPr/>
        </p:nvSpPr>
        <p:spPr>
          <a:xfrm>
            <a:off x="962025" y="3205162"/>
            <a:ext cx="473059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1F2937"/>
                </a:solidFill>
                <a:latin typeface="Poppins"/>
                <a:ea typeface="Poppins"/>
                <a:cs typeface="Poppins"/>
                <a:sym typeface="Poppins"/>
              </a:rPr>
              <a:t>Condition: MinDist &gt; r</a:t>
            </a:r>
            <a:endParaRPr/>
          </a:p>
        </p:txBody>
      </p:sp>
      <p:sp>
        <p:nvSpPr>
          <p:cNvPr id="340" name="Google Shape;340;p31"/>
          <p:cNvSpPr txBox="1"/>
          <p:nvPr/>
        </p:nvSpPr>
        <p:spPr>
          <a:xfrm>
            <a:off x="962025" y="3805237"/>
            <a:ext cx="45053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If the lower bound distance to the cell is greater than the current search radius, the cell is outside the search area for this iteration.</a:t>
            </a:r>
            <a:endParaRPr/>
          </a:p>
        </p:txBody>
      </p:sp>
      <p:sp>
        <p:nvSpPr>
          <p:cNvPr id="341" name="Google Shape;341;p31"/>
          <p:cNvSpPr txBox="1"/>
          <p:nvPr/>
        </p:nvSpPr>
        <p:spPr>
          <a:xfrm>
            <a:off x="6724650" y="3357562"/>
            <a:ext cx="473059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1F2937"/>
                </a:solidFill>
                <a:latin typeface="Poppins"/>
                <a:ea typeface="Poppins"/>
                <a:cs typeface="Poppins"/>
                <a:sym typeface="Poppins"/>
              </a:rPr>
              <a:t>Action: Skip Iteration</a:t>
            </a:r>
            <a:endParaRPr/>
          </a:p>
        </p:txBody>
      </p:sp>
      <p:sp>
        <p:nvSpPr>
          <p:cNvPr id="342" name="Google Shape;342;p31"/>
          <p:cNvSpPr txBox="1"/>
          <p:nvPr/>
        </p:nvSpPr>
        <p:spPr>
          <a:xfrm>
            <a:off x="6724650" y="3957637"/>
            <a:ext cx="450532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The cell is ignored for now, reducing unnecessary intersections and point-wise distance checks.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140A4D-6E61-D769-10C8-FA08606A34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3" name="Google Shape;120;p16">
            <a:extLst>
              <a:ext uri="{FF2B5EF4-FFF2-40B4-BE49-F238E27FC236}">
                <a16:creationId xmlns:a16="http://schemas.microsoft.com/office/drawing/2014/main" id="{8D35CE68-4142-6793-4ACD-FB9FACF7D018}"/>
              </a:ext>
            </a:extLst>
          </p:cNvPr>
          <p:cNvSpPr txBox="1"/>
          <p:nvPr/>
        </p:nvSpPr>
        <p:spPr>
          <a:xfrm>
            <a:off x="571500" y="666750"/>
            <a:ext cx="1160145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sz="3300" b="1" dirty="0">
                <a:solidFill>
                  <a:srgbClr val="991B1B"/>
                </a:solidFill>
                <a:latin typeface="Poppins"/>
                <a:ea typeface="Poppins"/>
                <a:cs typeface="Poppins"/>
                <a:sym typeface="Poppins"/>
              </a:rPr>
              <a:t>We need Fast HD Computation</a:t>
            </a:r>
            <a:endParaRPr lang="en-US" sz="3600" dirty="0"/>
          </a:p>
        </p:txBody>
      </p:sp>
      <p:pic>
        <p:nvPicPr>
          <p:cNvPr id="4" name="Google Shape;116;p16" descr="image.png">
            <a:extLst>
              <a:ext uri="{FF2B5EF4-FFF2-40B4-BE49-F238E27FC236}">
                <a16:creationId xmlns:a16="http://schemas.microsoft.com/office/drawing/2014/main" id="{AD9C41CF-D2FA-0B7A-B0A8-F49BCA6FFD9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76824" y="1601063"/>
            <a:ext cx="3492549" cy="490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16;p16" descr="image.png">
            <a:extLst>
              <a:ext uri="{FF2B5EF4-FFF2-40B4-BE49-F238E27FC236}">
                <a16:creationId xmlns:a16="http://schemas.microsoft.com/office/drawing/2014/main" id="{8F96CF1C-2309-C24E-7CFA-65D8C994EFBB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59324" y="1603891"/>
            <a:ext cx="3492549" cy="490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6;p16" descr="image.png">
            <a:extLst>
              <a:ext uri="{FF2B5EF4-FFF2-40B4-BE49-F238E27FC236}">
                <a16:creationId xmlns:a16="http://schemas.microsoft.com/office/drawing/2014/main" id="{CB9032F1-EAED-9A8E-EE61-B3CFA6F200ED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1824" y="1606719"/>
            <a:ext cx="3492549" cy="490555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92;p13">
            <a:extLst>
              <a:ext uri="{FF2B5EF4-FFF2-40B4-BE49-F238E27FC236}">
                <a16:creationId xmlns:a16="http://schemas.microsoft.com/office/drawing/2014/main" id="{67916574-1D07-3E96-9E5D-0C6DC65B04DF}"/>
              </a:ext>
            </a:extLst>
          </p:cNvPr>
          <p:cNvSpPr txBox="1"/>
          <p:nvPr/>
        </p:nvSpPr>
        <p:spPr>
          <a:xfrm>
            <a:off x="794225" y="2854672"/>
            <a:ext cx="304709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1F2937"/>
                </a:solidFill>
                <a:latin typeface="Poppins"/>
                <a:ea typeface="Poppins"/>
                <a:cs typeface="Poppins"/>
                <a:sym typeface="Poppins"/>
              </a:rPr>
              <a:t>Explosion of Spatial Data</a:t>
            </a:r>
            <a:endParaRPr/>
          </a:p>
        </p:txBody>
      </p:sp>
      <p:sp>
        <p:nvSpPr>
          <p:cNvPr id="8" name="Google Shape;93;p13">
            <a:extLst>
              <a:ext uri="{FF2B5EF4-FFF2-40B4-BE49-F238E27FC236}">
                <a16:creationId xmlns:a16="http://schemas.microsoft.com/office/drawing/2014/main" id="{64A08017-8EDA-CFC2-CFDB-35CE4CA38290}"/>
              </a:ext>
            </a:extLst>
          </p:cNvPr>
          <p:cNvSpPr txBox="1"/>
          <p:nvPr/>
        </p:nvSpPr>
        <p:spPr>
          <a:xfrm>
            <a:off x="866775" y="3663344"/>
            <a:ext cx="3047099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The </a:t>
            </a:r>
            <a:r>
              <a:rPr lang="en-US" sz="1500" b="0" i="0" u="none" strike="noStrike" cap="none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volume of spatial data is expanding rapidly</a:t>
            </a:r>
            <a:r>
              <a:rPr lang="en-US" sz="1500" b="0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 due to high-resolution sensors like LiDAR, GPS, and advanced medical imaging.</a:t>
            </a:r>
            <a:endParaRPr dirty="0"/>
          </a:p>
        </p:txBody>
      </p:sp>
      <p:sp>
        <p:nvSpPr>
          <p:cNvPr id="9" name="Google Shape;94;p13">
            <a:extLst>
              <a:ext uri="{FF2B5EF4-FFF2-40B4-BE49-F238E27FC236}">
                <a16:creationId xmlns:a16="http://schemas.microsoft.com/office/drawing/2014/main" id="{3BE60364-773D-48EC-1995-7F84D737BD48}"/>
              </a:ext>
            </a:extLst>
          </p:cNvPr>
          <p:cNvSpPr txBox="1"/>
          <p:nvPr/>
        </p:nvSpPr>
        <p:spPr>
          <a:xfrm>
            <a:off x="866775" y="5543964"/>
            <a:ext cx="2901999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For example, an MRI image may contain </a:t>
            </a:r>
            <a:r>
              <a:rPr lang="en-US" sz="1500" b="0" i="0" u="none" strike="noStrike" cap="none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millions of voxels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0" name="Google Shape;95;p13">
            <a:extLst>
              <a:ext uri="{FF2B5EF4-FFF2-40B4-BE49-F238E27FC236}">
                <a16:creationId xmlns:a16="http://schemas.microsoft.com/office/drawing/2014/main" id="{40203869-D1E4-692B-DD31-76633F642986}"/>
              </a:ext>
            </a:extLst>
          </p:cNvPr>
          <p:cNvSpPr txBox="1"/>
          <p:nvPr/>
        </p:nvSpPr>
        <p:spPr>
          <a:xfrm>
            <a:off x="4572524" y="2854672"/>
            <a:ext cx="304709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1F2937"/>
                </a:solidFill>
                <a:latin typeface="Poppins"/>
                <a:ea typeface="Poppins"/>
                <a:cs typeface="Poppins"/>
                <a:sym typeface="Poppins"/>
              </a:rPr>
              <a:t>Time-Sensitive Workloads</a:t>
            </a:r>
            <a:endParaRPr/>
          </a:p>
        </p:txBody>
      </p:sp>
      <p:sp>
        <p:nvSpPr>
          <p:cNvPr id="11" name="Google Shape;96;p13">
            <a:extLst>
              <a:ext uri="{FF2B5EF4-FFF2-40B4-BE49-F238E27FC236}">
                <a16:creationId xmlns:a16="http://schemas.microsoft.com/office/drawing/2014/main" id="{423BA4A2-D492-74D9-B424-CB56CF520D11}"/>
              </a:ext>
            </a:extLst>
          </p:cNvPr>
          <p:cNvSpPr txBox="1"/>
          <p:nvPr/>
        </p:nvSpPr>
        <p:spPr>
          <a:xfrm>
            <a:off x="4645074" y="3663344"/>
            <a:ext cx="290199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60000"/>
              </a:lnSpc>
            </a:pPr>
            <a:r>
              <a:rPr lang="en-US" sz="1500" b="0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Real-world spatial workloads are often highly </a:t>
            </a:r>
            <a:r>
              <a:rPr lang="en-US" sz="1500" b="0" i="0" u="none" strike="noStrike" cap="none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time-sensitive, </a:t>
            </a:r>
            <a:r>
              <a:rPr lang="en-US" sz="1500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with a sub-second requirement.</a:t>
            </a:r>
            <a:endParaRPr lang="en-US" sz="1500" b="0" i="0" u="none" strike="noStrike" cap="none" dirty="0">
              <a:solidFill>
                <a:srgbClr val="4B556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" name="Google Shape;97;p13">
            <a:extLst>
              <a:ext uri="{FF2B5EF4-FFF2-40B4-BE49-F238E27FC236}">
                <a16:creationId xmlns:a16="http://schemas.microsoft.com/office/drawing/2014/main" id="{97A688DE-8BFE-5E14-D0FE-0BD1644F7D3E}"/>
              </a:ext>
            </a:extLst>
          </p:cNvPr>
          <p:cNvSpPr txBox="1"/>
          <p:nvPr/>
        </p:nvSpPr>
        <p:spPr>
          <a:xfrm>
            <a:off x="4645074" y="4888246"/>
            <a:ext cx="2901999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60000"/>
              </a:lnSpc>
            </a:pPr>
            <a:r>
              <a:rPr lang="en-US" sz="1500" b="0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Applications like autonomous navigation and real-time medical diagnostics </a:t>
            </a:r>
            <a:r>
              <a:rPr lang="en-US" sz="1500" b="0" i="0" u="none" strike="noStrike" cap="none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require </a:t>
            </a:r>
            <a:r>
              <a:rPr lang="en-US" sz="1500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super-fast </a:t>
            </a:r>
            <a:r>
              <a:rPr lang="en-US" sz="1500" b="0" i="0" u="none" strike="noStrike" cap="none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HD</a:t>
            </a:r>
            <a:r>
              <a:rPr lang="en-US" sz="1500" b="0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 algorithms to be practically viable.</a:t>
            </a:r>
            <a:endParaRPr dirty="0"/>
          </a:p>
        </p:txBody>
      </p:sp>
      <p:sp>
        <p:nvSpPr>
          <p:cNvPr id="13" name="Google Shape;98;p13">
            <a:extLst>
              <a:ext uri="{FF2B5EF4-FFF2-40B4-BE49-F238E27FC236}">
                <a16:creationId xmlns:a16="http://schemas.microsoft.com/office/drawing/2014/main" id="{1E8838FF-7FF6-EB33-1C7D-CF87A9A1E1C6}"/>
              </a:ext>
            </a:extLst>
          </p:cNvPr>
          <p:cNvSpPr txBox="1"/>
          <p:nvPr/>
        </p:nvSpPr>
        <p:spPr>
          <a:xfrm>
            <a:off x="8350824" y="2854672"/>
            <a:ext cx="304709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1F2937"/>
                </a:solidFill>
                <a:latin typeface="Poppins"/>
                <a:ea typeface="Poppins"/>
                <a:cs typeface="Poppins"/>
                <a:sym typeface="Poppins"/>
              </a:rPr>
              <a:t>The Scalability Wall</a:t>
            </a:r>
            <a:endParaRPr/>
          </a:p>
        </p:txBody>
      </p:sp>
      <p:sp>
        <p:nvSpPr>
          <p:cNvPr id="14" name="Google Shape;99;p13">
            <a:extLst>
              <a:ext uri="{FF2B5EF4-FFF2-40B4-BE49-F238E27FC236}">
                <a16:creationId xmlns:a16="http://schemas.microsoft.com/office/drawing/2014/main" id="{8C1CF317-5A4D-76F3-BC1C-0D7DCA4D1D8A}"/>
              </a:ext>
            </a:extLst>
          </p:cNvPr>
          <p:cNvSpPr txBox="1"/>
          <p:nvPr/>
        </p:nvSpPr>
        <p:spPr>
          <a:xfrm>
            <a:off x="8250172" y="3729654"/>
            <a:ext cx="3126802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60000"/>
              </a:lnSpc>
            </a:pPr>
            <a:r>
              <a:rPr lang="en-US" sz="1500" b="0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Traditional HD approaches </a:t>
            </a:r>
            <a:r>
              <a:rPr lang="en-US" sz="1500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rely on optimized double-loop or nearest-neighbor search schemes, which have a </a:t>
            </a:r>
            <a:r>
              <a:rPr lang="en-US" sz="1500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high time</a:t>
            </a:r>
            <a:r>
              <a:rPr lang="en-US" sz="1500" b="0" i="0" u="none" strike="noStrike" cap="none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 complexity</a:t>
            </a:r>
            <a:r>
              <a:rPr lang="en-US" sz="1500" b="0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dirty="0"/>
          </a:p>
        </p:txBody>
      </p:sp>
      <p:sp>
        <p:nvSpPr>
          <p:cNvPr id="15" name="Google Shape;100;p13">
            <a:extLst>
              <a:ext uri="{FF2B5EF4-FFF2-40B4-BE49-F238E27FC236}">
                <a16:creationId xmlns:a16="http://schemas.microsoft.com/office/drawing/2014/main" id="{3FA54F27-D089-A2AE-7763-52197214A453}"/>
              </a:ext>
            </a:extLst>
          </p:cNvPr>
          <p:cNvSpPr txBox="1"/>
          <p:nvPr/>
        </p:nvSpPr>
        <p:spPr>
          <a:xfrm>
            <a:off x="8137623" y="5543964"/>
            <a:ext cx="3351901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This is extremely time-consuming and not scalable for massive datasets.</a:t>
            </a:r>
            <a:endParaRPr dirty="0"/>
          </a:p>
        </p:txBody>
      </p:sp>
      <p:pic>
        <p:nvPicPr>
          <p:cNvPr id="16" name="Google Shape;101;p13" descr="image.png">
            <a:extLst>
              <a:ext uri="{FF2B5EF4-FFF2-40B4-BE49-F238E27FC236}">
                <a16:creationId xmlns:a16="http://schemas.microsoft.com/office/drawing/2014/main" id="{DC07F844-AF6A-FBC6-3116-D9ABA62466A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17675" y="1864072"/>
            <a:ext cx="4000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02;p13" descr="image.png">
            <a:extLst>
              <a:ext uri="{FF2B5EF4-FFF2-40B4-BE49-F238E27FC236}">
                <a16:creationId xmlns:a16="http://schemas.microsoft.com/office/drawing/2014/main" id="{97E984DD-414F-5DB9-A8AC-646E7BF3BC4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95975" y="1864072"/>
            <a:ext cx="4000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03;p13" descr="image.png">
            <a:extLst>
              <a:ext uri="{FF2B5EF4-FFF2-40B4-BE49-F238E27FC236}">
                <a16:creationId xmlns:a16="http://schemas.microsoft.com/office/drawing/2014/main" id="{90177336-D8FF-6589-A0C8-A9E449EAA20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45699" y="1864072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7003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18FA28-7278-A9BC-901C-D64E1B252A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3" name="Google Shape;105;p15">
            <a:extLst>
              <a:ext uri="{FF2B5EF4-FFF2-40B4-BE49-F238E27FC236}">
                <a16:creationId xmlns:a16="http://schemas.microsoft.com/office/drawing/2014/main" id="{4955AF40-4777-E843-3323-E5812C934FAC}"/>
              </a:ext>
            </a:extLst>
          </p:cNvPr>
          <p:cNvSpPr txBox="1"/>
          <p:nvPr/>
        </p:nvSpPr>
        <p:spPr>
          <a:xfrm>
            <a:off x="571500" y="666750"/>
            <a:ext cx="1160145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 dirty="0">
                <a:solidFill>
                  <a:srgbClr val="991B1B"/>
                </a:solidFill>
                <a:latin typeface="Poppins"/>
                <a:ea typeface="Poppins"/>
                <a:cs typeface="Poppins"/>
                <a:sym typeface="Poppins"/>
              </a:rPr>
              <a:t>Solving </a:t>
            </a:r>
            <a:r>
              <a:rPr lang="en-US" sz="3300" b="1" i="0" u="none" strike="noStrike" cap="none" dirty="0" err="1">
                <a:solidFill>
                  <a:srgbClr val="991B1B"/>
                </a:solidFill>
                <a:latin typeface="Poppins"/>
                <a:ea typeface="Poppins"/>
                <a:cs typeface="Poppins"/>
                <a:sym typeface="Poppins"/>
              </a:rPr>
              <a:t>Hausdorff</a:t>
            </a:r>
            <a:r>
              <a:rPr lang="en-US" sz="3300" b="1" i="0" u="none" strike="noStrike" cap="none" dirty="0">
                <a:solidFill>
                  <a:srgbClr val="991B1B"/>
                </a:solidFill>
                <a:latin typeface="Poppins"/>
                <a:ea typeface="Poppins"/>
                <a:cs typeface="Poppins"/>
                <a:sym typeface="Poppins"/>
              </a:rPr>
              <a:t> Distance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BA1F5D8-88D0-C3FD-E649-5465497A91A6}"/>
                  </a:ext>
                </a:extLst>
              </p:cNvPr>
              <p:cNvSpPr txBox="1"/>
              <p:nvPr/>
            </p:nvSpPr>
            <p:spPr>
              <a:xfrm>
                <a:off x="571500" y="1746081"/>
                <a:ext cx="4673587" cy="3109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800" b="0" dirty="0">
                    <a:solidFill>
                      <a:srgbClr val="4B5563"/>
                    </a:solidFill>
                  </a:rPr>
                  <a:t>Definition: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1800" b="0" i="1" smtClean="0">
                            <a:solidFill>
                              <a:srgbClr val="4B556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solidFill>
                              <a:srgbClr val="4B5563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acc>
                    <m:d>
                      <m:dPr>
                        <m:ctrlPr>
                          <a:rPr lang="en-US" sz="1800" b="0" i="1" smtClean="0">
                            <a:solidFill>
                              <a:srgbClr val="4B556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4B5563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800" b="0" i="1" smtClean="0">
                            <a:solidFill>
                              <a:srgbClr val="4B5563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1800" b="0" i="1" smtClean="0">
                            <a:solidFill>
                              <a:srgbClr val="4B5563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sz="1800" b="0" i="1" smtClean="0">
                        <a:solidFill>
                          <a:srgbClr val="4B5563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4B556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4B5563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4B5563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800" b="0" i="1" smtClean="0">
                            <a:solidFill>
                              <a:srgbClr val="4B556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1800" b="0" i="1" smtClean="0">
                            <a:solidFill>
                              <a:srgbClr val="4B556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4B5563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1800" b="0" i="1" smtClean="0">
                            <a:solidFill>
                              <a:srgbClr val="4B556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solidFill>
                              <a:srgbClr val="4B5563"/>
                            </a:solidFill>
                            <a:latin typeface="Cambria Math" panose="02040503050406030204" pitchFamily="18" charset="0"/>
                          </a:rPr>
                          <m:t>𝑚𝑖𝑛</m:t>
                        </m:r>
                      </m:e>
                      <m:sub>
                        <m:r>
                          <a:rPr lang="en-US" sz="1800" b="0" i="1" smtClean="0">
                            <a:solidFill>
                              <a:srgbClr val="4B5563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1800" b="0" i="1" smtClean="0">
                            <a:solidFill>
                              <a:srgbClr val="4B556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1800" b="0" i="1" smtClean="0">
                            <a:solidFill>
                              <a:srgbClr val="4B5563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1800" b="0" i="1" smtClean="0">
                        <a:solidFill>
                          <a:srgbClr val="4B5563"/>
                        </a:solidFill>
                        <a:latin typeface="Cambria Math" panose="02040503050406030204" pitchFamily="18" charset="0"/>
                      </a:rPr>
                      <m:t>{|</m:t>
                    </m:r>
                    <m:d>
                      <m:dPr>
                        <m:begChr m:val="|"/>
                        <m:endChr m:val="|"/>
                        <m:ctrlPr>
                          <a:rPr lang="en-US" sz="1800" b="0" i="1" smtClean="0">
                            <a:solidFill>
                              <a:srgbClr val="4B556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rgbClr val="4B5563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1800" b="0" i="1" smtClean="0">
                            <a:solidFill>
                              <a:srgbClr val="4B5563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0" i="1" smtClean="0">
                            <a:solidFill>
                              <a:srgbClr val="4B5563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sz="1800" b="0" i="1" smtClean="0">
                        <a:solidFill>
                          <a:srgbClr val="4B5563"/>
                        </a:solidFill>
                        <a:latin typeface="Cambria Math" panose="02040503050406030204" pitchFamily="18" charset="0"/>
                      </a:rPr>
                      <m:t>|}}</m:t>
                    </m:r>
                  </m:oMath>
                </a14:m>
                <a:endParaRPr lang="en-US" sz="1800" dirty="0">
                  <a:solidFill>
                    <a:srgbClr val="4B5563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BA1F5D8-88D0-C3FD-E649-5465497A9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1746081"/>
                <a:ext cx="4673587" cy="310919"/>
              </a:xfrm>
              <a:prstGeom prst="rect">
                <a:avLst/>
              </a:prstGeom>
              <a:blipFill>
                <a:blip r:embed="rId3"/>
                <a:stretch>
                  <a:fillRect l="-3261" t="-16000" r="-1630" b="-4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own Arrow 4">
            <a:extLst>
              <a:ext uri="{FF2B5EF4-FFF2-40B4-BE49-F238E27FC236}">
                <a16:creationId xmlns:a16="http://schemas.microsoft.com/office/drawing/2014/main" id="{76C15C63-75BA-F975-4E8A-5AF1D49C5FAA}"/>
              </a:ext>
            </a:extLst>
          </p:cNvPr>
          <p:cNvSpPr/>
          <p:nvPr/>
        </p:nvSpPr>
        <p:spPr>
          <a:xfrm>
            <a:off x="3808428" y="2179550"/>
            <a:ext cx="273377" cy="846456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A1C8A8-8C86-BB25-8C79-B88B2DEA4FF1}"/>
              </a:ext>
            </a:extLst>
          </p:cNvPr>
          <p:cNvSpPr txBox="1"/>
          <p:nvPr/>
        </p:nvSpPr>
        <p:spPr>
          <a:xfrm>
            <a:off x="3253866" y="3110848"/>
            <a:ext cx="11993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4B5563"/>
                </a:solidFill>
                <a:latin typeface="Lato"/>
                <a:ea typeface="Lato"/>
                <a:cs typeface="Lato"/>
              </a:rPr>
              <a:t>Double Loop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BE5DD25-86F1-007C-8031-01D7C0CA04CA}"/>
              </a:ext>
            </a:extLst>
          </p:cNvPr>
          <p:cNvSpPr/>
          <p:nvPr/>
        </p:nvSpPr>
        <p:spPr>
          <a:xfrm>
            <a:off x="6946915" y="2189109"/>
            <a:ext cx="4949047" cy="238361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9F8173-FC78-D9B3-B23C-BFDEDCD377F9}"/>
              </a:ext>
            </a:extLst>
          </p:cNvPr>
          <p:cNvSpPr txBox="1"/>
          <p:nvPr/>
        </p:nvSpPr>
        <p:spPr>
          <a:xfrm>
            <a:off x="7066788" y="2217692"/>
            <a:ext cx="3944708" cy="328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80"/>
              </a:lnSpc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← 0 //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Global Maximum Distance</a:t>
            </a:r>
            <a:endParaRPr lang="en-US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7FCA0A-9BC1-C919-617A-6B2971879E04}"/>
              </a:ext>
            </a:extLst>
          </p:cNvPr>
          <p:cNvSpPr txBox="1"/>
          <p:nvPr/>
        </p:nvSpPr>
        <p:spPr>
          <a:xfrm>
            <a:off x="7340104" y="3044649"/>
            <a:ext cx="3170783" cy="1059906"/>
          </a:xfrm>
          <a:custGeom>
            <a:avLst/>
            <a:gdLst>
              <a:gd name="csX0" fmla="*/ 0 w 3170783"/>
              <a:gd name="csY0" fmla="*/ 0 h 1059906"/>
              <a:gd name="csX1" fmla="*/ 602449 w 3170783"/>
              <a:gd name="csY1" fmla="*/ 0 h 1059906"/>
              <a:gd name="csX2" fmla="*/ 1141482 w 3170783"/>
              <a:gd name="csY2" fmla="*/ 0 h 1059906"/>
              <a:gd name="csX3" fmla="*/ 1839054 w 3170783"/>
              <a:gd name="csY3" fmla="*/ 0 h 1059906"/>
              <a:gd name="csX4" fmla="*/ 2441503 w 3170783"/>
              <a:gd name="csY4" fmla="*/ 0 h 1059906"/>
              <a:gd name="csX5" fmla="*/ 3170783 w 3170783"/>
              <a:gd name="csY5" fmla="*/ 0 h 1059906"/>
              <a:gd name="csX6" fmla="*/ 3170783 w 3170783"/>
              <a:gd name="csY6" fmla="*/ 551151 h 1059906"/>
              <a:gd name="csX7" fmla="*/ 3170783 w 3170783"/>
              <a:gd name="csY7" fmla="*/ 1059906 h 1059906"/>
              <a:gd name="csX8" fmla="*/ 2536626 w 3170783"/>
              <a:gd name="csY8" fmla="*/ 1059906 h 1059906"/>
              <a:gd name="csX9" fmla="*/ 1997593 w 3170783"/>
              <a:gd name="csY9" fmla="*/ 1059906 h 1059906"/>
              <a:gd name="csX10" fmla="*/ 1363437 w 3170783"/>
              <a:gd name="csY10" fmla="*/ 1059906 h 1059906"/>
              <a:gd name="csX11" fmla="*/ 729280 w 3170783"/>
              <a:gd name="csY11" fmla="*/ 1059906 h 1059906"/>
              <a:gd name="csX12" fmla="*/ 0 w 3170783"/>
              <a:gd name="csY12" fmla="*/ 1059906 h 1059906"/>
              <a:gd name="csX13" fmla="*/ 0 w 3170783"/>
              <a:gd name="csY13" fmla="*/ 508755 h 1059906"/>
              <a:gd name="csX14" fmla="*/ 0 w 3170783"/>
              <a:gd name="csY14" fmla="*/ 0 h 105990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</a:cxnLst>
            <a:rect l="l" t="t" r="r" b="b"/>
            <a:pathLst>
              <a:path w="3170783" h="1059906" extrusionOk="0">
                <a:moveTo>
                  <a:pt x="0" y="0"/>
                </a:moveTo>
                <a:cubicBezTo>
                  <a:pt x="250598" y="7504"/>
                  <a:pt x="339779" y="-17604"/>
                  <a:pt x="602449" y="0"/>
                </a:cubicBezTo>
                <a:cubicBezTo>
                  <a:pt x="865119" y="17604"/>
                  <a:pt x="991665" y="3388"/>
                  <a:pt x="1141482" y="0"/>
                </a:cubicBezTo>
                <a:cubicBezTo>
                  <a:pt x="1291299" y="-3388"/>
                  <a:pt x="1585872" y="-17867"/>
                  <a:pt x="1839054" y="0"/>
                </a:cubicBezTo>
                <a:cubicBezTo>
                  <a:pt x="2092236" y="17867"/>
                  <a:pt x="2239614" y="-3657"/>
                  <a:pt x="2441503" y="0"/>
                </a:cubicBezTo>
                <a:cubicBezTo>
                  <a:pt x="2643392" y="3657"/>
                  <a:pt x="2895283" y="-22991"/>
                  <a:pt x="3170783" y="0"/>
                </a:cubicBezTo>
                <a:cubicBezTo>
                  <a:pt x="3191916" y="221353"/>
                  <a:pt x="3144773" y="315178"/>
                  <a:pt x="3170783" y="551151"/>
                </a:cubicBezTo>
                <a:cubicBezTo>
                  <a:pt x="3196793" y="787124"/>
                  <a:pt x="3145632" y="828200"/>
                  <a:pt x="3170783" y="1059906"/>
                </a:cubicBezTo>
                <a:cubicBezTo>
                  <a:pt x="2971356" y="1041350"/>
                  <a:pt x="2739020" y="1043696"/>
                  <a:pt x="2536626" y="1059906"/>
                </a:cubicBezTo>
                <a:cubicBezTo>
                  <a:pt x="2334232" y="1076116"/>
                  <a:pt x="2220958" y="1061954"/>
                  <a:pt x="1997593" y="1059906"/>
                </a:cubicBezTo>
                <a:cubicBezTo>
                  <a:pt x="1774228" y="1057858"/>
                  <a:pt x="1592476" y="1072503"/>
                  <a:pt x="1363437" y="1059906"/>
                </a:cubicBezTo>
                <a:cubicBezTo>
                  <a:pt x="1134398" y="1047309"/>
                  <a:pt x="880277" y="1072824"/>
                  <a:pt x="729280" y="1059906"/>
                </a:cubicBezTo>
                <a:cubicBezTo>
                  <a:pt x="578283" y="1046988"/>
                  <a:pt x="166792" y="1082840"/>
                  <a:pt x="0" y="1059906"/>
                </a:cubicBezTo>
                <a:cubicBezTo>
                  <a:pt x="-9309" y="830286"/>
                  <a:pt x="-26637" y="633240"/>
                  <a:pt x="0" y="508755"/>
                </a:cubicBezTo>
                <a:cubicBezTo>
                  <a:pt x="26637" y="384270"/>
                  <a:pt x="6151" y="232933"/>
                  <a:pt x="0" y="0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>
              <a:lnSpc>
                <a:spcPts val="188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each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 ∈ B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lnSpc>
                <a:spcPts val="188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← ||a, b|| </a:t>
            </a:r>
          </a:p>
          <a:p>
            <a:pPr>
              <a:lnSpc>
                <a:spcPts val="188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← min(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lnSpc>
                <a:spcPts val="188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5078E3-FCA9-F1B7-C89D-BF03D98E8490}"/>
              </a:ext>
            </a:extLst>
          </p:cNvPr>
          <p:cNvSpPr txBox="1"/>
          <p:nvPr/>
        </p:nvSpPr>
        <p:spPr>
          <a:xfrm>
            <a:off x="7060692" y="2520432"/>
            <a:ext cx="4835270" cy="572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8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each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i="1" dirty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∈ 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lnSpc>
                <a:spcPts val="188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← ∞ //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Minimum Distance from point </a:t>
            </a:r>
            <a:r>
              <a:rPr lang="en-US" i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B08BE7-2787-5A66-581E-730E0E754B64}"/>
              </a:ext>
            </a:extLst>
          </p:cNvPr>
          <p:cNvSpPr txBox="1"/>
          <p:nvPr/>
        </p:nvSpPr>
        <p:spPr>
          <a:xfrm>
            <a:off x="7084999" y="4037900"/>
            <a:ext cx="4949047" cy="571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8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← max(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//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Update Global Max</a:t>
            </a:r>
          </a:p>
          <a:p>
            <a:pPr>
              <a:lnSpc>
                <a:spcPts val="188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FB25BB3-3880-82B2-3244-D0DB60E8B061}"/>
              </a:ext>
            </a:extLst>
          </p:cNvPr>
          <p:cNvSpPr txBox="1"/>
          <p:nvPr/>
        </p:nvSpPr>
        <p:spPr>
          <a:xfrm>
            <a:off x="2177956" y="4950797"/>
            <a:ext cx="114646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4B5563"/>
                </a:solidFill>
                <a:latin typeface="Lato"/>
                <a:ea typeface="Lato"/>
                <a:cs typeface="Lato"/>
              </a:rPr>
              <a:t>Early Break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345550-D936-E3C4-4AF6-0FEAC66A4BF9}"/>
              </a:ext>
            </a:extLst>
          </p:cNvPr>
          <p:cNvSpPr txBox="1"/>
          <p:nvPr/>
        </p:nvSpPr>
        <p:spPr>
          <a:xfrm>
            <a:off x="4376291" y="4958500"/>
            <a:ext cx="1592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4B5563"/>
                </a:solidFill>
                <a:latin typeface="Lato"/>
                <a:ea typeface="Lato"/>
                <a:cs typeface="Lato"/>
              </a:rPr>
              <a:t>Nearest Neighbor</a:t>
            </a:r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9365212B-4C45-8DDD-895B-72DFEA31C58B}"/>
              </a:ext>
            </a:extLst>
          </p:cNvPr>
          <p:cNvSpPr/>
          <p:nvPr/>
        </p:nvSpPr>
        <p:spPr>
          <a:xfrm rot="2262212">
            <a:off x="3152470" y="3376521"/>
            <a:ext cx="273377" cy="166446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Down Arrow 14">
            <a:extLst>
              <a:ext uri="{FF2B5EF4-FFF2-40B4-BE49-F238E27FC236}">
                <a16:creationId xmlns:a16="http://schemas.microsoft.com/office/drawing/2014/main" id="{3112376F-14AD-4311-2ED2-3E09C7D127BB}"/>
              </a:ext>
            </a:extLst>
          </p:cNvPr>
          <p:cNvSpPr/>
          <p:nvPr/>
        </p:nvSpPr>
        <p:spPr>
          <a:xfrm rot="19342665">
            <a:off x="4498045" y="3387841"/>
            <a:ext cx="273377" cy="1664462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5570F01-EEF1-BFAA-3FF9-59E290DEE4F3}"/>
              </a:ext>
            </a:extLst>
          </p:cNvPr>
          <p:cNvSpPr/>
          <p:nvPr/>
        </p:nvSpPr>
        <p:spPr>
          <a:xfrm>
            <a:off x="1580323" y="5577636"/>
            <a:ext cx="2250020" cy="85725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4B5563"/>
                </a:solidFill>
                <a:latin typeface="Lato"/>
                <a:ea typeface="Lato"/>
                <a:cs typeface="Lato"/>
              </a:rPr>
              <a:t>Breaking the inner loop early under a condition</a:t>
            </a:r>
            <a:endParaRPr lang="en-US" b="1" dirty="0">
              <a:solidFill>
                <a:srgbClr val="4B5563"/>
              </a:solidFill>
              <a:latin typeface="Lato"/>
              <a:ea typeface="Lato"/>
              <a:cs typeface="Lato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24D2605-FA66-4294-1643-99AA57CB8AE4}"/>
              </a:ext>
            </a:extLst>
          </p:cNvPr>
          <p:cNvSpPr/>
          <p:nvPr/>
        </p:nvSpPr>
        <p:spPr>
          <a:xfrm>
            <a:off x="4224993" y="5574205"/>
            <a:ext cx="2158305" cy="85725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4B5563"/>
                </a:solidFill>
                <a:latin typeface="Lato"/>
                <a:ea typeface="Lato"/>
                <a:cs typeface="Lato"/>
              </a:rPr>
              <a:t>Building an index over Points B to facilitate nearest neighbor search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FBA6552-D720-7BFA-004D-0FEDB50180B0}"/>
              </a:ext>
            </a:extLst>
          </p:cNvPr>
          <p:cNvCxnSpPr/>
          <p:nvPr/>
        </p:nvCxnSpPr>
        <p:spPr>
          <a:xfrm>
            <a:off x="4634733" y="3264736"/>
            <a:ext cx="2030018" cy="0"/>
          </a:xfrm>
          <a:prstGeom prst="straightConnector1">
            <a:avLst/>
          </a:prstGeom>
          <a:ln w="25400">
            <a:prstDash val="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5CAE974-8DA8-A2CA-5962-327C8C796D53}"/>
              </a:ext>
            </a:extLst>
          </p:cNvPr>
          <p:cNvSpPr txBox="1"/>
          <p:nvPr/>
        </p:nvSpPr>
        <p:spPr>
          <a:xfrm>
            <a:off x="2458" y="6588651"/>
            <a:ext cx="815869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Taha et al. An Efﬁcient Algorithm for Calculating the Exact </a:t>
            </a:r>
            <a:r>
              <a:rPr lang="en-US" sz="1050" dirty="0" err="1">
                <a:solidFill>
                  <a:schemeClr val="bg1">
                    <a:lumMod val="50000"/>
                  </a:schemeClr>
                </a:solidFill>
              </a:rPr>
              <a:t>Hausdorff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</a:rPr>
              <a:t> Distance, T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</a:rPr>
              <a:t>PAMI, 2015</a:t>
            </a:r>
            <a:endParaRPr lang="en-US" sz="105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87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9;p17">
            <a:extLst>
              <a:ext uri="{FF2B5EF4-FFF2-40B4-BE49-F238E27FC236}">
                <a16:creationId xmlns:a16="http://schemas.microsoft.com/office/drawing/2014/main" id="{EBCA98CB-2F47-0BA0-AB0E-D3D51A0A9259}"/>
              </a:ext>
            </a:extLst>
          </p:cNvPr>
          <p:cNvSpPr txBox="1"/>
          <p:nvPr/>
        </p:nvSpPr>
        <p:spPr>
          <a:xfrm>
            <a:off x="571500" y="666750"/>
            <a:ext cx="1160145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u="sng" dirty="0">
                <a:solidFill>
                  <a:srgbClr val="991B1B"/>
                </a:solidFill>
                <a:latin typeface="Poppins"/>
                <a:cs typeface="Poppins"/>
                <a:sym typeface="Poppins"/>
              </a:rPr>
              <a:t>General Purpose</a:t>
            </a:r>
            <a:r>
              <a:rPr lang="en-US" sz="3300" b="1" dirty="0">
                <a:solidFill>
                  <a:srgbClr val="991B1B"/>
                </a:solidFill>
                <a:latin typeface="Poppins"/>
                <a:cs typeface="Poppins"/>
                <a:sym typeface="Poppins"/>
              </a:rPr>
              <a:t> HD Algorithms</a:t>
            </a:r>
            <a:endParaRPr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A4828C8-8C6B-7344-3D0D-017C2E78E9BF}"/>
              </a:ext>
            </a:extLst>
          </p:cNvPr>
          <p:cNvSpPr/>
          <p:nvPr/>
        </p:nvSpPr>
        <p:spPr>
          <a:xfrm>
            <a:off x="6602097" y="4058662"/>
            <a:ext cx="5570853" cy="268016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E8828A1-B216-C5E5-F168-27D6968AF095}"/>
              </a:ext>
            </a:extLst>
          </p:cNvPr>
          <p:cNvSpPr/>
          <p:nvPr/>
        </p:nvSpPr>
        <p:spPr>
          <a:xfrm>
            <a:off x="457723" y="4063533"/>
            <a:ext cx="4949047" cy="268016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85000"/>
                </a:schemeClr>
              </a:solidFill>
              <a:highlight>
                <a:srgbClr val="FFFF00"/>
              </a:highlight>
            </a:endParaRPr>
          </a:p>
        </p:txBody>
      </p:sp>
      <p:sp>
        <p:nvSpPr>
          <p:cNvPr id="6" name="Google Shape;141;p17">
            <a:extLst>
              <a:ext uri="{FF2B5EF4-FFF2-40B4-BE49-F238E27FC236}">
                <a16:creationId xmlns:a16="http://schemas.microsoft.com/office/drawing/2014/main" id="{25823080-9A09-4DA9-54AA-EE54840DC9AC}"/>
              </a:ext>
            </a:extLst>
          </p:cNvPr>
          <p:cNvSpPr txBox="1"/>
          <p:nvPr/>
        </p:nvSpPr>
        <p:spPr>
          <a:xfrm>
            <a:off x="962025" y="1755386"/>
            <a:ext cx="47305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u="sng" dirty="0">
                <a:solidFill>
                  <a:srgbClr val="991B1B"/>
                </a:solidFill>
                <a:latin typeface="Poppins"/>
                <a:ea typeface="Poppins"/>
                <a:cs typeface="Poppins"/>
                <a:sym typeface="Poppins"/>
              </a:rPr>
              <a:t>Early Break</a:t>
            </a:r>
            <a:r>
              <a:rPr lang="en-US" sz="2400" b="1" dirty="0">
                <a:solidFill>
                  <a:srgbClr val="991B1B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1" i="0" u="none" strike="noStrike" cap="none" dirty="0">
                <a:solidFill>
                  <a:srgbClr val="991B1B"/>
                </a:solidFill>
                <a:latin typeface="Poppins"/>
                <a:ea typeface="Poppins"/>
                <a:cs typeface="Poppins"/>
                <a:sym typeface="Poppins"/>
              </a:rPr>
              <a:t>(EB)</a:t>
            </a:r>
            <a:endParaRPr dirty="0">
              <a:solidFill>
                <a:srgbClr val="991B1B"/>
              </a:solidFill>
            </a:endParaRPr>
          </a:p>
        </p:txBody>
      </p:sp>
      <p:sp>
        <p:nvSpPr>
          <p:cNvPr id="7" name="Google Shape;142;p17">
            <a:extLst>
              <a:ext uri="{FF2B5EF4-FFF2-40B4-BE49-F238E27FC236}">
                <a16:creationId xmlns:a16="http://schemas.microsoft.com/office/drawing/2014/main" id="{3E456F10-3250-6CF6-40C7-0596E029CE34}"/>
              </a:ext>
            </a:extLst>
          </p:cNvPr>
          <p:cNvSpPr txBox="1"/>
          <p:nvPr/>
        </p:nvSpPr>
        <p:spPr>
          <a:xfrm>
            <a:off x="962025" y="2355461"/>
            <a:ext cx="4505325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Breaking the inner loop early if the current minimum cannot increase the global maximum.</a:t>
            </a:r>
          </a:p>
          <a:p>
            <a:pPr marL="285750" marR="0" lvl="0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8000"/>
                </a:solidFill>
                <a:latin typeface="Lato"/>
                <a:ea typeface="Lato"/>
                <a:cs typeface="Lato"/>
                <a:sym typeface="Lato"/>
              </a:rPr>
              <a:t>No index overhead</a:t>
            </a:r>
          </a:p>
          <a:p>
            <a:pPr marL="285750" marR="0" lvl="0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Performance dynamics </a:t>
            </a:r>
            <a:r>
              <a:rPr lang="en-US" sz="1500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(break may not trigger)</a:t>
            </a:r>
            <a:endParaRPr dirty="0"/>
          </a:p>
        </p:txBody>
      </p:sp>
      <p:sp>
        <p:nvSpPr>
          <p:cNvPr id="8" name="Google Shape;144;p17">
            <a:extLst>
              <a:ext uri="{FF2B5EF4-FFF2-40B4-BE49-F238E27FC236}">
                <a16:creationId xmlns:a16="http://schemas.microsoft.com/office/drawing/2014/main" id="{EBAB2B86-E3F7-F76E-D478-74EAAFFE6029}"/>
              </a:ext>
            </a:extLst>
          </p:cNvPr>
          <p:cNvSpPr txBox="1"/>
          <p:nvPr/>
        </p:nvSpPr>
        <p:spPr>
          <a:xfrm>
            <a:off x="6724650" y="1755386"/>
            <a:ext cx="47305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sng" strike="noStrike" cap="none" dirty="0">
                <a:solidFill>
                  <a:srgbClr val="991B1B"/>
                </a:solidFill>
                <a:latin typeface="Poppins"/>
                <a:ea typeface="Poppins"/>
                <a:cs typeface="Poppins"/>
                <a:sym typeface="Poppins"/>
              </a:rPr>
              <a:t>Nearest Neighbor</a:t>
            </a:r>
            <a:r>
              <a:rPr lang="en-US" sz="2400" b="1" i="0" strike="noStrike" cap="none" dirty="0">
                <a:solidFill>
                  <a:srgbClr val="991B1B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400" b="1" i="0" u="none" strike="noStrike" cap="none" dirty="0">
                <a:solidFill>
                  <a:srgbClr val="991B1B"/>
                </a:solidFill>
                <a:latin typeface="Poppins"/>
                <a:ea typeface="Poppins"/>
                <a:cs typeface="Poppins"/>
                <a:sym typeface="Poppins"/>
              </a:rPr>
              <a:t>(NN)</a:t>
            </a:r>
            <a:endParaRPr dirty="0">
              <a:solidFill>
                <a:srgbClr val="991B1B"/>
              </a:solidFill>
            </a:endParaRPr>
          </a:p>
        </p:txBody>
      </p:sp>
      <p:sp>
        <p:nvSpPr>
          <p:cNvPr id="9" name="Google Shape;145;p17">
            <a:extLst>
              <a:ext uri="{FF2B5EF4-FFF2-40B4-BE49-F238E27FC236}">
                <a16:creationId xmlns:a16="http://schemas.microsoft.com/office/drawing/2014/main" id="{3A3A304A-BAD3-F95D-832C-C77D0F140816}"/>
              </a:ext>
            </a:extLst>
          </p:cNvPr>
          <p:cNvSpPr txBox="1"/>
          <p:nvPr/>
        </p:nvSpPr>
        <p:spPr>
          <a:xfrm>
            <a:off x="6724650" y="2351899"/>
            <a:ext cx="4505325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Using a spatial index like KD-trees to avoid visiting all points by finding the closest neighbor directly.</a:t>
            </a:r>
          </a:p>
          <a:p>
            <a:pPr marL="285750" marR="0" lvl="0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008000"/>
                </a:solidFill>
                <a:latin typeface="Lato"/>
                <a:ea typeface="Lato"/>
                <a:cs typeface="Lato"/>
                <a:sym typeface="Lato"/>
              </a:rPr>
              <a:t>Scalable and predictable performance</a:t>
            </a:r>
          </a:p>
          <a:p>
            <a:pPr marL="285750" marR="0" lvl="0" indent="-2857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b="0" i="0" u="none" strike="noStrike" cap="none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Indexing cost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A0DCBB-EE2C-E81E-1D4B-72426D3BDEA3}"/>
              </a:ext>
            </a:extLst>
          </p:cNvPr>
          <p:cNvSpPr txBox="1"/>
          <p:nvPr/>
        </p:nvSpPr>
        <p:spPr>
          <a:xfrm>
            <a:off x="577596" y="4092116"/>
            <a:ext cx="3944708" cy="328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80"/>
              </a:lnSpc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← 0 //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Global Maximum Distance</a:t>
            </a:r>
            <a:endParaRPr lang="en-US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AEE32D-E1E1-F1A2-8A1E-E26E48FD61B2}"/>
              </a:ext>
            </a:extLst>
          </p:cNvPr>
          <p:cNvSpPr txBox="1"/>
          <p:nvPr/>
        </p:nvSpPr>
        <p:spPr>
          <a:xfrm>
            <a:off x="6724650" y="4890035"/>
            <a:ext cx="530479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← 0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Index ←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BuildSpatialIndex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(B) //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Build Index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each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 ∈ 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nearest_b</a:t>
            </a:r>
            <a:r>
              <a:rPr lang="en-US" u="sng" dirty="0">
                <a:latin typeface="Courier New" panose="02070309020205020404" pitchFamily="49" charset="0"/>
                <a:cs typeface="Courier New" panose="02070309020205020404" pitchFamily="49" charset="0"/>
              </a:rPr>
              <a:t> ← </a:t>
            </a:r>
            <a:r>
              <a:rPr lang="en-US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Index.</a:t>
            </a:r>
            <a:r>
              <a:rPr lang="en-US" b="1" u="sng" dirty="0" err="1">
                <a:latin typeface="Courier New" panose="02070309020205020404" pitchFamily="49" charset="0"/>
                <a:cs typeface="Courier New" panose="02070309020205020404" pitchFamily="49" charset="0"/>
              </a:rPr>
              <a:t>NNSearch</a:t>
            </a:r>
            <a:r>
              <a:rPr lang="en-US" u="sng" dirty="0">
                <a:latin typeface="Courier New" panose="02070309020205020404" pitchFamily="49" charset="0"/>
                <a:cs typeface="Courier New" panose="02070309020205020404" pitchFamily="49" charset="0"/>
              </a:rPr>
              <a:t>(a)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//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Offload to RT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← ||a,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nearest_b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||</a:t>
            </a:r>
          </a:p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← max(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3A17B6-82B0-E547-11ED-955DFC355E93}"/>
              </a:ext>
            </a:extLst>
          </p:cNvPr>
          <p:cNvSpPr txBox="1"/>
          <p:nvPr/>
        </p:nvSpPr>
        <p:spPr>
          <a:xfrm>
            <a:off x="5529323" y="4676434"/>
            <a:ext cx="1142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Essential NN search!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EF5AB8-5E8E-F892-D6B1-CDC0AD5EF69D}"/>
              </a:ext>
            </a:extLst>
          </p:cNvPr>
          <p:cNvSpPr txBox="1"/>
          <p:nvPr/>
        </p:nvSpPr>
        <p:spPr>
          <a:xfrm>
            <a:off x="850912" y="4919073"/>
            <a:ext cx="4616438" cy="1303562"/>
          </a:xfrm>
          <a:custGeom>
            <a:avLst/>
            <a:gdLst>
              <a:gd name="csX0" fmla="*/ 0 w 4616438"/>
              <a:gd name="csY0" fmla="*/ 0 h 1303562"/>
              <a:gd name="csX1" fmla="*/ 613327 w 4616438"/>
              <a:gd name="csY1" fmla="*/ 0 h 1303562"/>
              <a:gd name="csX2" fmla="*/ 1134325 w 4616438"/>
              <a:gd name="csY2" fmla="*/ 0 h 1303562"/>
              <a:gd name="csX3" fmla="*/ 1886145 w 4616438"/>
              <a:gd name="csY3" fmla="*/ 0 h 1303562"/>
              <a:gd name="csX4" fmla="*/ 2499471 w 4616438"/>
              <a:gd name="csY4" fmla="*/ 0 h 1303562"/>
              <a:gd name="csX5" fmla="*/ 3112798 w 4616438"/>
              <a:gd name="csY5" fmla="*/ 0 h 1303562"/>
              <a:gd name="csX6" fmla="*/ 3864618 w 4616438"/>
              <a:gd name="csY6" fmla="*/ 0 h 1303562"/>
              <a:gd name="csX7" fmla="*/ 4616438 w 4616438"/>
              <a:gd name="csY7" fmla="*/ 0 h 1303562"/>
              <a:gd name="csX8" fmla="*/ 4616438 w 4616438"/>
              <a:gd name="csY8" fmla="*/ 677852 h 1303562"/>
              <a:gd name="csX9" fmla="*/ 4616438 w 4616438"/>
              <a:gd name="csY9" fmla="*/ 1303562 h 1303562"/>
              <a:gd name="csX10" fmla="*/ 4049276 w 4616438"/>
              <a:gd name="csY10" fmla="*/ 1303562 h 1303562"/>
              <a:gd name="csX11" fmla="*/ 3389784 w 4616438"/>
              <a:gd name="csY11" fmla="*/ 1303562 h 1303562"/>
              <a:gd name="csX12" fmla="*/ 2776458 w 4616438"/>
              <a:gd name="csY12" fmla="*/ 1303562 h 1303562"/>
              <a:gd name="csX13" fmla="*/ 2024638 w 4616438"/>
              <a:gd name="csY13" fmla="*/ 1303562 h 1303562"/>
              <a:gd name="csX14" fmla="*/ 1272818 w 4616438"/>
              <a:gd name="csY14" fmla="*/ 1303562 h 1303562"/>
              <a:gd name="csX15" fmla="*/ 705656 w 4616438"/>
              <a:gd name="csY15" fmla="*/ 1303562 h 1303562"/>
              <a:gd name="csX16" fmla="*/ 0 w 4616438"/>
              <a:gd name="csY16" fmla="*/ 1303562 h 1303562"/>
              <a:gd name="csX17" fmla="*/ 0 w 4616438"/>
              <a:gd name="csY17" fmla="*/ 625710 h 1303562"/>
              <a:gd name="csX18" fmla="*/ 0 w 4616438"/>
              <a:gd name="csY18" fmla="*/ 0 h 130356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</a:cxnLst>
            <a:rect l="l" t="t" r="r" b="b"/>
            <a:pathLst>
              <a:path w="4616438" h="1303562" extrusionOk="0">
                <a:moveTo>
                  <a:pt x="0" y="0"/>
                </a:moveTo>
                <a:cubicBezTo>
                  <a:pt x="173413" y="-15542"/>
                  <a:pt x="380591" y="-25621"/>
                  <a:pt x="613327" y="0"/>
                </a:cubicBezTo>
                <a:cubicBezTo>
                  <a:pt x="846063" y="25621"/>
                  <a:pt x="1017778" y="16355"/>
                  <a:pt x="1134325" y="0"/>
                </a:cubicBezTo>
                <a:cubicBezTo>
                  <a:pt x="1250872" y="-16355"/>
                  <a:pt x="1663693" y="4438"/>
                  <a:pt x="1886145" y="0"/>
                </a:cubicBezTo>
                <a:cubicBezTo>
                  <a:pt x="2108597" y="-4438"/>
                  <a:pt x="2317171" y="-12726"/>
                  <a:pt x="2499471" y="0"/>
                </a:cubicBezTo>
                <a:cubicBezTo>
                  <a:pt x="2681771" y="12726"/>
                  <a:pt x="2988650" y="360"/>
                  <a:pt x="3112798" y="0"/>
                </a:cubicBezTo>
                <a:cubicBezTo>
                  <a:pt x="3236946" y="-360"/>
                  <a:pt x="3524383" y="5702"/>
                  <a:pt x="3864618" y="0"/>
                </a:cubicBezTo>
                <a:cubicBezTo>
                  <a:pt x="4204853" y="-5702"/>
                  <a:pt x="4278727" y="30814"/>
                  <a:pt x="4616438" y="0"/>
                </a:cubicBezTo>
                <a:cubicBezTo>
                  <a:pt x="4586174" y="330205"/>
                  <a:pt x="4612162" y="478049"/>
                  <a:pt x="4616438" y="677852"/>
                </a:cubicBezTo>
                <a:cubicBezTo>
                  <a:pt x="4620714" y="877655"/>
                  <a:pt x="4636255" y="1098428"/>
                  <a:pt x="4616438" y="1303562"/>
                </a:cubicBezTo>
                <a:cubicBezTo>
                  <a:pt x="4500491" y="1300518"/>
                  <a:pt x="4173597" y="1325101"/>
                  <a:pt x="4049276" y="1303562"/>
                </a:cubicBezTo>
                <a:cubicBezTo>
                  <a:pt x="3924955" y="1282023"/>
                  <a:pt x="3709237" y="1306982"/>
                  <a:pt x="3389784" y="1303562"/>
                </a:cubicBezTo>
                <a:cubicBezTo>
                  <a:pt x="3070331" y="1300142"/>
                  <a:pt x="3021689" y="1320602"/>
                  <a:pt x="2776458" y="1303562"/>
                </a:cubicBezTo>
                <a:cubicBezTo>
                  <a:pt x="2531227" y="1286522"/>
                  <a:pt x="2292974" y="1292881"/>
                  <a:pt x="2024638" y="1303562"/>
                </a:cubicBezTo>
                <a:cubicBezTo>
                  <a:pt x="1756302" y="1314243"/>
                  <a:pt x="1450078" y="1285434"/>
                  <a:pt x="1272818" y="1303562"/>
                </a:cubicBezTo>
                <a:cubicBezTo>
                  <a:pt x="1095558" y="1321690"/>
                  <a:pt x="834906" y="1300843"/>
                  <a:pt x="705656" y="1303562"/>
                </a:cubicBezTo>
                <a:cubicBezTo>
                  <a:pt x="576406" y="1306281"/>
                  <a:pt x="275866" y="1293465"/>
                  <a:pt x="0" y="1303562"/>
                </a:cubicBezTo>
                <a:cubicBezTo>
                  <a:pt x="15803" y="1039082"/>
                  <a:pt x="-29473" y="870373"/>
                  <a:pt x="0" y="625710"/>
                </a:cubicBezTo>
                <a:cubicBezTo>
                  <a:pt x="29473" y="381047"/>
                  <a:pt x="21485" y="205075"/>
                  <a:pt x="0" y="0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>
              <a:lnSpc>
                <a:spcPts val="188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each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b ∈ B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lnSpc>
                <a:spcPts val="188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← ||a, b|| </a:t>
            </a:r>
          </a:p>
          <a:p>
            <a:pPr>
              <a:lnSpc>
                <a:spcPts val="188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← min(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pPr>
              <a:lnSpc>
                <a:spcPts val="188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if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≤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then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break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100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Early Break</a:t>
            </a:r>
          </a:p>
          <a:p>
            <a:pPr>
              <a:lnSpc>
                <a:spcPts val="188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32FB39-990C-CBB7-60BE-E0D2E8EE9CF4}"/>
              </a:ext>
            </a:extLst>
          </p:cNvPr>
          <p:cNvSpPr txBox="1"/>
          <p:nvPr/>
        </p:nvSpPr>
        <p:spPr>
          <a:xfrm>
            <a:off x="595807" y="6179183"/>
            <a:ext cx="6097384" cy="571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8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← max(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cmax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 //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Update Global Max</a:t>
            </a:r>
          </a:p>
          <a:p>
            <a:pPr>
              <a:lnSpc>
                <a:spcPts val="188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1EDF72-1A35-C871-6D3D-5185BC825382}"/>
              </a:ext>
            </a:extLst>
          </p:cNvPr>
          <p:cNvSpPr txBox="1"/>
          <p:nvPr/>
        </p:nvSpPr>
        <p:spPr>
          <a:xfrm>
            <a:off x="571500" y="4394856"/>
            <a:ext cx="4596250" cy="572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880"/>
              </a:lnSpc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for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each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a ∈ A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do</a:t>
            </a:r>
          </a:p>
          <a:p>
            <a:pPr>
              <a:lnSpc>
                <a:spcPts val="1880"/>
              </a:lnSpc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cmin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← ∞ // </a:t>
            </a:r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Nearest Neighbor Distance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30FCACB-3531-E7BE-26EF-2CCCA514CA1D}"/>
              </a:ext>
            </a:extLst>
          </p:cNvPr>
          <p:cNvCxnSpPr>
            <a:cxnSpLocks/>
          </p:cNvCxnSpPr>
          <p:nvPr/>
        </p:nvCxnSpPr>
        <p:spPr>
          <a:xfrm>
            <a:off x="5459718" y="5172029"/>
            <a:ext cx="1482620" cy="57182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B03B39-D33B-5FF6-92B6-73672FDCA7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9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0" grpId="0"/>
      <p:bldP spid="12" grpId="0"/>
      <p:bldP spid="13" grpId="0" animBg="1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D0C50A2-F1FF-79EF-4419-1DB25AC0F6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3" name="Google Shape;139;p17">
            <a:extLst>
              <a:ext uri="{FF2B5EF4-FFF2-40B4-BE49-F238E27FC236}">
                <a16:creationId xmlns:a16="http://schemas.microsoft.com/office/drawing/2014/main" id="{80F9095B-D167-90E5-58CC-65473EAB2567}"/>
              </a:ext>
            </a:extLst>
          </p:cNvPr>
          <p:cNvSpPr txBox="1"/>
          <p:nvPr/>
        </p:nvSpPr>
        <p:spPr>
          <a:xfrm>
            <a:off x="571500" y="666750"/>
            <a:ext cx="1160145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dirty="0">
                <a:solidFill>
                  <a:srgbClr val="991B1B"/>
                </a:solidFill>
                <a:latin typeface="Poppins"/>
                <a:cs typeface="Poppins"/>
                <a:sym typeface="Poppins"/>
              </a:rPr>
              <a:t>This Work: X-HD</a:t>
            </a:r>
            <a:endParaRPr dirty="0"/>
          </a:p>
        </p:txBody>
      </p:sp>
      <p:pic>
        <p:nvPicPr>
          <p:cNvPr id="6" name="Graphic 5" descr="Rocket with solid fill">
            <a:extLst>
              <a:ext uri="{FF2B5EF4-FFF2-40B4-BE49-F238E27FC236}">
                <a16:creationId xmlns:a16="http://schemas.microsoft.com/office/drawing/2014/main" id="{6B168D05-0156-2C0E-755B-71B3DC0B283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74620" y="742779"/>
            <a:ext cx="355772" cy="355772"/>
          </a:xfrm>
          <a:prstGeom prst="rect">
            <a:avLst/>
          </a:prstGeom>
        </p:spPr>
      </p:pic>
      <p:sp>
        <p:nvSpPr>
          <p:cNvPr id="10" name="Google Shape;142;p17">
            <a:extLst>
              <a:ext uri="{FF2B5EF4-FFF2-40B4-BE49-F238E27FC236}">
                <a16:creationId xmlns:a16="http://schemas.microsoft.com/office/drawing/2014/main" id="{B1C2B787-DEED-E4F2-D134-396C792028F8}"/>
              </a:ext>
            </a:extLst>
          </p:cNvPr>
          <p:cNvSpPr txBox="1"/>
          <p:nvPr/>
        </p:nvSpPr>
        <p:spPr>
          <a:xfrm>
            <a:off x="571500" y="1626965"/>
            <a:ext cx="7980218" cy="5072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The EB and NN algorithms have their strength and weaknesses</a:t>
            </a: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4B5563"/>
              </a:solidFill>
              <a:latin typeface="Lato"/>
              <a:ea typeface="Lato"/>
              <a:cs typeface="Lato"/>
              <a:sym typeface="Lato"/>
            </a:endParaRP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endParaRPr lang="en-US" sz="1800" b="1" dirty="0">
              <a:solidFill>
                <a:srgbClr val="4B5563"/>
              </a:solidFill>
              <a:latin typeface="Lato"/>
              <a:ea typeface="Lato"/>
              <a:cs typeface="Lato"/>
              <a:sym typeface="Lato"/>
            </a:endParaRP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Our goal: a unified HD solution called </a:t>
            </a:r>
            <a:r>
              <a:rPr lang="en-US" sz="1800" b="1" dirty="0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X-HD</a:t>
            </a:r>
          </a:p>
          <a:p>
            <a:pPr marL="560070" lvl="3" indent="-285750">
              <a:lnSpc>
                <a:spcPct val="16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Taking the </a:t>
            </a:r>
            <a:r>
              <a:rPr lang="en-US" b="1" dirty="0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best</a:t>
            </a:r>
            <a:r>
              <a:rPr lang="en-US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 of both algorithms</a:t>
            </a:r>
          </a:p>
          <a:p>
            <a:pPr marL="560070" lvl="3" indent="-285750">
              <a:lnSpc>
                <a:spcPct val="16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Works well for datasets across </a:t>
            </a:r>
            <a:r>
              <a:rPr lang="en-US" b="1" dirty="0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various domains</a:t>
            </a:r>
          </a:p>
          <a:p>
            <a:pPr marL="560070" lvl="2" indent="-285750">
              <a:lnSpc>
                <a:spcPct val="160000"/>
              </a:lnSpc>
              <a:buFont typeface="Wingdings" pitchFamily="2" charset="2"/>
              <a:buChar char="Ø"/>
            </a:pPr>
            <a:endParaRPr lang="en-US" dirty="0">
              <a:solidFill>
                <a:srgbClr val="4B5563"/>
              </a:solidFill>
              <a:latin typeface="Lato"/>
              <a:ea typeface="Lato"/>
              <a:cs typeface="Lato"/>
              <a:sym typeface="Lato"/>
            </a:endParaRPr>
          </a:p>
          <a:p>
            <a:pPr marL="560070" lvl="2" indent="-285750">
              <a:lnSpc>
                <a:spcPct val="160000"/>
              </a:lnSpc>
              <a:buFont typeface="Wingdings" pitchFamily="2" charset="2"/>
              <a:buChar char="Ø"/>
            </a:pPr>
            <a:endParaRPr lang="en-US" dirty="0">
              <a:solidFill>
                <a:srgbClr val="4B5563"/>
              </a:solidFill>
              <a:latin typeface="Lato"/>
              <a:ea typeface="Lato"/>
              <a:cs typeface="Lato"/>
              <a:sym typeface="Lato"/>
            </a:endParaRPr>
          </a:p>
          <a:p>
            <a:pPr marL="285750" indent="-28575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GPU acceleration for high-performance HD computation</a:t>
            </a:r>
          </a:p>
          <a:p>
            <a:pPr marL="560070" lvl="3" indent="-285750">
              <a:lnSpc>
                <a:spcPct val="160000"/>
              </a:lnSpc>
              <a:buFont typeface="Wingdings" pitchFamily="2" charset="2"/>
              <a:buChar char="Ø"/>
            </a:pPr>
            <a:r>
              <a:rPr lang="en-US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Using both </a:t>
            </a:r>
            <a:r>
              <a:rPr lang="en-US" b="1" dirty="0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CUDA</a:t>
            </a:r>
            <a:r>
              <a:rPr lang="en-US" dirty="0">
                <a:solidFill>
                  <a:srgbClr val="4B5563"/>
                </a:solidFill>
                <a:latin typeface="Lato"/>
                <a:ea typeface="Lato"/>
                <a:cs typeface="Lato"/>
                <a:sym typeface="Lato"/>
              </a:rPr>
              <a:t> cores and </a:t>
            </a:r>
            <a:r>
              <a:rPr lang="en-US" b="1" dirty="0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Ray-tracing (RT) cores</a:t>
            </a:r>
          </a:p>
          <a:p>
            <a:pPr marL="560070" lvl="3" indent="-285750">
              <a:lnSpc>
                <a:spcPct val="160000"/>
              </a:lnSpc>
              <a:buFont typeface="Wingdings" pitchFamily="2" charset="2"/>
              <a:buChar char="Ø"/>
            </a:pPr>
            <a:r>
              <a:rPr lang="en-US" b="1" dirty="0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NN as its foundation – powered by RT cores</a:t>
            </a:r>
          </a:p>
          <a:p>
            <a:pPr marL="560070" lvl="3" indent="-285750">
              <a:lnSpc>
                <a:spcPct val="160000"/>
              </a:lnSpc>
              <a:buFont typeface="Wingdings" pitchFamily="2" charset="2"/>
              <a:buChar char="Ø"/>
            </a:pPr>
            <a:r>
              <a:rPr lang="en-US" b="1" dirty="0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EB for load-imbalanced cases – running on CUDA cores</a:t>
            </a:r>
          </a:p>
          <a:p>
            <a:pPr marL="560070" lvl="3" indent="-285750">
              <a:lnSpc>
                <a:spcPct val="160000"/>
              </a:lnSpc>
              <a:buFont typeface="Wingdings" pitchFamily="2" charset="2"/>
              <a:buChar char="Ø"/>
            </a:pPr>
            <a:endParaRPr lang="en-US" sz="1800" b="1" dirty="0">
              <a:solidFill>
                <a:srgbClr val="4B5563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93985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9D45A7-0EE8-9A72-3F0E-99174433394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3" name="Google Shape;153;p18">
            <a:extLst>
              <a:ext uri="{FF2B5EF4-FFF2-40B4-BE49-F238E27FC236}">
                <a16:creationId xmlns:a16="http://schemas.microsoft.com/office/drawing/2014/main" id="{6291E15C-696F-C1E8-0A45-A86BD3246E12}"/>
              </a:ext>
            </a:extLst>
          </p:cNvPr>
          <p:cNvSpPr txBox="1"/>
          <p:nvPr/>
        </p:nvSpPr>
        <p:spPr>
          <a:xfrm>
            <a:off x="571500" y="666750"/>
            <a:ext cx="1160145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 dirty="0">
                <a:solidFill>
                  <a:srgbClr val="991B1B"/>
                </a:solidFill>
                <a:latin typeface="Poppins"/>
                <a:ea typeface="Poppins"/>
                <a:cs typeface="Poppins"/>
                <a:sym typeface="Poppins"/>
              </a:rPr>
              <a:t>RT Cores Overview</a:t>
            </a:r>
            <a:endParaRPr dirty="0"/>
          </a:p>
        </p:txBody>
      </p:sp>
      <p:sp>
        <p:nvSpPr>
          <p:cNvPr id="4" name="Google Shape;141;p17">
            <a:extLst>
              <a:ext uri="{FF2B5EF4-FFF2-40B4-BE49-F238E27FC236}">
                <a16:creationId xmlns:a16="http://schemas.microsoft.com/office/drawing/2014/main" id="{6E04A32E-FD6F-4F72-4B0F-52600FC5081E}"/>
              </a:ext>
            </a:extLst>
          </p:cNvPr>
          <p:cNvSpPr txBox="1"/>
          <p:nvPr/>
        </p:nvSpPr>
        <p:spPr>
          <a:xfrm>
            <a:off x="571500" y="1755386"/>
            <a:ext cx="63531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991B1B"/>
                </a:solidFill>
                <a:latin typeface="Poppins"/>
                <a:ea typeface="Poppins"/>
                <a:cs typeface="Poppins"/>
                <a:sym typeface="Poppins"/>
              </a:rPr>
              <a:t>What are the RT cores</a:t>
            </a:r>
            <a:endParaRPr dirty="0">
              <a:solidFill>
                <a:srgbClr val="991B1B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18C5BF-0C0A-94C2-5899-07A2F7F41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3828" y="1618309"/>
            <a:ext cx="3028627" cy="5144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9DC0283-EA86-3612-6905-277AA8DB6A39}"/>
              </a:ext>
            </a:extLst>
          </p:cNvPr>
          <p:cNvSpPr txBox="1"/>
          <p:nvPr/>
        </p:nvSpPr>
        <p:spPr>
          <a:xfrm>
            <a:off x="648116" y="2243710"/>
            <a:ext cx="84036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" indent="-19431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B55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Designed for accelerating ray-tracing rendering</a:t>
            </a:r>
          </a:p>
          <a:p>
            <a:pPr marL="194310" indent="-19431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B55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Specialized</a:t>
            </a:r>
            <a:r>
              <a:rPr lang="zh-CN" altLang="en-US" sz="1800" dirty="0">
                <a:solidFill>
                  <a:srgbClr val="4B5563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zh-CN" sz="1800" dirty="0">
                <a:solidFill>
                  <a:srgbClr val="4B55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units in modern GPUs to accelerate:</a:t>
            </a:r>
          </a:p>
          <a:p>
            <a:pPr marL="377190" lvl="1" indent="-285750">
              <a:buFont typeface="Wingdings" pitchFamily="2" charset="2"/>
              <a:buChar char="ü"/>
            </a:pPr>
            <a:r>
              <a:rPr lang="en-US" sz="1800" dirty="0">
                <a:solidFill>
                  <a:srgbClr val="4B55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Ray-triangle intersection tests</a:t>
            </a:r>
          </a:p>
          <a:p>
            <a:pPr marL="377190" lvl="1" indent="-285750">
              <a:buFont typeface="Wingdings" pitchFamily="2" charset="2"/>
              <a:buChar char="ü"/>
            </a:pPr>
            <a:r>
              <a:rPr lang="en-US" sz="1800" dirty="0">
                <a:solidFill>
                  <a:srgbClr val="4B55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Bounding Volume Hierarchy (BVH) traversal</a:t>
            </a:r>
          </a:p>
          <a:p>
            <a:endParaRPr lang="en-US" sz="1800" dirty="0">
              <a:solidFill>
                <a:srgbClr val="4B5563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94310" lvl="1" indent="-19431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B55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10x faster than the software emulation for BVH search</a:t>
            </a:r>
          </a:p>
          <a:p>
            <a:pPr marL="194310" lvl="1" indent="-19431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B55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Free up SMs to do other computing works</a:t>
            </a:r>
          </a:p>
        </p:txBody>
      </p:sp>
      <p:sp>
        <p:nvSpPr>
          <p:cNvPr id="7" name="Google Shape;141;p17">
            <a:extLst>
              <a:ext uri="{FF2B5EF4-FFF2-40B4-BE49-F238E27FC236}">
                <a16:creationId xmlns:a16="http://schemas.microsoft.com/office/drawing/2014/main" id="{B55AE9F8-B870-716D-A3DF-4873D7210D72}"/>
              </a:ext>
            </a:extLst>
          </p:cNvPr>
          <p:cNvSpPr txBox="1"/>
          <p:nvPr/>
        </p:nvSpPr>
        <p:spPr>
          <a:xfrm>
            <a:off x="571499" y="4472240"/>
            <a:ext cx="63531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991B1B"/>
                </a:solidFill>
                <a:latin typeface="Poppins"/>
                <a:ea typeface="Poppins"/>
                <a:cs typeface="Poppins"/>
                <a:sym typeface="Poppins"/>
              </a:rPr>
              <a:t>How to “Program” RT cores?</a:t>
            </a:r>
            <a:endParaRPr dirty="0">
              <a:solidFill>
                <a:srgbClr val="991B1B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26DB8A-D2CD-687B-ABB4-AE383D1C1EDE}"/>
              </a:ext>
            </a:extLst>
          </p:cNvPr>
          <p:cNvSpPr txBox="1"/>
          <p:nvPr/>
        </p:nvSpPr>
        <p:spPr>
          <a:xfrm>
            <a:off x="571499" y="5046470"/>
            <a:ext cx="7338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4310" indent="-19431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B55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only way you can use it is to convert your problem into ray-geometry intersection problems</a:t>
            </a:r>
          </a:p>
          <a:p>
            <a:pPr marL="194310" indent="-19431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B55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Geometries are organized into a spatial index - BVH tree</a:t>
            </a:r>
          </a:p>
          <a:p>
            <a:pPr marL="194310" indent="-194310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B556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 cast rays, and intersections are reported to the SMs by RT cores</a:t>
            </a:r>
          </a:p>
        </p:txBody>
      </p:sp>
      <p:cxnSp>
        <p:nvCxnSpPr>
          <p:cNvPr id="9" name="Curved Connector 8">
            <a:extLst>
              <a:ext uri="{FF2B5EF4-FFF2-40B4-BE49-F238E27FC236}">
                <a16:creationId xmlns:a16="http://schemas.microsoft.com/office/drawing/2014/main" id="{81BA26D2-745C-82DA-07D0-672CB3CC0455}"/>
              </a:ext>
            </a:extLst>
          </p:cNvPr>
          <p:cNvCxnSpPr>
            <a:cxnSpLocks/>
          </p:cNvCxnSpPr>
          <p:nvPr/>
        </p:nvCxnSpPr>
        <p:spPr>
          <a:xfrm>
            <a:off x="4170569" y="2968253"/>
            <a:ext cx="6980907" cy="2947601"/>
          </a:xfrm>
          <a:prstGeom prst="curvedConnector3">
            <a:avLst>
              <a:gd name="adj1" fmla="val 99835"/>
            </a:avLst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urved Connector 9">
            <a:extLst>
              <a:ext uri="{FF2B5EF4-FFF2-40B4-BE49-F238E27FC236}">
                <a16:creationId xmlns:a16="http://schemas.microsoft.com/office/drawing/2014/main" id="{35027216-2093-EB9B-15D8-5A1C4116C331}"/>
              </a:ext>
            </a:extLst>
          </p:cNvPr>
          <p:cNvCxnSpPr>
            <a:cxnSpLocks/>
          </p:cNvCxnSpPr>
          <p:nvPr/>
        </p:nvCxnSpPr>
        <p:spPr>
          <a:xfrm>
            <a:off x="4999383" y="3230217"/>
            <a:ext cx="4659624" cy="2685637"/>
          </a:xfrm>
          <a:prstGeom prst="curvedConnector3">
            <a:avLst>
              <a:gd name="adj1" fmla="val 98420"/>
            </a:avLst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4DD9286-F432-B60C-79F3-02A226D5194A}"/>
              </a:ext>
            </a:extLst>
          </p:cNvPr>
          <p:cNvSpPr txBox="1"/>
          <p:nvPr/>
        </p:nvSpPr>
        <p:spPr>
          <a:xfrm>
            <a:off x="5322805" y="4426073"/>
            <a:ext cx="35595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991B1B"/>
                </a:solidFill>
                <a:latin typeface="Poppins"/>
                <a:cs typeface="Poppins"/>
              </a:rPr>
              <a:t>Actually, you can’t!</a:t>
            </a:r>
          </a:p>
        </p:txBody>
      </p:sp>
    </p:spTree>
    <p:extLst>
      <p:ext uri="{BB962C8B-B14F-4D97-AF65-F5344CB8AC3E}">
        <p14:creationId xmlns:p14="http://schemas.microsoft.com/office/powerpoint/2010/main" val="390015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DB0112-C062-208F-7995-5BCE6AFDB2A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6433669-9FC0-D1A6-7130-B1C5538F96CB}"/>
              </a:ext>
            </a:extLst>
          </p:cNvPr>
          <p:cNvSpPr/>
          <p:nvPr/>
        </p:nvSpPr>
        <p:spPr>
          <a:xfrm>
            <a:off x="2981793" y="2657476"/>
            <a:ext cx="2819399" cy="2819399"/>
          </a:xfrm>
          <a:prstGeom prst="ellipse">
            <a:avLst/>
          </a:prstGeom>
          <a:solidFill>
            <a:srgbClr val="D5E8D4"/>
          </a:solidFill>
          <a:ln>
            <a:solidFill>
              <a:srgbClr val="82B36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Google Shape;153;p18">
            <a:extLst>
              <a:ext uri="{FF2B5EF4-FFF2-40B4-BE49-F238E27FC236}">
                <a16:creationId xmlns:a16="http://schemas.microsoft.com/office/drawing/2014/main" id="{C3AC031B-F656-CD3E-7A94-5DFC806CB6B7}"/>
              </a:ext>
            </a:extLst>
          </p:cNvPr>
          <p:cNvSpPr txBox="1"/>
          <p:nvPr/>
        </p:nvSpPr>
        <p:spPr>
          <a:xfrm>
            <a:off x="571500" y="666750"/>
            <a:ext cx="11601450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 dirty="0">
                <a:solidFill>
                  <a:srgbClr val="991B1B"/>
                </a:solidFill>
                <a:latin typeface="Poppins"/>
                <a:ea typeface="Poppins"/>
                <a:cs typeface="Poppins"/>
                <a:sym typeface="Poppins"/>
              </a:rPr>
              <a:t>Original NN Search</a:t>
            </a:r>
            <a:endParaRPr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CBB761E-A642-F2DE-BC6B-39050C4781EA}"/>
              </a:ext>
            </a:extLst>
          </p:cNvPr>
          <p:cNvSpPr/>
          <p:nvPr/>
        </p:nvSpPr>
        <p:spPr>
          <a:xfrm>
            <a:off x="4200993" y="3893005"/>
            <a:ext cx="288610" cy="288610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387FBF-FFF3-7C8C-E6DC-AB2E76F93896}"/>
              </a:ext>
            </a:extLst>
          </p:cNvPr>
          <p:cNvSpPr txBox="1"/>
          <p:nvPr/>
        </p:nvSpPr>
        <p:spPr>
          <a:xfrm>
            <a:off x="4009308" y="4255534"/>
            <a:ext cx="67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Query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78300AF-5056-0141-65BD-FA7529ACE440}"/>
              </a:ext>
            </a:extLst>
          </p:cNvPr>
          <p:cNvCxnSpPr>
            <a:cxnSpLocks/>
            <a:stCxn id="5" idx="1"/>
            <a:endCxn id="3" idx="1"/>
          </p:cNvCxnSpPr>
          <p:nvPr/>
        </p:nvCxnSpPr>
        <p:spPr>
          <a:xfrm flipH="1" flipV="1">
            <a:off x="3394684" y="3070367"/>
            <a:ext cx="848575" cy="86490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137DA5E-D867-8A1C-34F8-0F894E6BA3DA}"/>
              </a:ext>
            </a:extLst>
          </p:cNvPr>
          <p:cNvSpPr txBox="1"/>
          <p:nvPr/>
        </p:nvSpPr>
        <p:spPr>
          <a:xfrm>
            <a:off x="3551330" y="3502819"/>
            <a:ext cx="2439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9" name="Google Shape;141;p17">
            <a:extLst>
              <a:ext uri="{FF2B5EF4-FFF2-40B4-BE49-F238E27FC236}">
                <a16:creationId xmlns:a16="http://schemas.microsoft.com/office/drawing/2014/main" id="{2A3215B9-131A-061E-CC68-05A72B5B7CFE}"/>
              </a:ext>
            </a:extLst>
          </p:cNvPr>
          <p:cNvSpPr txBox="1"/>
          <p:nvPr/>
        </p:nvSpPr>
        <p:spPr>
          <a:xfrm>
            <a:off x="571500" y="1755386"/>
            <a:ext cx="63531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991B1B"/>
                </a:solidFill>
                <a:latin typeface="Poppins"/>
                <a:ea typeface="Poppins"/>
                <a:cs typeface="Poppins"/>
                <a:sym typeface="Poppins"/>
              </a:rPr>
              <a:t>Radius search from query point</a:t>
            </a:r>
            <a:endParaRPr dirty="0">
              <a:solidFill>
                <a:srgbClr val="991B1B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E31B957-3B2E-84AB-AADD-66C09F36703B}"/>
              </a:ext>
            </a:extLst>
          </p:cNvPr>
          <p:cNvGrpSpPr/>
          <p:nvPr/>
        </p:nvGrpSpPr>
        <p:grpSpPr>
          <a:xfrm>
            <a:off x="4525051" y="2998811"/>
            <a:ext cx="782375" cy="369332"/>
            <a:chOff x="4525051" y="2998811"/>
            <a:chExt cx="782375" cy="36933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2181652-290B-5C3B-EA57-B30039F32D76}"/>
                </a:ext>
              </a:extLst>
            </p:cNvPr>
            <p:cNvSpPr/>
            <p:nvPr/>
          </p:nvSpPr>
          <p:spPr>
            <a:xfrm>
              <a:off x="4525051" y="3039172"/>
              <a:ext cx="288610" cy="288610"/>
            </a:xfrm>
            <a:prstGeom prst="ellipse">
              <a:avLst/>
            </a:prstGeom>
            <a:solidFill>
              <a:srgbClr val="000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998EDD31-0BBA-5A95-93FD-F3184ABF7A3F}"/>
                    </a:ext>
                  </a:extLst>
                </p:cNvPr>
                <p:cNvSpPr txBox="1"/>
                <p:nvPr/>
              </p:nvSpPr>
              <p:spPr>
                <a:xfrm>
                  <a:off x="4838773" y="2998811"/>
                  <a:ext cx="4686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B473CBBD-DBD8-F015-9BEF-C4DE03E7FA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8773" y="2998811"/>
                  <a:ext cx="468653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945C4A4-787D-C470-E75E-2E86D0EE884F}"/>
              </a:ext>
            </a:extLst>
          </p:cNvPr>
          <p:cNvGrpSpPr/>
          <p:nvPr/>
        </p:nvGrpSpPr>
        <p:grpSpPr>
          <a:xfrm>
            <a:off x="4962993" y="4323208"/>
            <a:ext cx="732902" cy="397111"/>
            <a:chOff x="4962993" y="4323208"/>
            <a:chExt cx="732902" cy="39711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8502DA4-46F5-15D1-F378-EF7CC11DE918}"/>
                </a:ext>
              </a:extLst>
            </p:cNvPr>
            <p:cNvSpPr/>
            <p:nvPr/>
          </p:nvSpPr>
          <p:spPr>
            <a:xfrm>
              <a:off x="4962993" y="4431709"/>
              <a:ext cx="288610" cy="288610"/>
            </a:xfrm>
            <a:prstGeom prst="ellipse">
              <a:avLst/>
            </a:prstGeom>
            <a:solidFill>
              <a:srgbClr val="000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20EBD50-D170-CCC0-0013-2FA050841CE8}"/>
                    </a:ext>
                  </a:extLst>
                </p:cNvPr>
                <p:cNvSpPr txBox="1"/>
                <p:nvPr/>
              </p:nvSpPr>
              <p:spPr>
                <a:xfrm>
                  <a:off x="5221919" y="4323208"/>
                  <a:ext cx="4739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13A86771-B5BE-BE5A-7A73-98866A4EC5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21919" y="4323208"/>
                  <a:ext cx="473976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B402711-AEB8-50C5-7E61-3CB963AE62AC}"/>
              </a:ext>
            </a:extLst>
          </p:cNvPr>
          <p:cNvGrpSpPr/>
          <p:nvPr/>
        </p:nvGrpSpPr>
        <p:grpSpPr>
          <a:xfrm>
            <a:off x="6614830" y="2878790"/>
            <a:ext cx="762586" cy="369332"/>
            <a:chOff x="6614830" y="2878790"/>
            <a:chExt cx="762586" cy="36933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231F947-4284-B60C-5179-2544AEC80359}"/>
                </a:ext>
              </a:extLst>
            </p:cNvPr>
            <p:cNvSpPr/>
            <p:nvPr/>
          </p:nvSpPr>
          <p:spPr>
            <a:xfrm>
              <a:off x="6614830" y="2919151"/>
              <a:ext cx="288610" cy="288610"/>
            </a:xfrm>
            <a:prstGeom prst="ellipse">
              <a:avLst/>
            </a:prstGeom>
            <a:solidFill>
              <a:srgbClr val="000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5702B32E-4ECD-C11D-94F4-AB0A970B5C45}"/>
                    </a:ext>
                  </a:extLst>
                </p:cNvPr>
                <p:cNvSpPr txBox="1"/>
                <p:nvPr/>
              </p:nvSpPr>
              <p:spPr>
                <a:xfrm>
                  <a:off x="6903440" y="2878790"/>
                  <a:ext cx="47397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F174A9C-C2FB-E1AC-7EF7-F63941C2F6F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03440" y="2878790"/>
                  <a:ext cx="473976" cy="369332"/>
                </a:xfrm>
                <a:prstGeom prst="rect">
                  <a:avLst/>
                </a:prstGeom>
                <a:blipFill>
                  <a:blip r:embed="rId5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01463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21535</TotalTime>
  <Words>3782</Words>
  <Application>Microsoft Macintosh PowerPoint</Application>
  <PresentationFormat>Widescreen</PresentationFormat>
  <Paragraphs>571</Paragraphs>
  <Slides>39</Slides>
  <Notes>23</Notes>
  <HiddenSlides>13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Poppins</vt:lpstr>
      <vt:lpstr>Calibri</vt:lpstr>
      <vt:lpstr>Lato</vt:lpstr>
      <vt:lpstr>Wingdings</vt:lpstr>
      <vt:lpstr>Arial</vt:lpstr>
      <vt:lpstr>Cambria Math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Geng, Liang</cp:lastModifiedBy>
  <cp:revision>838</cp:revision>
  <dcterms:modified xsi:type="dcterms:W3CDTF">2026-07-09T08:50:57Z</dcterms:modified>
</cp:coreProperties>
</file>