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9"/>
  </p:notesMasterIdLst>
  <p:handoutMasterIdLst>
    <p:handoutMasterId r:id="rId40"/>
  </p:handoutMasterIdLst>
  <p:sldIdLst>
    <p:sldId id="256" r:id="rId2"/>
    <p:sldId id="323" r:id="rId3"/>
    <p:sldId id="324" r:id="rId4"/>
    <p:sldId id="331" r:id="rId5"/>
    <p:sldId id="332" r:id="rId6"/>
    <p:sldId id="338" r:id="rId7"/>
    <p:sldId id="326" r:id="rId8"/>
    <p:sldId id="327" r:id="rId9"/>
    <p:sldId id="296" r:id="rId10"/>
    <p:sldId id="294" r:id="rId11"/>
    <p:sldId id="335" r:id="rId12"/>
    <p:sldId id="291" r:id="rId13"/>
    <p:sldId id="328" r:id="rId14"/>
    <p:sldId id="292" r:id="rId15"/>
    <p:sldId id="277" r:id="rId16"/>
    <p:sldId id="275" r:id="rId17"/>
    <p:sldId id="311" r:id="rId18"/>
    <p:sldId id="276" r:id="rId19"/>
    <p:sldId id="339" r:id="rId20"/>
    <p:sldId id="312" r:id="rId21"/>
    <p:sldId id="313" r:id="rId22"/>
    <p:sldId id="314" r:id="rId23"/>
    <p:sldId id="283" r:id="rId24"/>
    <p:sldId id="317" r:id="rId25"/>
    <p:sldId id="334" r:id="rId26"/>
    <p:sldId id="333" r:id="rId27"/>
    <p:sldId id="319" r:id="rId28"/>
    <p:sldId id="297" r:id="rId29"/>
    <p:sldId id="299" r:id="rId30"/>
    <p:sldId id="303" r:id="rId31"/>
    <p:sldId id="330" r:id="rId32"/>
    <p:sldId id="316" r:id="rId33"/>
    <p:sldId id="315" r:id="rId34"/>
    <p:sldId id="268" r:id="rId35"/>
    <p:sldId id="321" r:id="rId36"/>
    <p:sldId id="290" r:id="rId37"/>
    <p:sldId id="28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FF"/>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7"/>
    <p:restoredTop sz="66467"/>
  </p:normalViewPr>
  <p:slideViewPr>
    <p:cSldViewPr snapToGrid="0">
      <p:cViewPr varScale="1">
        <p:scale>
          <a:sx n="95" d="100"/>
          <a:sy n="95" d="100"/>
        </p:scale>
        <p:origin x="1816" y="176"/>
      </p:cViewPr>
      <p:guideLst/>
    </p:cSldViewPr>
  </p:slideViewPr>
  <p:outlineViewPr>
    <p:cViewPr>
      <p:scale>
        <a:sx n="33" d="100"/>
        <a:sy n="33" d="100"/>
      </p:scale>
      <p:origin x="0" y="-5416"/>
    </p:cViewPr>
  </p:outlineViewPr>
  <p:notesTextViewPr>
    <p:cViewPr>
      <p:scale>
        <a:sx n="150" d="100"/>
        <a:sy n="150" d="100"/>
      </p:scale>
      <p:origin x="0" y="0"/>
    </p:cViewPr>
  </p:notesTextViewPr>
  <p:sorterViewPr>
    <p:cViewPr>
      <p:scale>
        <a:sx n="80" d="100"/>
        <a:sy n="80" d="100"/>
      </p:scale>
      <p:origin x="0" y="0"/>
    </p:cViewPr>
  </p:sorterViewPr>
  <p:notesViewPr>
    <p:cSldViewPr snapToGrid="0">
      <p:cViewPr varScale="1">
        <p:scale>
          <a:sx n="111" d="100"/>
          <a:sy n="111" d="100"/>
        </p:scale>
        <p:origin x="454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3488A-D548-9026-CA29-4765E8256A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511DC6-233F-5AB2-7CD7-8FA0DAFB5E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D66F11-9FEE-0A49-BEC5-C1C5BEB7A9F9}" type="datetimeFigureOut">
              <a:rPr lang="en-US" smtClean="0"/>
              <a:t>6/4/24</a:t>
            </a:fld>
            <a:endParaRPr lang="en-US"/>
          </a:p>
        </p:txBody>
      </p:sp>
      <p:sp>
        <p:nvSpPr>
          <p:cNvPr id="4" name="Footer Placeholder 3">
            <a:extLst>
              <a:ext uri="{FF2B5EF4-FFF2-40B4-BE49-F238E27FC236}">
                <a16:creationId xmlns:a16="http://schemas.microsoft.com/office/drawing/2014/main" id="{902BAAF6-9239-4CEB-F1F9-AC22016439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D63125-389A-A847-2EAB-A9B592AE4F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A62152-710F-3140-87A6-7553A4C57748}" type="slidenum">
              <a:rPr lang="en-US" smtClean="0"/>
              <a:t>‹#›</a:t>
            </a:fld>
            <a:endParaRPr lang="en-US"/>
          </a:p>
        </p:txBody>
      </p:sp>
    </p:spTree>
    <p:extLst>
      <p:ext uri="{BB962C8B-B14F-4D97-AF65-F5344CB8AC3E}">
        <p14:creationId xmlns:p14="http://schemas.microsoft.com/office/powerpoint/2010/main" val="54376157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11.990"/>
    </inkml:context>
    <inkml:brush xml:id="br0">
      <inkml:brushProperty name="width" value="0.05" units="cm"/>
      <inkml:brushProperty name="height" value="0.05" units="cm"/>
      <inkml:brushProperty name="color" value="#E71224"/>
    </inkml:brush>
  </inkml:definitions>
  <inkml:trace contextRef="#ctx0" brushRef="#br0">0 1 24575,'11'9'0,"-1"2"0,4 4 0,2 11 0,4 8 0,3 2 0,2 4 0,-3-8 0,0 1 0,-2-1 0,-3-4 0,1-1 0,-3-4 0,-1-2 0,-2-4 0,-1 0 0,-1-1 0,1 2 0,-1-1 0,2 1 0,0 0 0,1 0 0,-1 0 0,-1-2 0,-2-2 0,-1-2 0,-1-3 0,-2-2 0,0-2 0,-2-2 0,-1 1 0,0 0 0,0 0 0,2 2 0,3 5 0,5 8 0,2 5 0,3 3 0,0-1 0,-4-4 0,-2-6 0,-4-4 0,-1-3 0,-3-3 0,-2-3 0,-1-2 0,-2-4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00.060"/>
    </inkml:context>
    <inkml:brush xml:id="br0">
      <inkml:brushProperty name="width" value="0.05" units="cm"/>
      <inkml:brushProperty name="height" value="0.05" units="cm"/>
      <inkml:brushProperty name="color" value="#AB008B"/>
    </inkml:brush>
  </inkml:definitions>
  <inkml:trace contextRef="#ctx0" brushRef="#br0">1888 0 24575,'-8'11'0,"-2"4"0,-3 3 0,-1 0 0,1-2 0,1-4 0,0 0 0,1-1 0,-1-1 0,0 2 0,-2 0 0,2-1 0,1-3 0,3-2 0,2-2 0,-1 1 0,1-1 0,-1 0 0,1 0 0,-1 0 0,1 0 0,0 0 0,0-1 0,0 0 0,1-1 0,0 0 0,1 1 0,-1-1 0,0 1 0,-1 0 0,-2 0 0,0 1 0,-1 1 0,1-2 0,0 1 0,0-1 0,1 0 0,0 1 0,0-1 0,2-1 0,-2 1 0,-1 2 0,-2 0 0,-1 0 0,1 0 0,0 0 0,0 0 0,-1 1 0,-2 1 0,-2 1 0,-2 1 0,0 0 0,1 0 0,2-1 0,2 0 0,0-1 0,1 0 0,-1 1 0,-1 0 0,1 0 0,1-1 0,2-1 0,2-1 0,1-1 0,1 0 0,0-1 0,-2 2 0,0-1 0,0 0 0,0 0 0,-1 1 0,1-1 0,0 0 0,-1 1 0,1-1 0,0 0 0,0 0 0,2 0 0,0 0 0,-1 0 0,1 0 0,0 0 0,-1 0 0,-1 0 0,0 2 0,-1 0 0,0 0 0,0 1 0,-1-1 0,-1 1 0,-1 0 0,1 1 0,-1 0 0,0 0 0,0 0 0,-3 1 0,0-1 0,-1 2 0,-1 1 0,-3 3 0,-3 1 0,0 0 0,0-1 0,2-3 0,0 0 0,-4 0 0,-3 1 0,-4 0 0,-1 0 0,5-1 0,3-1 0,8-3 0,6-1 0,3-3 0,2 0 0,-1 1 0,-2 0 0,0 0 0,-1 1 0,0-1 0,-2 1 0,0 0 0,0 0 0,0 1 0,2 1 0,0 0 0,0-1 0,0-1 0,2 0 0,0-1 0,0 0 0,0 1 0,-1-1 0,0 0 0,-1 1 0,-1 0 0,-1 1 0,-4 1 0,-1 1 0,-4 2 0,-5-1 0,-3 2 0,-2 0 0,-1 1 0,4-1 0,2 1 0,4-1 0,3 0 0,3-1 0,3-2 0,3 0 0,0 1 0,0 1 0,-1 1 0,1 0 0,1 0 0,2-4 0,1 0 0,1-1 0,0-2 0,1 1 0,-1 0 0,1-2 0,0 1 0,1 0 0,-1 0 0,1 0 0,-1-1 0,1 0 0,0-1 0,0-1 0,-1 2 0,-3 0 0,-2 3 0,-1-1 0,0 0 0,2 0 0,2-2 0,0 0 0,1-1 0,0 1 0,-2 0 0,0 1 0,-1-1 0,3-1 0,2-1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11.210"/>
    </inkml:context>
    <inkml:brush xml:id="br0">
      <inkml:brushProperty name="width" value="0.05" units="cm"/>
      <inkml:brushProperty name="height" value="0.05" units="cm"/>
      <inkml:brushProperty name="color" value="#AB008B"/>
    </inkml:brush>
  </inkml:definitions>
  <inkml:trace contextRef="#ctx0" brushRef="#br0">2017 1 24575,'-42'21'0,"-17"14"0,-20 15 0,-1 1 0,5-5 0,21-14 0,11-9 0,7-4 0,9-4 0,5-3 0,7-3 0,5-4 0,2 0 0,3-1 0,1 0 0,1 0 0,-1 0 0,-1 0 0,-1 1 0,-2 1 0,0 0 0,1 1 0,-1 0 0,2-1 0,-5 5 0,-1 0 0,-2 2 0,1 1 0,2-4 0,-1 1 0,1-1 0,0 0 0,2 1 0,-2 1 0,-2 0 0,-1 0 0,-4 2 0,-3 3 0,-4 1 0,-1 0 0,-2 1 0,-2 0 0,1-1 0,-1-1 0,1-1 0,2-2 0,0 0 0,2-1 0,-2 1 0,-4 2 0,-3 0 0,-5 0 0,1-2 0,5-3 0,6-1 0,6 0 0,5-3 0,3 0 0,3-2 0,2-1 0,0 1 0,0-1 0,0 1 0,0-1 0,1 0 0,0-1 0,1-1 0,-2 2 0,0-1 0,0 0 0,-1 0 0,0 1 0,-1 0 0,-1 1 0,1 0 0,1-1 0,0 1 0,1-1 0,-1 1 0,-1-1 0,1 1 0,-5 0 0,-5 2 0,-6 2 0,-5 1 0,0 0 0,0 0 0,4 0 0,5-2 0,3-2 0,6-1 0,4-2 0,1 0 0,1 1 0,-2 1 0,-2 0 0,-2 1 0,0 1 0,1-1 0,1 0 0,2-1 0,0 0 0,0-1 0,0 1 0,1-1 0,2-1 0,1 0 0,-1 0 0,0 0 0,0 1 0,0 0 0,1-1 0,0 0 0,0 0 0,0 0 0,0-1 0,1 1 0,0-1 0,0-1 0,1 1 0,0-1 0,0 1 0,0 0 0,0-1 0,-2 0 0,1 1 0,-2 0 0,1 1 0,-1-1 0,1-1 0,0 1 0,0-1 0,1 0 0,0 0 0,1 0 0,-1-1 0,0 1 0,0-1 0,1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14.832"/>
    </inkml:context>
    <inkml:brush xml:id="br0">
      <inkml:brushProperty name="width" value="0.05" units="cm"/>
      <inkml:brushProperty name="height" value="0.05" units="cm"/>
      <inkml:brushProperty name="color" value="#AB008B"/>
    </inkml:brush>
  </inkml:definitions>
  <inkml:trace contextRef="#ctx0" brushRef="#br0">2163 0 24575,'-9'0'0,"-2"0"0,-2 0 0,2 0 0,3 1 0,2 1 0,-2 2 0,-1 2 0,0 1 0,0 0 0,-2 1 0,-1 2 0,0 0 0,-3 0 0,-2 0 0,0 2 0,-1 1 0,-2 2 0,1 0 0,-1 0 0,1 0 0,2-2 0,1-1 0,0-1 0,0 0 0,-1 0 0,1-1 0,0 0 0,0 0 0,-3 2 0,-4 4 0,-2 3 0,-4 1 0,-1 2 0,-2 1 0,-5 3 0,-2 2 0,-2 1 0,2-1 0,3-1 0,2-1 0,2-3 0,0-1 0,5-4 0,4-4 0,4-2 0,1-2 0,-1 0 0,-2 1 0,3-2 0,2 0 0,5-3 0,1 0 0,2-1 0,0 0 0,1-1 0,1 0 0,-1 0 0,1 0 0,-1 1 0,1-1 0,-1-1 0,-1 0 0,-1 1 0,1-1 0,0 0 0,1 0 0,-2 1 0,0-2 0,1 1 0,0 0 0,1 0 0,-3 1 0,-1-1 0,0 0 0,1 1 0,-2 0 0,-2 1 0,-3 0 0,-3 2 0,2 1 0,0 0 0,-1 0 0,1-1 0,-1 1 0,1 0 0,-3 2 0,-2 1 0,-4 1 0,-3 1 0,1 1 0,-1 1 0,-3-2 0,1 2 0,-5-2 0,1 1 0,0-1 0,1 0 0,6-3 0,3-2 0,9-2 0,3-1 0,0-1 0,1 0 0,1-1 0,1 0 0,1 0 0,2-1 0,1-1 0,0 1 0,1 0 0,-2 0 0,1 1 0,-1-1 0,0 1 0,0 0 0,-1 0 0,-1 2 0,0-1 0,0-1 0,1 1 0,2-2 0,1 1 0,1-1 0,1 0 0,-1 1 0,-2-1 0,-1 2 0,0 0 0,2 0 0,1-1 0,1-1 0,0 0 0,-2 2 0,-2 0 0,-2 2 0,-1 0 0,2 0 0,1 0 0,2-2 0,1 0 0,2-3 0,-1 0 0,3-1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19.160"/>
    </inkml:context>
    <inkml:brush xml:id="br0">
      <inkml:brushProperty name="width" value="0.05" units="cm"/>
      <inkml:brushProperty name="height" value="0.05" units="cm"/>
      <inkml:brushProperty name="color" value="#AB008B"/>
    </inkml:brush>
  </inkml:definitions>
  <inkml:trace contextRef="#ctx0" brushRef="#br0">2424 1 24575,'-14'-1'0,"-1"4"0,1 3 0,-2 4 0,-1 3 0,-4 1 0,-2 0 0,-1 1 0,1-2 0,4-1 0,3-2 0,1-2 0,2 1 0,0-1 0,-1 1 0,-1-1 0,0 1 0,2-2 0,2 0 0,3-3 0,2 0 0,1 0 0,-1 0 0,1 0 0,0 0 0,0-2 0,0 1 0,-1 1 0,0-1 0,0-1 0,0 1 0,-1 1 0,1 0 0,-2 0 0,1 0 0,-1 0 0,1-1 0,2 0 0,0-1 0,-1 1 0,1 0 0,0-1 0,0 1 0,0 0 0,-1-1 0,0 1 0,0 0 0,0-1 0,1 1 0,-2 1 0,-3 3 0,-2 3 0,-3 0 0,-1 4 0,-1-1 0,0 1 0,-1 0 0,1-1 0,0 0 0,1 0 0,3-2 0,3-3 0,0-1 0,-6 2 0,-5 3 0,-1 1 0,0 0 0,6-3 0,0-2 0,1-1 0,2-1 0,2 0 0,2-2 0,-1 1 0,-1 0 0,0-1 0,0 1 0,1 0 0,0-1 0,-3 1 0,-3 2 0,-3 0 0,-1 2 0,-2 0 0,2 0 0,0-1 0,0 1 0,1-2 0,2 1 0,2 0 0,0-2 0,3 2 0,1-3 0,0 2 0,1 0 0,-3 0 0,-2 2 0,-3 2 0,0-1 0,0 1 0,-1 0 0,1 1 0,-1-1 0,2 0 0,0 0 0,0 0 0,-3 3 0,-5 5 0,-5 2 0,-1 1 0,5-3 0,5-6 0,5-3 0,4-1 0,2-1 0,2-2 0,3-1 0,0-2 0,0 0 0,-1 0 0,0 0 0,0 0 0,1 0 0,-1 0 0,1 1 0,-1-1 0,0 1 0,0-1 0,0 0 0,0 1 0,0 0 0,0 0 0,1 0 0,-1-1 0,-2 0 0,0 0 0,-1 1 0,-1 1 0,-3 2 0,-1 0 0,-2 1 0,0-1 0,-2 1 0,0-1 0,-1 1 0,-2 2 0,-3 0 0,-2 1 0,0 0 0,4-2 0,-1 1 0,-2 1 0,-3 1 0,-3 0 0,2-1 0,4-1 0,5 0 0,0-1 0,-1 0 0,-3 1 0,2-1 0,3 0 0,4-3 0,5-1 0,2-2 0,3-1 0,0-1 0,2 0 0,-1 1 0,2 0 0,-1-1 0,0 1 0,-1-1 0,0 0 0,-3 2 0,0 1 0,-1 0 0,0 0 0,0 0 0,1-1 0,1-1 0,0-1 0,2 0 0,1 0 0,-1 0 0,0 0 0,0 0 0,1 1 0,-1 0 0,0-1 0,0 1 0,-3 0 0,-1 1 0,-2 0 0,-1 1 0,3-1 0,2 0 0,3-2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22.993"/>
    </inkml:context>
    <inkml:brush xml:id="br0">
      <inkml:brushProperty name="width" value="0.05" units="cm"/>
      <inkml:brushProperty name="height" value="0.05" units="cm"/>
      <inkml:brushProperty name="color" value="#AB008B"/>
    </inkml:brush>
  </inkml:definitions>
  <inkml:trace contextRef="#ctx0" brushRef="#br0">2433 0 24575,'-14'0'0,"-1"0"0,2 0 0,2 0 0,3 0 0,2 0 0,2 0 0,-1 0 0,0 0 0,-2 2 0,-3 2 0,-4 3 0,-3 2 0,-3 0 0,3 0 0,1-1 0,5-2 0,3 0 0,1-2 0,-1 2 0,-1-1 0,-1 1 0,-1 1 0,0 0 0,0 0 0,0 0 0,0 0 0,0-1 0,0 0 0,2 1 0,1-2 0,0 1 0,0-1 0,1 1 0,-2-1 0,-1 1 0,1 0 0,1-2 0,1 0 0,-1 1 0,1-1 0,-2 1 0,-2 1 0,-3 1 0,-5 2 0,-2 1 0,-1 0 0,-1 1 0,0 0 0,0-1 0,1 0 0,3-1 0,2 0 0,-1 1 0,-3-1 0,-3 2 0,1 1 0,1 0 0,2 1 0,0 0 0,-1 1 0,-1 2 0,3-3 0,4-2 0,5-3 0,2-3 0,0 1 0,1-2 0,2 0 0,-2 0 0,2 0 0,-2 0 0,1 0 0,-1 1 0,1-1 0,-1 0 0,1 0 0,0 0 0,1 0 0,0 0 0,0 0 0,-1 0 0,-2 0 0,0 2 0,-1 0 0,0-1 0,0 2 0,-2-1 0,0 0 0,-2 1 0,-3 2 0,-4 3 0,-4 2 0,-2 1 0,1-2 0,3 1 0,1-2 0,-3 0 0,-2 2 0,-3 0 0,0 1 0,0 0 0,1-1 0,0 0 0,1-1 0,-1 0 0,0 0 0,1 0 0,0-1 0,1-1 0,3 0 0,6-3 0,4-2 0,3-1 0,2 1 0,0 0 0,-2 0 0,-1 0 0,-1 2 0,-1 0 0,-1 2 0,-1 0 0,0 1 0,0-1 0,2-2 0,2 0 0,2-1 0,-2 0 0,0-1 0,0 2 0,-1-1 0,-1 0 0,1 1 0,-2-1 0,1 0 0,0 1 0,1-2 0,1 0 0,-2 0 0,-2 3 0,-5 3 0,-5 4 0,-4 4 0,-1 1 0,2-1 0,4-3 0,3-3 0,3-2 0,-1 1 0,1 0 0,-1-1 0,2-2 0,0-1 0,2-1 0,2 0 0,-1-1 0,0 0 0,-3 1 0,-3 2 0,0-1 0,-2 1 0,4 0 0,3-2 0,5-2 0,4-2 0,0 0 0,1 0 0,1-2 0,1 0 0,0 0 0,2-2 0,-1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46.597"/>
    </inkml:context>
    <inkml:brush xml:id="br0">
      <inkml:brushProperty name="width" value="0.05" units="cm"/>
      <inkml:brushProperty name="height" value="0.05" units="cm"/>
      <inkml:brushProperty name="color" value="#AB008B"/>
    </inkml:brush>
  </inkml:definitions>
  <inkml:trace contextRef="#ctx0" brushRef="#br0">970 1 24575,'0'12'0,"-4"0"0,-3 0 0,-5 1 0,-4 2 0,0 1 0,-2 1 0,1 1 0,1-1 0,0 0 0,1-2 0,3-3 0,3-2 0,2-2 0,-2 2 0,-1-1 0,-1 1 0,1-1 0,1-1 0,-1 1 0,-2 1 0,-2 0 0,0 0 0,-1 0 0,1-2 0,1 0 0,0 0 0,2-1 0,2 0 0,1-1 0,0 0 0,0 0 0,1 0 0,0-1 0,0 1 0,1 1 0,-2 0 0,0 1 0,0 1 0,-3 3 0,-2 3 0,-2 1 0,1 0 0,1-3 0,1-2 0,1-1 0,0-1 0,0 0 0,0-1 0,0 0 0,0 0 0,-3 1 0,-3 3 0,-4 2 0,-4 3 0,-2 3 0,-2-1 0,5-2 0,5-3 0,4-3 0,4-3 0,2-2 0,1-1 0,2 1 0,-1 0 0,0 2 0,0 0 0,0 0 0,0 0 0,-1-1 0,0 1 0,0 0 0,-1 0 0,0 0 0,-2 1 0,0 0 0,2 1 0,-1-1 0,1-1 0,0 0 0,0-1 0,1-1 0,1-1 0,2-1 0,1 0 0,0-1 0,0-1 0,1-2 0,-1 1 0,3-1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49.226"/>
    </inkml:context>
    <inkml:brush xml:id="br0">
      <inkml:brushProperty name="width" value="0.05" units="cm"/>
      <inkml:brushProperty name="height" value="0.05" units="cm"/>
      <inkml:brushProperty name="color" value="#AB008B"/>
    </inkml:brush>
  </inkml:definitions>
  <inkml:trace contextRef="#ctx0" brushRef="#br0">1298 1 24575,'-11'9'0,"-1"2"0,0 4 0,-5 5 0,0-1 0,0 3 0,0-1 0,3-2 0,-1 0 0,1-2 0,-1 2 0,0-3 0,3-3 0,-1 1 0,1-3 0,0 1 0,1-1 0,1-1 0,-2 1 0,-4 3 0,-4 2 0,0 1 0,-1 0 0,1-2 0,1 0 0,0-1 0,1 0 0,0 0 0,0 0 0,-1 0 0,2 0 0,-1-1 0,2 1 0,0 1 0,-1 0 0,0 1 0,-3 0 0,-2 1 0,-1-1 0,-2 0 0,3-2 0,2-2 0,4-1 0,0-1 0,-1 0 0,-1 0 0,-1-1 0,1-1 0,2 1 0,0-1 0,1 0 0,2-1 0,2 0 0,0 0 0,0 0 0,0 1 0,0 1 0,-2 1 0,-1 0 0,-2 1 0,1-1 0,1 0 0,0 0 0,-1 1 0,1-2 0,2-1 0,1 0 0,1-2 0,0 1 0,0 0 0,-1 0 0,1 2 0,0-2 0,0 0 0,-2 0 0,-1 1 0,-2 0 0,-2 1 0,1 0 0,-1 1 0,1 0 0,2 0 0,0-1 0,4-1 0,1 0 0,2-1 0,1-2 0,4-2 0,0-3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30.076"/>
    </inkml:context>
    <inkml:brush xml:id="br0">
      <inkml:brushProperty name="width" value="0.05" units="cm"/>
      <inkml:brushProperty name="height" value="0.05" units="cm"/>
      <inkml:brushProperty name="color" value="#AB008B"/>
    </inkml:brush>
  </inkml:definitions>
  <inkml:trace contextRef="#ctx0" brushRef="#br0">2423 1 24575,'-7'5'0,"-3"3"0,-5 4 0,-7 6 0,-3 1 0,0 0 0,3-4 0,6-4 0,3-2 0,3-1 0,1-1 0,1-1 0,0-1 0,-1 1 0,-1 1 0,-2 1 0,-1 1 0,0-1 0,2 0 0,1-2 0,2-1 0,1-1 0,0-1 0,-1 1 0,-1 1 0,-1 1 0,2 0 0,1-1 0,-1-1 0,1 1 0,-1 1 0,0 0 0,0-1 0,-1 0 0,0 0 0,0-1 0,-1 2 0,0 0 0,-1 0 0,-1 1 0,-2-1 0,-1 2 0,-1 1 0,0 0 0,0 0 0,0-1 0,0-1 0,-3 3 0,-2 1 0,-7 5 0,-3 3 0,-1 1 0,0-1 0,4-2 0,4-3 0,3-2 0,3-1 0,0-1 0,-1 1 0,1-1 0,-2 0 0,-1-1 0,0 1 0,-1-1 0,3-1 0,1 0 0,1-1 0,0-1 0,1 1 0,2-2 0,1 1 0,1-1 0,-1 0 0,2-1 0,1 1 0,3-1 0,0 0 0,1-1 0,1-1 0,0 0 0,0 1 0,0-1 0,-1 1 0,-1 0 0,0 1 0,-3 0 0,2 1 0,0-1 0,1 0 0,0 0 0,-1 0 0,2-1 0,1 0 0,-1-1 0,1 2 0,0 0 0,-1-1 0,-2 0 0,-4 2 0,-4 4 0,-4 2 0,-4 4 0,-2 1 0,-3 0 0,2 0 0,2-1 0,4-1 0,3-2 0,0-1 0,-1 0 0,-3 2 0,-3 4 0,-2 3 0,-4 1 0,1 2 0,3-2 0,2-3 0,3-2 0,5-5 0,2-2 0,5-3 0,0 0 0,1 0 0,0-1 0,1 1 0,0 0 0,1-1 0,1-1 0,-1 0 0,1 0 0,-1 0 0,1 1 0,-1-1 0,1 0 0,-2 0 0,0 0 0,0 1 0,1-1 0,-1 1 0,-1-1 0,-2 1 0,-2 0 0,1 1 0,-1 0 0,0 0 0,0 0 0,-3 1 0,-1 1 0,-1 0 0,1 2 0,1 0 0,1 0 0,1 0 0,1-2 0,2 1 0,-2-1 0,-1 1 0,-2-1 0,1 0 0,3-1 0,1-3 0,1 0 0,0 1 0,1 0 0,-1 1 0,-2 0 0,1 0 0,-3 2 0,-2 1 0,2 0 0,0-1 0,5-2 0,1-2 0,1 1 0,2-1 0,0 0 0,1-2 0,0 1 0,0 0 0,0-1 0,0 1 0,0 0 0,1 0 0,-1 0 0,0 0 0,0 0 0,2-1 0,-2 1 0,-1 1 0,1 1 0,-2-1 0,2 1 0,-1-1 0,2-2 0,1-1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34.598"/>
    </inkml:context>
    <inkml:brush xml:id="br0">
      <inkml:brushProperty name="width" value="0.05" units="cm"/>
      <inkml:brushProperty name="height" value="0.05" units="cm"/>
      <inkml:brushProperty name="color" value="#AB008B"/>
    </inkml:brush>
  </inkml:definitions>
  <inkml:trace contextRef="#ctx0" brushRef="#br0">2377 0 24575,'-15'5'0,"-2"0"0,-1 4 0,-19 16 0,-8 6 0,-4 5 0,-5 2 0,13-11 0,-2 1 0,7-4 0,5-4 0,2-2 0,2-1 0,-1 0 0,2-1 0,1 0 0,2-2 0,0-1 0,-1 0 0,-1 1 0,0-2 0,1 2 0,1-2 0,2 0 0,2-1 0,0 0 0,3 0 0,0-1 0,2 1 0,3-1 0,2-3 0,3-1 0,1-2 0,-1 0 0,1-1 0,0 0 0,0-1 0,0 0 0,1 0 0,1 0 0,0 0 0,0 0 0,0 0 0,1 0 0,0 0 0,0-1 0,-1 0 0,-2 2 0,-1 1 0,-3 3 0,-2 0 0,0 1 0,1 0 0,0-1 0,0-1 0,-1 0 0,-3 1 0,-2 1 0,-2 2 0,1 0 0,1 1 0,0-2 0,1 1 0,-4 1 0,-3 1 0,0 0 0,0-1 0,0-1 0,2 0 0,1-2 0,1 1 0,4-2 0,0-1 0,1 0 0,2 0 0,0 0 0,2 0 0,1-1 0,0-1 0,1 0 0,1 0 0,-2 0 0,1 1 0,-2-1 0,-2 1 0,0 0 0,-1 0 0,-1 0 0,2 1 0,0 0 0,2 0 0,1-2 0,-1 1 0,-1 0 0,1 1 0,-3 0 0,1 1 0,-1-1 0,-2 1 0,0 0 0,-1 1 0,1-1 0,-1 0 0,-1 1 0,-2 0 0,-3 1 0,-1 1 0,1-1 0,3 0 0,1-1 0,-1 0 0,-1 1 0,-3 3 0,0 1 0,3 0 0,0 0 0,2-1 0,0 0 0,-1 2 0,1-1 0,3-2 0,3-2 0,4-3 0,1-2 0,0 0 0,1 0 0,-1 0 0,1 0 0,-1 1 0,-2 0 0,1 1 0,-1 0 0,1 0 0,-1 0 0,0-1 0,0-1 0,1 0 0,1 2 0,-1-1 0,1 1 0,-2 1 0,0 0 0,-1 0 0,0 1 0,-2 1 0,0-1 0,0 0 0,0 0 0,-2 2 0,-1 1 0,0-1 0,1 1 0,3-2 0,2-1 0,-1-1 0,-1 2 0,-1 0 0,-1 1 0,2-1 0,-1-1 0,3 0 0,0 0 0,0-1 0,1-1 0,0 0 0,0-2 0,1 1 0,0 0 0,0-2 0,2 1 0,0-1 0,1 0 0,-2-1 0,0 1 0,0-1 0,0 1 0,2-1 0,0 0 0,1 0 0,-1-1 0,0 0 0,1 0 0,-2-1 0,3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38.777"/>
    </inkml:context>
    <inkml:brush xml:id="br0">
      <inkml:brushProperty name="width" value="0.05" units="cm"/>
      <inkml:brushProperty name="height" value="0.05" units="cm"/>
      <inkml:brushProperty name="color" value="#AB008B"/>
    </inkml:brush>
  </inkml:definitions>
  <inkml:trace contextRef="#ctx0" brushRef="#br0">2224 1 24575,'-7'1'0,"-3"2"0,1 2 0,-1 1 0,-1 0 0,3-1 0,1 0 0,-1 0 0,1-1 0,-2 1 0,-1 1 0,-3 2 0,-1 3 0,-2 0 0,-2 0 0,3 0 0,1-1 0,2 0 0,2-2 0,1-1 0,1 0 0,0 0 0,-3 3 0,0 1 0,-2 2 0,0 0 0,-2 2 0,1-1 0,-2 1 0,-1 0 0,1-2 0,-1 0 0,3-3 0,3-3 0,3-2 0,2 0 0,-2 1 0,1-1 0,-1 1 0,0-2 0,1 0 0,2 0 0,-1 0 0,1 0 0,-2 0 0,0 1 0,-1-1 0,-1 1 0,-1 0 0,0 1 0,-1 0 0,-2 1 0,0 0 0,2-1 0,-1 1 0,0-1 0,-2 1 0,-4 2 0,-5 2 0,-4 2 0,-4 1 0,2-2 0,3-1 0,3-1 0,-1 0 0,0 1 0,-1 1 0,0 0 0,2 0 0,0-1 0,0 0 0,-1 1 0,-2 0 0,0 1 0,1-1 0,0 0 0,1 2 0,-2 2 0,1 0 0,4-3 0,5-2 0,6-4 0,3-2 0,2 0 0,0-1 0,-1 0 0,1 0 0,-1 0 0,0 0 0,-2 0 0,-1 1 0,0-1 0,0 1 0,0 0 0,1-1 0,0 0 0,0 1 0,0-1 0,-1 1 0,0 1 0,0 1 0,-2 0 0,1 0 0,-3 1 0,-1 1 0,-1 3 0,-2 1 0,-1 1 0,-3 3 0,0 0 0,0 2 0,1-1 0,3-2 0,1-2 0,1-2 0,1 0 0,-2 2 0,-2 2 0,-6 1 0,-2 1 0,-7 2 0,-2 1 0,0 2 0,2-2 0,4-3 0,4-2 0,4-3 0,2 0 0,3-1 0,2-2 0,2 0 0,1-2 0,1 0 0,1-1 0,1-1 0,0 0 0,1 1 0,-1-1 0,2-1 0,-1 0 0,2-1 0,0 0 0,0 0 0,0 0 0,0 0 0,1 0 0,0 0 0,0-1 0,-2 0 0,1 0 0,0 0 0,0 1 0,-2 0 0,1 0 0,-3 2 0,0 1 0,0 1 0,-1 0 0,2-1 0,2-2 0,1-2 0,2-1 0,0 0 0,1 0 0,-1-1 0,0 0 0,0 1 0,0-1 0,1 0 0,-1 0 0,0-1 0,0 0 0,-1 0 0,1 0 0,-2 2 0,0 1 0,-1 1 0,-1 0 0,2-1 0,0 0 0,1-1 0,1 1 0,0-1 0,2-1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13.991"/>
    </inkml:context>
    <inkml:brush xml:id="br0">
      <inkml:brushProperty name="width" value="0.05" units="cm"/>
      <inkml:brushProperty name="height" value="0.05" units="cm"/>
      <inkml:brushProperty name="color" value="#E71224"/>
    </inkml:brush>
  </inkml:definitions>
  <inkml:trace contextRef="#ctx0" brushRef="#br0">0 1 24575,'5'6'0,"0"1"0,-1 1 0,1-1 0,0 1 0,-2-2 0,0-1 0,0 3 0,2 0 0,3 3 0,1 3 0,3 4 0,2 3 0,0 1 0,1 1 0,-2-4 0,-2-2 0,-2-1 0,-1-4 0,-1-2 0,-1-1 0,0-2 0,-1 0 0,0 0 0,0 1 0,1 0 0,2 3 0,0 2 0,1 2 0,1 1 0,0 1 0,0-1 0,-1-2 0,0-2 0,-1 0 0,1 1 0,0-1 0,1-1 0,-2 0 0,-1-3 0,-1-3 0,-2-2 0,0 0 0,0 2 0,3 5 0,3 4 0,2 3 0,-1-1 0,-2-3 0,-2-4 0,-2-3 0,0-1 0,-1-1 0,-1-1 0,0 1 0,0-1 0,-1-1 0,-1 1 0,0-1 0,0 0 0,0-1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7:45.783"/>
    </inkml:context>
    <inkml:brush xml:id="br0">
      <inkml:brushProperty name="width" value="0.05" units="cm"/>
      <inkml:brushProperty name="height" value="0.05" units="cm"/>
      <inkml:brushProperty name="color" value="#AB008B"/>
    </inkml:brush>
  </inkml:definitions>
  <inkml:trace contextRef="#ctx0" brushRef="#br0">1354 1 24575,'-8'0'0,"-1"2"0,1 2 0,0 2 0,-3 1 0,0 0 0,1 0 0,-1 0 0,1 1 0,1-1 0,1-2 0,1 1 0,2-2 0,1 0 0,-1 0 0,0 0 0,0 0 0,0 0 0,0 0 0,-1 0 0,1 0 0,-2 0 0,0 2 0,-2 0 0,-1 2 0,1 0 0,0 0 0,1-1 0,-1 1 0,-2 1 0,0 1 0,-2-1 0,0 2 0,0-1 0,-1 1 0,-1 0 0,0-1 0,1 0 0,2-2 0,2 0 0,0-1 0,1-1 0,-2-1 0,2-2 0,2 1 0,1-1 0,1 1 0,-1-1 0,-2 0 0,0 0 0,0 2 0,1-2 0,-1 0 0,1 0 0,0 0 0,2-1 0,0 0 0,0 0 0,1 0 0,-1 0 0,0 0 0,0 0 0,0 0 0,1 0 0,0 0 0,0-1 0,1 1 0,-1-1 0,0 1 0,0 0 0,0 0 0,0 1 0,-1 0 0,-2 3 0,-5 1 0,-4 4 0,-3 0 0,-1 1 0,2-1 0,1-2 0,2 0 0,0 0 0,0 0 0,-2 0 0,0 2 0,-2 0 0,1 0 0,1 0 0,1-1 0,2-2 0,-1 1 0,-2 2 0,-2 2 0,2-1 0,2-1 0,5-4 0,1-1 0,0-1 0,-1 1 0,1 0 0,0 0 0,0-1 0,1 0 0,0-1 0,1 0 0,0 0 0,-1 1 0,1-1 0,2 0 0,-1-1 0,0 0 0,0 0 0,0 0 0,-1 1 0,-1 0 0,0 1 0,-1-1 0,0 1 0,1-1 0,0 1 0,2-1 0,-1 0 0,0 1 0,-1 0 0,-2 3 0,-1 1 0,-1 1 0,-2 2 0,-1 1 0,0 0 0,0 0 0,2-2 0,1 0 0,1-1 0,3-1 0,3-2 0,1-2 0,1-2 0,1-2 0,-3-1 0,0 0 0,-1 1 0,-1 1 0,-1 1 0,0 1 0,1 0 0,1 1 0,1-2 0,0 0 0,2-2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31:34.754"/>
    </inkml:context>
    <inkml:brush xml:id="br0">
      <inkml:brushProperty name="width" value="0.05" units="cm"/>
      <inkml:brushProperty name="height" value="0.05" units="cm"/>
      <inkml:brushProperty name="color" value="#E71224"/>
    </inkml:brush>
  </inkml:definitions>
  <inkml:trace contextRef="#ctx0" brushRef="#br0">0 0 24575,'7'18'0,"2"0"0,6 4 0,6 2 0,5 5 0,8 7 0,3 6 0,0-1 0,-7-9 0,-10-10 0,-7-8 0,-5-7 0,-2-1 0,1 1 0,-2-1 0,4 2 0,0 2 0,5 5 0,2 5 0,3 4 0,2 1 0,0 0 0,-2-3 0,-5-3 0,-2-3 0,-3-5 0,-2-2 0,0-3 0,-2 0 0,-1 0 0,1 1 0,0-1 0,3 5 0,4 10 0,4 8 0,4 6 0,-1-4 0,-6-7 0,-3-8 0,-5-7 0,0 0 0,1 5 0,3 9 0,5 11 0,0 3 0,2-3 0,-3-6 0,-3-12 0,-4-7 0,-3-7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31:45.304"/>
    </inkml:context>
    <inkml:brush xml:id="br0">
      <inkml:brushProperty name="width" value="0.05" units="cm"/>
      <inkml:brushProperty name="height" value="0.05" units="cm"/>
      <inkml:brushProperty name="color" value="#E71224"/>
    </inkml:brush>
  </inkml:definitions>
  <inkml:trace contextRef="#ctx0" brushRef="#br0">0 0 24575,'3'13'0,"6"6"0,5 6 0,6 1 0,-2-2 0,-2-2 0,2 0 0,-1 0 0,-1-2 0,-1-3 0,-3-2 0,-4-4 0,-2-3 0,-2-2 0,-1-2 0,1 0 0,0 2 0,1 0 0,1 1 0,1 1 0,-2 1 0,0 0 0,0-1 0,-1-2 0,-1 1 0,0-2 0,-1-1 0,1-1 0,0 1 0,-1 0 0,3 1 0,-1 2 0,3 2 0,2 4 0,1 3 0,0 1 0,-3-1 0,-2-4 0,-1-3 0,-1-3 0,1 1 0,2 2 0,4 3 0,0 6 0,0-1 0,-1 0 0,0 0 0,-1-2 0,2 3 0,-1-1 0,-1-2 0,0 0 0,-1-1 0,-2-1 0,0-1 0,-1-3 0,-1-2 0,1-1 0,-1 1 0,0-1 0,0 0 0,0 1 0,0-1 0,1 0 0,0 0 0,0 1 0,0-1 0,1 0 0,-1 1 0,0-1 0,0 0 0,-1 1 0,0-1 0,-1 1 0,1-1 0,-1 1 0,2 2 0,0 1 0,2 1 0,0 0 0,2-1 0,-1 0 0,0 1 0,0 0 0,0 2 0,1-2 0,0 0 0,0 0 0,-1-1 0,-2-1 0,0-1 0,-1-2 0,1 2 0,1 0 0,0 0 0,0-1 0,-2-1 0,0 0 0,0 0 0,-1 0 0,0 1 0,-1-1 0,1-1 0,-1 0 0,0-3 0,-2-9 0,-1 5 0,0-6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31:40.308"/>
    </inkml:context>
    <inkml:brush xml:id="br0">
      <inkml:brushProperty name="width" value="0.05" units="cm"/>
      <inkml:brushProperty name="height" value="0.05" units="cm"/>
      <inkml:brushProperty name="color" value="#E71224"/>
    </inkml:brush>
  </inkml:definitions>
  <inkml:trace contextRef="#ctx0" brushRef="#br0">1 0 24575,'15'19'0,"2"1"0,1 1 0,0 1 0,-1-1 0,-1-3 0,-2 0 0,0-2 0,-3-5 0,-1-2 0,-2-4 0,-1 0 0,0 1 0,-1 0 0,-1-2 0,0 2 0,2 1 0,2 6 0,6 6 0,3 4 0,0 1 0,0-3 0,-5-5 0,-6-8 0,-4-4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31:42.155"/>
    </inkml:context>
    <inkml:brush xml:id="br0">
      <inkml:brushProperty name="width" value="0.05" units="cm"/>
      <inkml:brushProperty name="height" value="0.05" units="cm"/>
      <inkml:brushProperty name="color" value="#E71224"/>
    </inkml:brush>
  </inkml:definitions>
  <inkml:trace contextRef="#ctx0" brushRef="#br0">0 1 24575,'2'12'0,"1"-1"0,2 0 0,2 1 0,2-1 0,0 2 0,1-2 0,-1-1 0,-3-2 0,0-1 0,-3-1 0,0-1 0,-1-1 0,4 2 0,2 2 0,3 6 0,2 6 0,1 2 0,0-1 0,-1-4 0,-5-4 0,-3-7 0,-3-1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33:55.771"/>
    </inkml:context>
    <inkml:brush xml:id="br0">
      <inkml:brushProperty name="width" value="0.05" units="cm"/>
      <inkml:brushProperty name="height" value="0.05" units="cm"/>
      <inkml:brushProperty name="color" value="#E71224"/>
    </inkml:brush>
  </inkml:definitions>
  <inkml:trace contextRef="#ctx0" brushRef="#br0">0 1 24575,'22'10'0,"3"8"0,3 7 0,-2 3 0,-1-5 0,-5-5 0,-3-3 0,-2-2 0,-4-2 0,-4-2 0,-1-2 0,-3 0 0,0-1 0,2 0 0,0 1 0,1-1 0,0 0 0,-2 1 0,1-1 0,0 0 0,0 1 0,-1-1 0,1 0 0,0 1 0,0-1 0,-1 1 0,1 1 0,-1 0 0,1 1 0,-1-1 0,1-1 0,2 1 0,0 1 0,-1 0 0,1-1 0,0-1 0,0 2 0,1 2 0,0 1 0,0 1 0,2-1 0,-1 0 0,1-1 0,1 0 0,-1 0 0,0 1 0,-2-1 0,-1-2 0,-1-1 0,0-1 0,-1 0 0,-1-2 0,-1-1 0,-2-3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7:41.830"/>
    </inkml:context>
    <inkml:brush xml:id="br0">
      <inkml:brushProperty name="width" value="0.05" units="cm"/>
      <inkml:brushProperty name="height" value="0.05" units="cm"/>
      <inkml:brushProperty name="color" value="#AB008B"/>
    </inkml:brush>
  </inkml:definitions>
  <inkml:trace contextRef="#ctx0" brushRef="#br0">1 1935 24575,'10'-9'0,"-1"-2"0,5-2 0,0 0 0,2 0 0,0-1 0,-2 3 0,-2 1 0,-2 3 0,-1 1 0,1-1 0,-2 3 0,1-1 0,0 0 0,0 1 0,0-1 0,-1 1 0,1 0 0,1-1 0,-1 0 0,1 2 0,-2-1 0,-1 1 0,1 0 0,-1-1 0,2 1 0,1 0 0,0-1 0,-1-1 0,1 0 0,-1-2 0,1 2 0,0 0 0,-1 0 0,1 0 0,-1 0 0,-2 1 0,0-3 0,-1 0 0,0 0 0,1 2 0,-1 1 0,-2-1 0,1 0 0,0 0 0,0-2 0,1 0 0,-1-2 0,1 2 0,-2 1 0,1 1 0,-1-1 0,1 0 0,1-2 0,-1-1 0,2 0 0,-1-1 0,2 1 0,1-1 0,-2 0 0,1 0 0,-1 1 0,-2-1 0,2 2 0,0 1 0,-2 0 0,2-1 0,-1-1 0,-1 0 0,1 0 0,1 1 0,0 1 0,1 0 0,-2-1 0,0-3 0,1-1 0,0 0 0,0-1 0,1 0 0,0 0 0,1-2 0,1 1 0,-1 0 0,-2 1 0,-1 3 0,-1 0 0,2 0 0,0-2 0,3-2 0,0-2 0,1 0 0,0-1 0,-1 1 0,0 0 0,1-1 0,-1 4 0,0-1 0,0 4 0,0 0 0,-3 1 0,0 1 0,-3 1 0,1 1 0,-1-2 0,1-1 0,1 0 0,1 0 0,1 1 0,1-2 0,0 1 0,1 0 0,-3 0 0,0 2 0,-2-1 0,0 3 0,0-1 0,0 0 0,1-2 0,0-1 0,1-1 0,-1 1 0,1-1 0,2 0 0,1-1 0,0-2 0,0-1 0,0-1 0,1 1 0,-1 0 0,0 1 0,0 1 0,3-5 0,1 0 0,3-2 0,2-1 0,-2 3 0,2-2 0,-2 0 0,-1-1 0,1-3 0,0 0 0,0 3 0,-3 3 0,0 1 0,0-3 0,1-3 0,1 0 0,-2 3 0,-1 4 0,-2 1 0,-2 0 0,1 0 0,0 2 0,0 2 0,-2 2 0,0 0 0,-1-2 0,-1 0 0,0 1 0,1-3 0,1-1 0,2-3 0,0 0 0,1 2 0,-1 1 0,0 0 0,0 0 0,0-1 0,0 2 0,-3 2 0,0 2 0,0 1 0,-2 0 0,2 2 0,0-2 0,-2 0 0,2 0 0,0-3 0,-2 1 0,2 2 0,-3 1 0,0 2 0,0-1 0,1-2 0,0 0 0,0-3 0,2-2 0,0 0 0,2-1 0,-1 1 0,-1 1 0,0 1 0,-3 4 0,0 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7:54.511"/>
    </inkml:context>
    <inkml:brush xml:id="br0">
      <inkml:brushProperty name="width" value="0.05" units="cm"/>
      <inkml:brushProperty name="height" value="0.05" units="cm"/>
      <inkml:brushProperty name="color" value="#AB008B"/>
    </inkml:brush>
  </inkml:definitions>
  <inkml:trace contextRef="#ctx0" brushRef="#br0">0 2107 24575,'11'-6'0,"1"-5"0,3-7 0,-1 1 0,11-8 0,2 0 0,2 0 0,0-2 0,-9 8 0,-4 2 0,1 1 0,-1 0 0,-3 2 0,2-1 0,-1 2 0,2 0 0,1-1 0,0 2 0,0-2 0,0 2 0,-1 1 0,-1 0 0,-2 2 0,-2 1 0,-1 2 0,0 1 0,0-2 0,-1 0 0,4-3 0,0 0 0,0 2 0,-1 0 0,1 1 0,0-1 0,1-2 0,-2 2 0,-2 0 0,0 3 0,0 0 0,0-2 0,-1 1 0,1-1 0,0 0 0,-1 0 0,1-3 0,0 0 0,-1 1 0,1-4 0,3 0 0,3-2 0,2 2 0,-3 3 0,-4 1 0,-3 1 0,0 0 0,2 0 0,-1 0 0,2 2 0,-1 1 0,0-2 0,0-1 0,-1-1 0,0 0 0,1-1 0,1 0 0,2 0 0,0 0 0,-1 0 0,1 0 0,1-3 0,2-1 0,4 0 0,0-3 0,0 0 0,0-4 0,0 1 0,1 0 0,2 2 0,0 1 0,0-1 0,4 0 0,1-3 0,-1 2 0,0-1 0,-5 0 0,1 2 0,0-2 0,0 1 0,-1 1 0,1-2 0,0 2 0,0 0 0,5-6 0,1-3 0,1-1 0,2-1 0,-3 3 0,-1 1 0,0 1 0,-4 2 0,0 1 0,-4 4 0,0 1 0,-2 2 0,-1 0 0,2 0 0,-2 0 0,2 0 0,0 3 0,1-3 0,1 0 0,-1-1 0,-1-1 0,1 1 0,3-2 0,0 0 0,0-1 0,0 1 0,-4 3 0,0 1 0,-3 2 0,1 1 0,-1 1 0,-3 2 0,-2 0 0,2 0 0,-1-3 0,0 3 0,0-1 0,-3 2 0,0-1 0,0-2 0,3 1 0,1 1 0,0 0 0,0-1 0,-3 0 0,0 1 0,0 0 0,-1 0 0,1-3 0,0 1 0,-1 1 0,1 1 0,2-1 0,1 0 0,0-1 0,-1-1 0,-1 0 0,1 0 0,1 0 0,1-1 0,-1 1 0,-3 0 0,0 0 0,-1 2 0,1 1 0,-1 2 0,0 1 0,0-1 0,-3 1 0,0 0 0,-2 0 0,0-1 0,0 1 0,1-1 0,-1 1 0,-2-2 0,0-1 0,-2-2 0,3-4 0,0-3 0,0 6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8:00.650"/>
    </inkml:context>
    <inkml:brush xml:id="br0">
      <inkml:brushProperty name="width" value="0.05" units="cm"/>
      <inkml:brushProperty name="height" value="0.05" units="cm"/>
      <inkml:brushProperty name="color" value="#AB008B"/>
    </inkml:brush>
  </inkml:definitions>
  <inkml:trace contextRef="#ctx0" brushRef="#br0">2476 0 24575,'-17'0'0,"-5"0"0,-3 5 0,-1 4 0,3 2 0,-4 7 0,0-3 0,-1 3 0,1 0 0,0-3 0,0 2 0,0-2 0,0 0 0,4-2 0,-3-1 0,0 0 0,-2 1 0,1 4 0,-1-1 0,-2 2 0,-1 2 0,-3-1 0,1 2 0,0-1 0,5-2 0,3 0 0,3-3 0,4-1 0,2-3 0,1 0 0,-1 0 0,-1 2 0,0 1 0,0 3 0,-1 0 0,1-2 0,0 1 0,1-2 0,-1 2 0,-2 3 0,-1-1 0,-1 1 0,2 1 0,-1-2 0,-1 1 0,1 1 0,1-3 0,2 0 0,4-5 0,0 0 0,3 1 0,-1 0 0,-2 0 0,1-2 0,0 1 0,-1 1 0,-1 2 0,0-1 0,-2 1 0,2 0 0,-1-1 0,2 1 0,2-2 0,0-3 0,1 3 0,0 0 0,-1 0 0,1 2 0,-1-1 0,-1 2 0,-2 0 0,0 1 0,1-1 0,1 1 0,2-1 0,-1 0 0,0 1 0,-2-1 0,-1 3 0,0-2 0,-2 2 0,2 0 0,0-2 0,1 2 0,-1-3 0,1-1 0,-1 1 0,2-2 0,3 1 0,-3 0 0,0 0 0,-2 1 0,-1 0 0,1-1 0,-1-1 0,2 0 0,-1-1 0,0 1 0,0 0 0,2-4 0,1 0 0,-2 0 0,0 3 0,-4 1 0,-2 1 0,1 1 0,-2-1 0,0 0 0,2-1 0,1-3 0,4-1 0,3-1 0,0 1 0,1-2 0,-1-1 0,0 0 0,-3 0 0,0 3 0,-3 1 0,0-1 0,0 0 0,-1-2 0,1 0 0,1-1 0,3 0 0,0 0 0,3 0 0,-3 0 0,0 1 0,-4 1 0,-1 1 0,0 1 0,-2 0 0,2-1 0,3 0 0,0 0 0,1 0 0,0-1 0,-1-1 0,1-1 0,3 1 0,0 1 0,0 1 0,0-3 0,1 1 0,1-1 0,0-2 0,3 2 0,0-2 0,0 0 0,0-1 0,1 1 0,-1 0 0,0 0 0,0 0 0,-2-1 0,0 1 0,-1 0 0,1 0 0,5-3 0,-1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8:04.375"/>
    </inkml:context>
    <inkml:brush xml:id="br0">
      <inkml:brushProperty name="width" value="0.05" units="cm"/>
      <inkml:brushProperty name="height" value="0.05" units="cm"/>
      <inkml:brushProperty name="color" value="#AB008B"/>
    </inkml:brush>
  </inkml:definitions>
  <inkml:trace contextRef="#ctx0" brushRef="#br0">2498 0 24575,'-16'12'0,"2"1"0,-1 2 0,1-1 0,0 0 0,-6 3 0,2 4 0,-3 1 0,0 0 0,4-6 0,-1 2 0,3-1 0,1-2 0,3-2 0,0-2 0,1 1 0,0 1 0,0 1 0,-3-1 0,-1-3 0,1 3 0,-1 1 0,3 0 0,1-2 0,-2-2 0,-2 3 0,0 1 0,1 0 0,2 1 0,-2-1 0,-1 3 0,-4 2 0,2-1 0,1 1 0,-1-3 0,2 1 0,0-1 0,1-2 0,3-2 0,1-3 0,-1 3 0,1 0 0,0 1 0,-1-1 0,2-4 0,-4 4 0,-1 1 0,-2 2 0,-1 1 0,-1 0 0,-2 1 0,2 0 0,-3 2 0,3-2 0,0 0 0,0 0 0,0-3 0,-3 4 0,2-1 0,-2-3 0,4 0 0,2-4 0,-2 1 0,2-1 0,1 0 0,0 1 0,3-2 0,0 1 0,0-3 0,1 0 0,-1 0 0,1-2 0,-1 2 0,0-2 0,2-1 0,-2 2 0,1 0 0,0 0 0,0-1 0,1-1 0,-1 1 0,1 0 0,1-1 0,1 1 0,-1-1 0,-1 1 0,1 2 0,0-2 0,1 2 0,-1-2 0,0 0 0,-1 0 0,1 0 0,0-1 0,-1 1 0,1 2 0,-3 0 0,1 0 0,2 0 0,0-1 0,0 0 0,-1 1 0,-2 0 0,0 0 0,-1 3 0,-2-1 0,1 1 0,0-2 0,0 1 0,-2 0 0,-1 1 0,1 2 0,-2 1 0,2 1 0,-1-1 0,0-2 0,0 0 0,1 0 0,1-1 0,2 2 0,2 0 0,-4 2 0,0 1 0,-4-1 0,1 1 0,-1 1 0,0-2 0,0 0 0,0 2 0,0-1 0,0-1 0,0 0 0,1-4 0,2 1 0,-2-1 0,2 1 0,1-1 0,0 0 0,1 0 0,-2 0 0,-2 0 0,0 0 0,0 1 0,-1 2 0,0 1 0,2-1 0,0-1 0,0-3 0,5 0 0,0 1 0,1 0 0,1 0 0,-2 0 0,1 0 0,0-2 0,-3 4 0,-1 1 0,0 0 0,0 0 0,2-3 0,1 0 0,0 0 0,1-2 0,-1-1 0,0 0 0,-2 1 0,-2 2 0,1 0 0,-2 0 0,1 0 0,0 0 0,2 0 0,1 0 0,2 0 0,-1-1 0,0 1 0,3-1 0,0 1 0,0-1 0,-1 1 0,-1-3 0,0-1 0,-1 1 0,3 0 0,-1 2 0,-2 1 0,0-1 0,-3 3 0,1 2 0,1-1 0,2-1 0,-1-2 0,3-1 0,0-1 0,1-2 0,1-1 0,0 0 0,0-1 0,-1-2 0,0 2 0,2 1 0,0 0 0,1 1 0,-2-2 0,-2 1 0,0-1 0,0 0 0,1 0 0,1 0 0,1 1 0,-1-2 0,-1 1 0,-3-2 0,0 1 0,4-1 0,1-2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15.908"/>
    </inkml:context>
    <inkml:brush xml:id="br0">
      <inkml:brushProperty name="width" value="0.05" units="cm"/>
      <inkml:brushProperty name="height" value="0.05" units="cm"/>
      <inkml:brushProperty name="color" value="#E71224"/>
    </inkml:brush>
  </inkml:definitions>
  <inkml:trace contextRef="#ctx0" brushRef="#br0">1 0 24575,'0'16'0,"2"0"0,1 0 0,2-2 0,2 1 0,2 1 0,3 6 0,1 0 0,2 3 0,-1-1 0,0 0 0,0-2 0,-1 0 0,0 0 0,-1 1 0,0-1 0,-1-2 0,-1-4 0,-2-3 0,0-2 0,-1-2 0,1 1 0,1 1 0,-1-2 0,-1-1 0,-2-2 0,-1-3 0,-1 1 0,1 0 0,0-1 0,-2-1 0,1 0 0,-1 0 0,0 0 0,0-1 0,0 2 0,0 0 0,1 0 0,3 4 0,2 2 0,2 2 0,0 1 0,-1 1 0,0-2 0,-2 0 0,-2-4 0,-2-2 0,-1-3 0,-1-1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8:08.115"/>
    </inkml:context>
    <inkml:brush xml:id="br0">
      <inkml:brushProperty name="width" value="0.05" units="cm"/>
      <inkml:brushProperty name="height" value="0.05" units="cm"/>
      <inkml:brushProperty name="color" value="#AB008B"/>
    </inkml:brush>
  </inkml:definitions>
  <inkml:trace contextRef="#ctx0" brushRef="#br0">2453 0 24575,'-10'0'0,"-2"3"0,-4 4 0,0 3 0,-3 6 0,0 0 0,4-1 0,-2-2 0,3-2 0,2 0 0,1-1 0,4 0 0,0-1 0,-1 1 0,-1-1 0,-1 1 0,0-1 0,3 1 0,0-1 0,1-1 0,1-2 0,-2 1 0,1-2 0,0 1 0,-1 1 0,1-1 0,-1 3 0,-2 0 0,-1 0 0,1 1 0,0-3 0,1 0 0,2 0 0,1 0 0,0 0 0,1-1 0,-1 1 0,0 0 0,1 0 0,-3 0 0,1 0 0,-1 1 0,0 1 0,0 1 0,-3-1 0,1 1 0,-1-1 0,2 1 0,1-1 0,0 1 0,0-1 0,-2 0 0,1-1 0,-1 0 0,1 1 0,-2 0 0,1 0 0,-1 1 0,1-1 0,0 1 0,2 0 0,-1-2 0,2-1 0,0 0 0,-2 1 0,1-1 0,-2 0 0,-1 0 0,0 1 0,0 1 0,0 1 0,1-1 0,-1 1 0,1-1 0,-1 1 0,1-3 0,1 0 0,1 0 0,0 0 0,0 2 0,-3 1 0,1-1 0,0 0 0,-1 1 0,0-3 0,2-1 0,-1 0 0,1 0 0,-1 2 0,0 0 0,-1-1 0,0 0 0,-1 1 0,-2 1 0,-1 1 0,2 0 0,-1 0 0,-1 0 0,1 0 0,2 0 0,3-2 0,0 0 0,0-1 0,-1 0 0,-1 1 0,1-2 0,-1 2 0,0-1 0,0 2 0,0 1 0,-2 0 0,-2 0 0,-2 1 0,-1 2 0,0 1 0,-2 1 0,1 1 0,-2-1 0,3-1 0,1-1 0,-1 0 0,3 1 0,-1 0 0,2-2 0,0-1 0,0 1 0,1 0 0,-2 3 0,-1-1 0,0 0 0,1 0 0,1-3 0,2-1 0,1 0 0,0-1 0,2 1 0,0 0 0,-1 0 0,-2 0 0,-2 0 0,0 0 0,3 0 0,2 0 0,0 0 0,1-1 0,0 1 0,-3 0 0,0-1 0,-2 1 0,-2 1 0,-2 2 0,-1 0 0,1 3 0,0 3 0,-1-1 0,-3 1 0,3 1 0,-3 0 0,2 0 0,3-2 0,-2-1 0,0-1 0,0 3 0,-2 1 0,2-2 0,1-1 0,2-3 0,3 0 0,0-1 0,1-3 0,0 0 0,1 0 0,-2 0 0,2-2 0,0 0 0,2-1 0,0 0 0,-1 3 0,-1-1 0,0 0 0,-1 1 0,0-1 0,1-1 0,-1-1 0,0 0 0,0 0 0,1 1 0,-1-1 0,0 0 0,2 0 0,2 0 0,-1 0 0,-1 0 0,-1 0 0,0 2 0,1-1 0,0 0 0,-1 1 0,-1 0 0,1-1 0,-1-1 0,1-1 0,0 2 0,-1 1 0,0 0 0,-2 1 0,-1-2 0,-1 0 0,2-1 0,1 1 0,1 1 0,0 1 0,0-2 0,3-1 0,0-2 0,0 0 0,0 1 0,-2-1 0,0 1 0,2 1 0,0-2 0,0 2 0,1 0 0,-1-2 0,1 1 0,0 0 0,-3 1 0,1-1 0,-1 1 0,0-2 0,2-1 0,0 1 0,1-3 0,0 2 0,0-1 0,1 1 0,1 1 0,-3-3 0,0 0 0,-2-2 0,1 0 0,1-2 0,3 2 0,2-2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7:34.259"/>
    </inkml:context>
    <inkml:brush xml:id="br0">
      <inkml:brushProperty name="width" value="0.05" units="cm"/>
      <inkml:brushProperty name="height" value="0.05" units="cm"/>
      <inkml:brushProperty name="color" value="#AB008B"/>
    </inkml:brush>
  </inkml:definitions>
  <inkml:trace contextRef="#ctx0" brushRef="#br0">0 438 24575,'9'-16'0,"4"0"0,1-3 0,2-1 0,1 0 0,-3 2 0,8 0 0,0 0 0,-1-3 0,1 0 0,-4 0 0,0 4 0,1 3 0,-3 0 0,-2 4 0,-2-1 0,-2 2 0,0-1 0,-1 0 0,1 1 0,-1-1 0,1 3 0,-3 0 0,0 0 0,-1 0 0,-1-2 0,1 1 0,0 0 0,0-1 0,3 0 0,-2 0 0,0-1 0,0 1 0,1 1 0,-3 3 0,-1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7:36.279"/>
    </inkml:context>
    <inkml:brush xml:id="br0">
      <inkml:brushProperty name="width" value="0.05" units="cm"/>
      <inkml:brushProperty name="height" value="0.05" units="cm"/>
      <inkml:brushProperty name="color" value="#AB008B"/>
    </inkml:brush>
  </inkml:definitions>
  <inkml:trace contextRef="#ctx0" brushRef="#br0">1 1047 24575,'10'-10'0,"1"1"0,4-2 0,-3 2 0,-1 0 0,-1-2 0,4-3 0,2-2 0,0 0 0,0 0 0,-2 2 0,0-2 0,1-1 0,0 0 0,-1 0 0,2 1 0,-2-1 0,0 0 0,3 0 0,-2 2 0,-1-1 0,-1 2 0,-1-2 0,2-3 0,0 2 0,2-2 0,-2-1 0,1 0 0,2-3 0,-3 0 0,4 0 0,-1-1 0,1-2 0,0-2 0,1-3 0,2-1 0,-2 1 0,2 0 0,-3 3 0,-3 2 0,-1 3 0,-4 2 0,-1 3 0,1 3 0,-1 2 0,0-1 0,1 0 0,0 1 0,0 3 0,0 1 0,0 1 0,-1 3 0,1 0 0,0-2 0,-1 1 0,-1-1 0,-1 3 0,-2-1 0,0 0 0,0 0 0,-1 0 0,1 0 0,-1 0 0,1 0 0,-1-2 0,0 0 0,1 0 0,-1 0 0,1 0 0,2 0 0,-2-3 0,-1 2 0,-2 3 0,-2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7:38.509"/>
    </inkml:context>
    <inkml:brush xml:id="br0">
      <inkml:brushProperty name="width" value="0.05" units="cm"/>
      <inkml:brushProperty name="height" value="0.05" units="cm"/>
      <inkml:brushProperty name="color" value="#AB008B"/>
    </inkml:brush>
  </inkml:definitions>
  <inkml:trace contextRef="#ctx0" brushRef="#br0">0 1537 24575,'5'-10'0,"2"-3"0,2 1 0,1-1 0,5 0 0,-3 4 0,2-3 0,-1 2 0,0-1 0,3 0 0,-3 0 0,-1 1 0,-2 1 0,-1 1 0,4 1 0,-1 0 0,0 0 0,-1-1 0,-2-1 0,1-1 0,0 0 0,-1 0 0,1 0 0,-1-1 0,1-2 0,0 0 0,0 0 0,0 0 0,0 0 0,0-1 0,1 2 0,-2 1 0,4-2 0,0 0 0,0-1 0,3 1 0,-3 3 0,1-1 0,-1-2 0,0-1 0,1 0 0,-1 1 0,0 0 0,1-1 0,0-3 0,0 1 0,2-1 0,-3 1 0,1 0 0,-2 0 0,-2 2 0,1-1 0,-2 3 0,0-3 0,1 0 0,-1 0 0,4-3 0,0-1 0,0 1 0,1-2 0,-1 1 0,1 1 0,0-1 0,-1 2 0,-1 0 0,-1-2 0,0 2 0,0-3 0,2 1 0,1-2 0,1-1 0,-2 1 0,-1 2 0,-1-1 0,0 0 0,0-3 0,1 0 0,0 0 0,2-4 0,2-5 0,3-1 0,0-2 0,-1 4 0,0 3 0,-4 2 0,0 6 0,-3 1 0,-1-1 0,0 4 0,-1-1 0,0 3 0,0 2 0,1-3 0,0 2 0,0-1 0,0 3 0,0 3 0,-2 0 0,0 0 0,-1 0 0,-4 3 0,1 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7:44.976"/>
    </inkml:context>
    <inkml:brush xml:id="br0">
      <inkml:brushProperty name="width" value="0.05" units="cm"/>
      <inkml:brushProperty name="height" value="0.05" units="cm"/>
      <inkml:brushProperty name="color" value="#AB008B"/>
    </inkml:brush>
  </inkml:definitions>
  <inkml:trace contextRef="#ctx0" brushRef="#br0">1 1896 24575,'5'-12'0,"6"-2"0,1 1 0,4-3 0,1 1 0,-2 0 0,1-1 0,-3 3 0,2 0 0,-2 2 0,1 1 0,-1 1 0,-3 2 0,0 0 0,-1 1 0,-1-1 0,-1 2 0,0 0 0,0 0 0,3 0 0,-1 1 0,-1-1 0,-1 0 0,0 0 0,0 0 0,0 0 0,-2 0 0,0 1 0,-1-1 0,2 1 0,2-3 0,1 3 0,-2-2 0,-1 1 0,1 1 0,0-1 0,2 0 0,0-1 0,0 0 0,0 0 0,1 1 0,-1-1 0,1 1 0,0 0 0,-1 1 0,1-1 0,-1 0 0,1 0 0,-1-2 0,1 1 0,-2-1 0,-1 0 0,-1 1 0,2-1 0,1 0 0,1 0 0,-1-1 0,0 2 0,-1 0 0,1 0 0,-1-1 0,1 0 0,0 0 0,0 0 0,1-2 0,0 0 0,-1-3 0,4-2 0,1 1 0,-1-1 0,0 1 0,0-1 0,1 0 0,0 1 0,-1 0 0,-2-1 0,0-2 0,2-1 0,1 0 0,1 0 0,-2 3 0,0 0 0,0 4 0,1-1 0,-2 1 0,-2 0 0,0 1 0,-1 1 0,1 1 0,-1 0 0,1 2 0,-1-2 0,0 1 0,-1-1 0,2-2 0,-2 0 0,2-1 0,-1 1 0,0 0 0,0 0 0,0 1 0,1 1 0,0-1 0,0 1 0,2-3 0,1-3 0,1 0 0,2-4 0,1 0 0,2 0 0,1 0 0,-2 1 0,2-3 0,0-1 0,3-3 0,-3 0 0,1 2 0,-3 0 0,-1 3 0,0 1 0,0-3 0,0 3 0,0-2 0,-1 3 0,-3 2 0,-1 2 0,-2 2 0,-1 3 0,-1 0 0,-2 1 0,0-1 0,1-2 0,1 0 0,0 0 0,2 0 0,-1-3 0,4-1 0,0-1 0,0 1 0,0 2 0,-2 1 0,1-1 0,1 3 0,0 0 0,3-2 0,-1-1 0,3-6 0,1 1 0,1-2 0,-2 1 0,-2 3 0,-3 1 0,-3 2 0,0 1 0,0 3 0,0-1 0,-1 1 0,1 2 0,0-5 0,3-1 0,0-1 0,1-1 0,-2 3 0,-2 0 0,-1 1 0,0 0 0,-2 1 0,-1 1 0,0 1 0,-1-1 0,2-1 0,-2-1 0,0 1 0,2 1 0,-2 0 0,2 1 0,-2-1 0,0 0 0,2 0 0,0-2 0,2-3 0,1-3 0,0-2 0,1 1 0,-1 3 0,0 2 0,-1 1 0,1 2 0,-5 3 0,-1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7:47.737"/>
    </inkml:context>
    <inkml:brush xml:id="br0">
      <inkml:brushProperty name="width" value="0.05" units="cm"/>
      <inkml:brushProperty name="height" value="0.05" units="cm"/>
      <inkml:brushProperty name="color" value="#AB008B"/>
    </inkml:brush>
  </inkml:definitions>
  <inkml:trace contextRef="#ctx0" brushRef="#br0">1 1845 24575,'10'0'0,"0"0"0,3 0 0,3 0 0,1 0 0,0-5 0,-1-1 0,-2-3 0,-1-1 0,0 3 0,-4-3 0,4 0 0,1 1 0,2-5 0,4-3 0,-2 0 0,4-2 0,0 1 0,0 1 0,1-2 0,1-3 0,-3 3 0,0 1 0,-2 1 0,-1 2 0,3-2 0,2-2 0,-1 0 0,1-2 0,0 1 0,0 0 0,-2 2 0,-1 3 0,-3 1 0,-3 3 0,-1 1 0,-3 0 0,0 0 0,0 2 0,-1 1 0,1 0 0,2-1 0,2-2 0,-1 0 0,0 2 0,-4 1 0,3 0 0,1-1 0,0-2 0,-1 0 0,1 0 0,-1 0 0,4-2 0,0-2 0,-3 0 0,1 2 0,-2 4 0,-1 2 0,1-1 0,-2 0 0,0-2 0,0 1 0,2 0 0,1 0 0,0 0 0,0 0 0,0 1 0,0-1 0,1 0 0,-2-2 0,1 0 0,0 0 0,3-1 0,0 0 0,1-1 0,-1-2 0,0-2 0,4-1 0,-3 2 0,2 2 0,1-1 0,-3 0 0,2 0 0,-2-2 0,-1 1 0,4 1 0,0-3 0,3 3 0,-1-3 0,-1 0 0,-4 5 0,2-2 0,-1 3 0,-1-2 0,1-1 0,-1 2 0,0-2 0,3-1 0,-3 1 0,0 0 0,1 2 0,-2 0 0,1 2 0,-4-1 0,2 2 0,-1-4 0,2-1 0,1 0 0,0 0 0,2 0 0,1-1 0,0 1 0,-1-2 0,1 1 0,-3 1 0,3 1 0,-4 1 0,1-1 0,2-1 0,-2 0 0,2-2 0,0 2 0,5-4 0,3 0 0,4-1 0,0-2 0,-5 1 0,-5 2 0,-5 3 0,-1 3 0,-1 1 0,-1 0 0,-3 3 0,1 0 0,-1 2 0,-2 1 0,-1 0 0,-2 0 0,0 0 0,0 0 0,0 0 0,1 0 0,2 0 0,-1 0 0,-1 1 0,-2-1 0,1 0 0,0 0 0,-1 0 0,1 0 0,0-2 0,2 2 0,-2-2 0,2 0 0,0-1 0,0 1 0,0 0 0,0 0 0,0-1 0,1-2 0,0 2 0,1-1 0,-1 2 0,-1 0 0,-3 2 0,-12 2 0,5 0 0,-7 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6T13:38:13.409"/>
    </inkml:context>
    <inkml:brush xml:id="br0">
      <inkml:brushProperty name="width" value="0.05" units="cm"/>
      <inkml:brushProperty name="height" value="0.05" units="cm"/>
      <inkml:brushProperty name="color" value="#AB008B"/>
    </inkml:brush>
  </inkml:definitions>
  <inkml:trace contextRef="#ctx0" brushRef="#br0">2022 0 24575,'-11'0'0,"0"0"0,2 0 0,1 1 0,-1 3 0,-3 4 0,0 1 0,-1 1 0,0 0 0,3-1 0,0 1 0,2 0 0,1-1 0,-3 1 0,-5 1 0,-1-1 0,0 0 0,4-2 0,2-1 0,0 0 0,0-1 0,3 0 0,-2 1 0,3-2 0,-1 3 0,2-4 0,0 1 0,0 0 0,-2-1 0,0 3 0,-1-1 0,-1 2 0,3 0 0,2 0 0,-1-1 0,3-1 0,-1 0 0,-1-1 0,1 1 0,0 0 0,1 1 0,-1 0 0,1-1 0,-1 1 0,-1 0 0,2 2 0,-2 0 0,-1 0 0,3-1 0,-1-1 0,0-1 0,-1-2 0,0 0 0,-2 0 0,2 0 0,-1 0 0,0 1 0,0 2 0,-1 0 0,-1 1 0,-2 1 0,1 0 0,-1 0 0,0-3 0,2 1 0,1-1 0,0-1 0,1 2 0,-2-3 0,3 0 0,-1 0 0,1 0 0,0 1 0,0 0 0,0-1 0,-1 1 0,0 0 0,-1-1 0,-2 1 0,1 0 0,1-1 0,1 1 0,0 0 0,0 0 0,1-1 0,-1 1 0,0 0 0,0 0 0,0 1 0,-1 0 0,1 0 0,0 1 0,1-2 0,-1 2 0,0 0 0,-2-2 0,2 2 0,0 0 0,-2-2 0,2 1 0,-2-1 0,2-1 0,1 2 0,-1 1 0,1 0 0,-2-1 0,1 1 0,-1 0 0,-1 0 0,2-1 0,-2 2 0,0-1 0,0 2 0,-2 0 0,0-1 0,3 1 0,-1-2 0,2-1 0,0-2 0,0 1 0,0-1 0,0 0 0,1 0 0,-3 0 0,1 2 0,-2 0 0,-1 2 0,1 0 0,-1 1 0,0 0 0,1-1 0,-1-1 0,0 0 0,0-1 0,0-1 0,2 2 0,0-2 0,2 0 0,0-1 0,-1 1 0,-2 2 0,-1 0 0,-1 2 0,2 0 0,-1-2 0,2-2 0,1 1 0,0-1 0,1 1 0,-1-1 0,1-1 0,1 1 0,-1 0 0,0 0 0,1-1 0,-1 1 0,-2 0 0,-1 2 0,1 0 0,0 0 0,0 0 0,0 0 0,-1 0 0,1 3 0,0-3 0,-1 0 0,-1 0 0,-1 0 0,0 3 0,3-1 0,0 1 0,0-1 0,0 1 0,-3-3 0,2-1 0,2 0 0,0-2 0,1 2 0,-2 2 0,0 1 0,-2 1 0,0-1 0,0-2 0,1-1 0,-1 0 0,1 2 0,1-1 0,-1 0 0,1 0 0,-2 0 0,-1 2 0,1 1 0,-1-1 0,1 0 0,-4 1 0,0 0 0,0 0 0,0 0 0,3 0 0,0 0 0,-3 0 0,0 0 0,-1 0 0,2 0 0,2 0 0,0-1 0,1 1 0,1-1 0,1 1 0,0 0 0,0-2 0,-1 0 0,0 1 0,-1-1 0,0 1 0,-1 1 0,-2 0 0,-1 0 0,0 0 0,0-2 0,4 0 0,1-1 0,1-1 0,-1 1 0,1-1 0,-1 0 0,3 1 0,0-2 0,0 0 0,0-1 0,0 1 0,0 2 0,-1 0 0,0 2 0,-1 1 0,3-1 0,-1 0 0,-2 0 0,2 0 0,-2-2 0,3-1 0,-1 1 0,0 0 0,3 1 0,-2 0 0,2 0 0,-2-1 0,-1 0 0,2-1 0,-1 1 0,-1 2 0,0 1 0,-1-1 0,-1 1 0,2-1 0,-2-2 0,2 0 0,1-1 0,-3 2 0,2 1 0,-2-2 0,2 0 0,0 0 0,-2 0 0,2 3 0,-2-3 0,2-1 0,0-1 0,1-1 0,0 1 0,-3 0 0,2 1 0,-1 0 0,-1 0 0,2 0 0,-1 1 0,0 0 0,-1 1 0,-1 1 0,-1 0 0,0-3 0,3 1 0,0-3 0,1 1 0,1 0 0,0-1 0,0 2 0,-2 1 0,-1 2 0,-1 0 0,0-1 0,1 0 0,1-2 0,1 0 0,1-2 0,0 1 0,1-3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17.612"/>
    </inkml:context>
    <inkml:brush xml:id="br0">
      <inkml:brushProperty name="width" value="0.05" units="cm"/>
      <inkml:brushProperty name="height" value="0.05" units="cm"/>
      <inkml:brushProperty name="color" value="#E71224"/>
    </inkml:brush>
  </inkml:definitions>
  <inkml:trace contextRef="#ctx0" brushRef="#br0">0 0 24575,'3'12'0,"4"1"0,3 5 0,6 3 0,3 3 0,0-3 0,-1-3 0,-4-5 0,-3-3 0,0 1 0,-3-1 0,-1-1 0,0-3 0,-2-1 0,0-1 0,-1 0 0,-1-1 0,0 0 0,-1 0 0,0-1 0,-1-1 0,1 1 0,0-1 0,0 2 0,0 1 0,2 2 0,0 1 0,-1-1 0,0 0 0,-2-3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19.059"/>
    </inkml:context>
    <inkml:brush xml:id="br0">
      <inkml:brushProperty name="width" value="0.05" units="cm"/>
      <inkml:brushProperty name="height" value="0.05" units="cm"/>
      <inkml:brushProperty name="color" value="#E71224"/>
    </inkml:brush>
  </inkml:definitions>
  <inkml:trace contextRef="#ctx0" brushRef="#br0">1 1 24575,'1'8'0,"0"-2"0,2-1 0,0-2 0,2 1 0,0 1 0,3 2 0,1 2 0,1 1 0,0 0 0,-2-1 0,0-1 0,-1 0 0,-1-2 0,-3-1 0,0-1 0,-1-1 0,0 0 0,3 2 0,1 6 0,2 4 0,0-1 0,-1-2 0,-2-4 0,-2-4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23.126"/>
    </inkml:context>
    <inkml:brush xml:id="br0">
      <inkml:brushProperty name="width" value="0.05" units="cm"/>
      <inkml:brushProperty name="height" value="0.05" units="cm"/>
      <inkml:brushProperty name="color" value="#E71224"/>
    </inkml:brush>
  </inkml:definitions>
  <inkml:trace contextRef="#ctx0" brushRef="#br0">1 1 24575,'0'6'0,"2"0"0,0-1 0,1 0 0,0 0 0,-2 0 0,2 1 0,0 0 0,0 1 0,0-1 0,-1 0 0,1 0 0,1 0 0,-1 0 0,0 0 0,0-1 0,0-2 0,-1 1 0,1 0 0,-1-1 0,0 1 0,0-1 0,0-1 0,0 0 0,1 1 0,1 2 0,3 2 0,0 4 0,1 0 0,0 1 0,-1-3 0,-2-4 0,-2-1 0,0-2 0,-1 1 0,2 2 0,1 1 0,0 1 0,1 1 0,0 1 0,0-1 0,-1 0 0,0-2 0,0-1 0,-1 0 0,0 0 0,-1 0 0,0 0 0,0-1 0,-1-1 0,0 0 0,0 0 0,-1 0 0,2-1 0,-1 2 0,1 0 0,0-1 0,-1 1 0,1-1 0,-1 0 0,0-1 0,-1 1 0,1 1 0,2 6 0,4 3 0,1 4 0,1-2 0,-1-2 0,-3-4 0,-1-3 0,-3-3 0,-1 0 0,1 0 0,2 5 0,3 3 0,1 6 0,0 0 0,-2-2 0,-1-5 0,-1-3 0,0 0 0,0-2 0,-1 0 0,0 0 0,0 0 0,-1 0 0,1-1 0,0 0 0,0 0 0,0 1 0,0 0 0,-1 0 0,0-1 0,0 0 0,0-1 0,0 0 0,0 0 0,-1-2 0,1 1 0,0 0 0,1 2 0,2 4 0,4 4 0,3 4 0,1 1 0,-1-3 0,-2-2 0,-2-3 0,-1-2 0,-2 0 0,0-2 0,-1 0 0,-1 0 0,2 1 0,0 0 0,1 0 0,0 1 0,1-1 0,-3-1 0,1-1 0,-2 1 0,0-2 0,0 1 0,0-1 0,1 1 0,-1-1 0,0 1 0,0-1 0,-1 0 0,1 0 0,-1 0 0,1-1 0,-1 2 0,2-1 0,-1 1 0,-1-1 0,1 1 0,0 0 0,-1-1 0,1 0 0,-2-1 0,1 1 0,1 1 0,2 3 0,1 3 0,2 2 0,-1 0 0,0-2 0,-3-3 0,-2-3 0,-2-2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43.115"/>
    </inkml:context>
    <inkml:brush xml:id="br0">
      <inkml:brushProperty name="width" value="0.05" units="cm"/>
      <inkml:brushProperty name="height" value="0.05" units="cm"/>
      <inkml:brushProperty name="color" value="#AB008B"/>
    </inkml:brush>
  </inkml:definitions>
  <inkml:trace contextRef="#ctx0" brushRef="#br0">600 1 24575,'-21'1'0,"-4"5"0,-3 6 0,-3 9 0,-2 9 0,-5 7 0,-6 5 0,-2 3 0,1-3 0,4-5 0,2-1 0,-2 1 0,6-3 0,2-3 0,6-8 0,8-6 0,3-2 0,5-5 0,2-2 0,2-3 0,2 0 0,2-2 0,2-2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52.463"/>
    </inkml:context>
    <inkml:brush xml:id="br0">
      <inkml:brushProperty name="width" value="0.05" units="cm"/>
      <inkml:brushProperty name="height" value="0.05" units="cm"/>
      <inkml:brushProperty name="color" value="#AB008B"/>
    </inkml:brush>
  </inkml:definitions>
  <inkml:trace contextRef="#ctx0" brushRef="#br0">1555 0 24575,'-11'11'0,"-3"0"0,-2 1 0,-3 0 0,-2 1 0,-1 1 0,-2 0 0,2 1 0,2 0 0,2-3 0,3-1 0,2-2 0,5-3 0,2-2 0,2-2 0,2-1 0,-1 1 0,-2 1 0,-1 0 0,-3 5 0,-2 1 0,-1 1 0,-1 3 0,-2-1 0,0 0 0,0 0 0,2-1 0,2-2 0,0 1 0,2-2 0,1 0 0,0-2 0,0 1 0,-2 1 0,-1 1 0,-1 1 0,-1 1 0,0 1 0,-1 0 0,-1-1 0,-1 2 0,-1-1 0,2 1 0,-1 0 0,-1 0 0,-1 1 0,-5 3 0,0 3 0,-3 2 0,0 2 0,2-1 0,2-4 0,2-1 0,1-3 0,0-1 0,-1-1 0,0 0 0,0-1 0,1 0 0,0 1 0,1-1 0,0 1 0,0 1 0,0-2 0,2-1 0,0-1 0,4-3 0,2-1 0,3-1 0,0-1 0,0 1 0,-1 0 0,-1 2 0,-1 1 0,-1 0 0,-2 0 0,0 1 0,-2-1 0,0 0 0,0-1 0,1 0 0,2-1 0,0 0 0,0-1 0,1 1 0,-2 0 0,1 0 0,1 1 0,-1-1 0,0 0 0,-3 2 0,-1 0 0,-2 1 0,-2 2 0,-2 3 0,0 0 0,0 0 0,3 0 0,5-3 0,3-3 0,5-2 0,2-3 0,1-2 0,0 1 0,-2 2 0,0 0 0,-1 1 0,0-1 0,2-1 0,1-1 0,0-1 0,1 2 0,-2-2 0,1 1 0,0-1 0,0 0 0,1 0 0,-1 0 0,0 0 0,0 1 0,-1 0 0,0 1 0,0 1 0,-1 0 0,0 0 0,1 0 0,1-2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01:46:55.748"/>
    </inkml:context>
    <inkml:brush xml:id="br0">
      <inkml:brushProperty name="width" value="0.05" units="cm"/>
      <inkml:brushProperty name="height" value="0.05" units="cm"/>
      <inkml:brushProperty name="color" value="#AB008B"/>
    </inkml:brush>
  </inkml:definitions>
  <inkml:trace contextRef="#ctx0" brushRef="#br0">1751 1 24575,'-14'1'0,"-3"4"0,-10 7 0,-2 3 0,2 3 0,3-2 0,5 0 0,0-1 0,3 0 0,1 1 0,0-2 0,2-2 0,1-1 0,0-3 0,2 0 0,0 0 0,0-1 0,0 0 0,1-1 0,-1 1 0,-1 1 0,0-1 0,-1 1 0,1-1 0,0 1 0,0 0 0,2 0 0,-2 1 0,0 1 0,0 0 0,0 0 0,1 1 0,1 0 0,-1 0 0,1-2 0,0 0 0,1-1 0,0 0 0,0 0 0,0 0 0,0 0 0,-2 0 0,-3 2 0,-2 0 0,-3 2 0,0 1 0,-1-2 0,2 0 0,-1-1 0,-2-1 0,-2 2 0,-5 0 0,0 0 0,1 0 0,3-1 0,3 0 0,1-1 0,-1 0 0,0 1 0,0-1 0,1 1 0,2 0 0,-1 2 0,1-2 0,0 0 0,3-1 0,0 0 0,-2 1 0,-3 2 0,1 2 0,-3-1 0,2 0 0,2-4 0,1 0 0,4-1 0,0-1 0,2-1 0,0-1 0,1 1 0,-1 0 0,1 1 0,0-1 0,1-1 0,0 1 0,1 0 0,-1 0 0,-2 0 0,1 0 0,1 1 0,0 0 0,1-1 0,-2 1 0,-2 0 0,-2 3 0,-2 3 0,-2 2 0,-2-1 0,-1-1 0,4-2 0,1-2 0,2-1 0,0 1 0,1-1 0,-3 2 0,0 0 0,-4 3 0,-2 2 0,1-1 0,0 0 0,2 0 0,0-2 0,-1 1 0,2-2 0,3-2 0,2 0 0,3-3 0,1 1 0,0-1 0,0 0 0,1-1 0,-1-1 0,1 1 0,2-2 0,0 1 0,2 0 0,0-1 0,1-1 0,0-1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93CE2-AFCF-AC49-851D-DE08AA05F348}" type="datetimeFigureOut">
              <a:rPr lang="en-US" smtClean="0"/>
              <a:t>6/4/24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5705D-D553-1344-8345-CFF6A9511A92}" type="slidenum">
              <a:rPr lang="en-US" smtClean="0"/>
              <a:t>‹#›</a:t>
            </a:fld>
            <a:endParaRPr lang="en-US"/>
          </a:p>
        </p:txBody>
      </p:sp>
    </p:spTree>
    <p:extLst>
      <p:ext uri="{BB962C8B-B14F-4D97-AF65-F5344CB8AC3E}">
        <p14:creationId xmlns:p14="http://schemas.microsoft.com/office/powerpoint/2010/main" val="421429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Liang from the Ohio State University. Our work is called “</a:t>
            </a:r>
            <a:r>
              <a:rPr lang="en-US" dirty="0" err="1"/>
              <a:t>RayJoin</a:t>
            </a:r>
            <a:r>
              <a:rPr lang="en-US" dirty="0"/>
              <a:t>: fast and precise spatial join”. We finished this work with my two colleagues Dr. Lee and Prof. Zhang.</a:t>
            </a:r>
          </a:p>
        </p:txBody>
      </p:sp>
      <p:sp>
        <p:nvSpPr>
          <p:cNvPr id="4" name="Slide Number Placeholder 3"/>
          <p:cNvSpPr>
            <a:spLocks noGrp="1"/>
          </p:cNvSpPr>
          <p:nvPr>
            <p:ph type="sldNum" sz="quarter" idx="5"/>
          </p:nvPr>
        </p:nvSpPr>
        <p:spPr/>
        <p:txBody>
          <a:bodyPr/>
          <a:lstStyle/>
          <a:p>
            <a:fld id="{A2A5705D-D553-1344-8345-CFF6A9511A92}" type="slidenum">
              <a:rPr lang="en-US" smtClean="0"/>
              <a:t>0</a:t>
            </a:fld>
            <a:endParaRPr lang="en-US"/>
          </a:p>
        </p:txBody>
      </p:sp>
    </p:spTree>
    <p:extLst>
      <p:ext uri="{BB962C8B-B14F-4D97-AF65-F5344CB8AC3E}">
        <p14:creationId xmlns:p14="http://schemas.microsoft.com/office/powerpoint/2010/main" val="174642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to use RT Cores. </a:t>
            </a:r>
            <a:r>
              <a:rPr lang="en-US" dirty="0" err="1"/>
              <a:t>OptiX</a:t>
            </a:r>
            <a:r>
              <a:rPr lang="en-US" dirty="0"/>
              <a:t> is a ray tracing framework that runs on RT Cores. In </a:t>
            </a:r>
            <a:r>
              <a:rPr lang="en-US" dirty="0" err="1"/>
              <a:t>OptiX</a:t>
            </a:r>
            <a:r>
              <a:rPr lang="en-US" dirty="0"/>
              <a:t>, users implement shaders in CUDA to cast rays and handle intersections.</a:t>
            </a:r>
          </a:p>
          <a:p>
            <a:endParaRPr lang="en-US" dirty="0"/>
          </a:p>
          <a:p>
            <a:r>
              <a:rPr lang="en-US" dirty="0"/>
              <a:t>Here’s the workflow of </a:t>
            </a:r>
            <a:r>
              <a:rPr lang="en-US" dirty="0" err="1"/>
              <a:t>OptiX</a:t>
            </a:r>
            <a:r>
              <a:rPr lang="en-US" dirty="0"/>
              <a:t>. Initially, users provide geometries to build a BVH. The BVH construction is a fixed function. </a:t>
            </a:r>
            <a:r>
              <a:rPr lang="en-US" dirty="0" err="1"/>
              <a:t>RayGen</a:t>
            </a:r>
            <a:r>
              <a:rPr lang="en-US" dirty="0"/>
              <a:t> shader is the place to cast a ray. </a:t>
            </a:r>
          </a:p>
          <a:p>
            <a:endParaRPr lang="en-US" dirty="0"/>
          </a:p>
          <a:p>
            <a:r>
              <a:rPr lang="en-US" dirty="0"/>
              <a:t>Then the BVH traversal starts. If a ray hits the bounding box in the leaf node, the </a:t>
            </a:r>
            <a:r>
              <a:rPr lang="en-US" dirty="0" err="1"/>
              <a:t>IsIntersection</a:t>
            </a:r>
            <a:r>
              <a:rPr lang="en-US" dirty="0"/>
              <a:t> shader is triggered, allowing the user to verify whether the ray hits the geometry enclosed by the bounding box. </a:t>
            </a:r>
          </a:p>
          <a:p>
            <a:endParaRPr lang="en-US" dirty="0"/>
          </a:p>
          <a:p>
            <a:r>
              <a:rPr lang="en-US" dirty="0"/>
              <a:t>If the ray hits the bounding box but does not intersect the triangle in the bounding box, the BVH traversal continues. If the ray does hit the triangle, the user may report the intersection to </a:t>
            </a:r>
            <a:r>
              <a:rPr lang="en-US" dirty="0" err="1"/>
              <a:t>OptiX</a:t>
            </a:r>
            <a:r>
              <a:rPr lang="en-US" dirty="0"/>
              <a:t>. Then, the </a:t>
            </a:r>
            <a:r>
              <a:rPr lang="en-US" dirty="0" err="1"/>
              <a:t>AnyHit</a:t>
            </a:r>
            <a:r>
              <a:rPr lang="en-US" dirty="0"/>
              <a:t> shader will be triggered, allowing the user to do the rendering task. </a:t>
            </a:r>
          </a:p>
          <a:p>
            <a:endParaRPr lang="en-US" dirty="0"/>
          </a:p>
          <a:p>
            <a:r>
              <a:rPr lang="en-US" dirty="0"/>
              <a:t>When the traversal completes, the </a:t>
            </a:r>
            <a:r>
              <a:rPr lang="en-US" dirty="0" err="1"/>
              <a:t>ClosestShader</a:t>
            </a:r>
            <a:r>
              <a:rPr lang="en-US" dirty="0"/>
              <a:t> will be invoked, which returns the closest geometry to the ray origin.</a:t>
            </a:r>
          </a:p>
          <a:p>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9</a:t>
            </a:fld>
            <a:endParaRPr lang="en-US"/>
          </a:p>
        </p:txBody>
      </p:sp>
    </p:spTree>
    <p:extLst>
      <p:ext uri="{BB962C8B-B14F-4D97-AF65-F5344CB8AC3E}">
        <p14:creationId xmlns:p14="http://schemas.microsoft.com/office/powerpoint/2010/main" val="883388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face several technical challenges when designing </a:t>
            </a:r>
            <a:r>
              <a:rPr lang="en-US" dirty="0" err="1"/>
              <a:t>RayJoin</a:t>
            </a:r>
            <a:r>
              <a:rPr lang="en-US" dirty="0"/>
              <a:t>.</a:t>
            </a:r>
          </a:p>
          <a:p>
            <a:endParaRPr lang="en-US" dirty="0"/>
          </a:p>
          <a:p>
            <a:r>
              <a:rPr lang="en-US" dirty="0"/>
              <a:t>First, we must translate the query into a ray tracing problem</a:t>
            </a:r>
            <a:r>
              <a:rPr lang="zh-CN" altLang="en-US" dirty="0"/>
              <a:t> </a:t>
            </a:r>
            <a:r>
              <a:rPr lang="en-US" dirty="0"/>
              <a:t>because this is the only way to use RT Cores. We focus on two queries, line segment intersection and point in polygon.</a:t>
            </a:r>
          </a:p>
          <a:p>
            <a:endParaRPr lang="en-US" dirty="0"/>
          </a:p>
          <a:p>
            <a:r>
              <a:rPr lang="en-US" dirty="0"/>
              <a:t>Second, RT Cores only support single-precision, while spatial data is often stored in double precision.</a:t>
            </a:r>
          </a:p>
          <a:p>
            <a:endParaRPr lang="en-US" dirty="0"/>
          </a:p>
          <a:p>
            <a:r>
              <a:rPr lang="en-US" dirty="0"/>
              <a:t>Finally, BVH Construction is expensive in terms of both time and space.</a:t>
            </a:r>
          </a:p>
        </p:txBody>
      </p:sp>
      <p:sp>
        <p:nvSpPr>
          <p:cNvPr id="4" name="Slide Number Placeholder 3"/>
          <p:cNvSpPr>
            <a:spLocks noGrp="1"/>
          </p:cNvSpPr>
          <p:nvPr>
            <p:ph type="sldNum" sz="quarter" idx="5"/>
          </p:nvPr>
        </p:nvSpPr>
        <p:spPr/>
        <p:txBody>
          <a:bodyPr/>
          <a:lstStyle/>
          <a:p>
            <a:fld id="{A2A5705D-D553-1344-8345-CFF6A9511A92}" type="slidenum">
              <a:rPr lang="en-US" smtClean="0"/>
              <a:t>10</a:t>
            </a:fld>
            <a:endParaRPr lang="en-US"/>
          </a:p>
        </p:txBody>
      </p:sp>
    </p:spTree>
    <p:extLst>
      <p:ext uri="{BB962C8B-B14F-4D97-AF65-F5344CB8AC3E}">
        <p14:creationId xmlns:p14="http://schemas.microsoft.com/office/powerpoint/2010/main" val="407480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into the first RT-accelerated query: line segment intersection.</a:t>
            </a:r>
          </a:p>
          <a:p>
            <a:endParaRPr lang="en-US" dirty="0"/>
          </a:p>
          <a:p>
            <a:r>
              <a:rPr lang="en-US" dirty="0"/>
              <a:t>We need to first introduce the definition of the line segment. A line seg is defined by two endpoints, p1 and p2</a:t>
            </a:r>
          </a:p>
          <a:p>
            <a:endParaRPr lang="en-US" dirty="0"/>
          </a:p>
          <a:p>
            <a:r>
              <a:rPr lang="en-US" dirty="0"/>
              <a:t>LSI needs two sets of inputs, R and S, consisting of an array of line segments. LSI just finds all the intersection points from R and S.</a:t>
            </a:r>
          </a:p>
          <a:p>
            <a:endParaRPr lang="en-US" dirty="0"/>
          </a:p>
          <a:p>
            <a:r>
              <a:rPr lang="en-US" dirty="0"/>
              <a:t>Here's an example showing a segment r1 intersects two segments, s1 and s2, from S, resulting in two intersection points.</a:t>
            </a:r>
          </a:p>
        </p:txBody>
      </p:sp>
      <p:sp>
        <p:nvSpPr>
          <p:cNvPr id="4" name="Slide Number Placeholder 3"/>
          <p:cNvSpPr>
            <a:spLocks noGrp="1"/>
          </p:cNvSpPr>
          <p:nvPr>
            <p:ph type="sldNum" sz="quarter" idx="5"/>
          </p:nvPr>
        </p:nvSpPr>
        <p:spPr/>
        <p:txBody>
          <a:bodyPr/>
          <a:lstStyle/>
          <a:p>
            <a:fld id="{A2A5705D-D553-1344-8345-CFF6A9511A92}" type="slidenum">
              <a:rPr lang="en-US" smtClean="0"/>
              <a:t>11</a:t>
            </a:fld>
            <a:endParaRPr lang="en-US"/>
          </a:p>
        </p:txBody>
      </p:sp>
    </p:spTree>
    <p:extLst>
      <p:ext uri="{BB962C8B-B14F-4D97-AF65-F5344CB8AC3E}">
        <p14:creationId xmlns:p14="http://schemas.microsoft.com/office/powerpoint/2010/main" val="3216094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method.</a:t>
            </a:r>
          </a:p>
          <a:p>
            <a:endParaRPr lang="en-US" dirty="0"/>
          </a:p>
          <a:p>
            <a:r>
              <a:rPr lang="en-US" dirty="0"/>
              <a:t>A ray is a semi-infinite line defined by an origin O and direction vector d. We can simulate a line segment by taking a part of a ray. For the line segment from another dataset, we introduce a bounding box to enclose them.</a:t>
            </a:r>
          </a:p>
          <a:p>
            <a:endParaRPr lang="en-US" dirty="0"/>
          </a:p>
          <a:p>
            <a:r>
              <a:rPr lang="en-US" dirty="0"/>
              <a:t>Then, the LSI problem is converted into a ray-box intersection problem, so we ask RT Cores to solve this problem. If a ray hits a box, we may identify an intersection.</a:t>
            </a:r>
          </a:p>
          <a:p>
            <a:endParaRPr lang="en-US" dirty="0"/>
          </a:p>
          <a:p>
            <a:r>
              <a:rPr lang="en-US" dirty="0"/>
              <a:t>However, we still need to verify the intersection because a ray hitting a box does not mean two line segments intersect. To filter out false positives, we can solve the common solution of the line segment equations. Finally, we collect the intersections in the </a:t>
            </a:r>
            <a:r>
              <a:rPr lang="en-US" dirty="0" err="1"/>
              <a:t>AnyHit</a:t>
            </a:r>
            <a:r>
              <a:rPr lang="en-US" dirty="0"/>
              <a:t> shader.</a:t>
            </a:r>
          </a:p>
        </p:txBody>
      </p:sp>
      <p:sp>
        <p:nvSpPr>
          <p:cNvPr id="4" name="Slide Number Placeholder 3"/>
          <p:cNvSpPr>
            <a:spLocks noGrp="1"/>
          </p:cNvSpPr>
          <p:nvPr>
            <p:ph type="sldNum" sz="quarter" idx="5"/>
          </p:nvPr>
        </p:nvSpPr>
        <p:spPr/>
        <p:txBody>
          <a:bodyPr/>
          <a:lstStyle/>
          <a:p>
            <a:fld id="{A2A5705D-D553-1344-8345-CFF6A9511A92}" type="slidenum">
              <a:rPr lang="en-US" smtClean="0"/>
              <a:t>12</a:t>
            </a:fld>
            <a:endParaRPr lang="en-US"/>
          </a:p>
        </p:txBody>
      </p:sp>
    </p:spTree>
    <p:extLst>
      <p:ext uri="{BB962C8B-B14F-4D97-AF65-F5344CB8AC3E}">
        <p14:creationId xmlns:p14="http://schemas.microsoft.com/office/powerpoint/2010/main" val="525977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in polygon is another RT-accelerated spatial join query. It also takes two inputs, which are polygons and points respectively.</a:t>
            </a:r>
          </a:p>
          <a:p>
            <a:endParaRPr lang="en-US" dirty="0"/>
          </a:p>
          <a:p>
            <a:r>
              <a:rPr lang="en-US" dirty="0"/>
              <a:t>As shown in this figure, the polygons are labeled with r1, r2, r3.</a:t>
            </a:r>
          </a:p>
          <a:p>
            <a:r>
              <a:rPr lang="en-US" dirty="0"/>
              <a:t>Three dots are the PIP query points. </a:t>
            </a:r>
          </a:p>
          <a:p>
            <a:endParaRPr lang="en-US" dirty="0"/>
          </a:p>
          <a:p>
            <a:r>
              <a:rPr lang="en-US" dirty="0"/>
              <a:t>For a given point s, PIP query returns which polygon the point falls into</a:t>
            </a:r>
          </a:p>
          <a:p>
            <a:endParaRPr lang="en-US" dirty="0"/>
          </a:p>
          <a:p>
            <a:r>
              <a:rPr lang="en-US" dirty="0"/>
              <a:t>For example, point s1 falls in polygon r1, and s2 is in r2 but query s3 does not fall in any polygon, so it returns r0.</a:t>
            </a:r>
          </a:p>
        </p:txBody>
      </p:sp>
      <p:sp>
        <p:nvSpPr>
          <p:cNvPr id="4" name="Slide Number Placeholder 3"/>
          <p:cNvSpPr>
            <a:spLocks noGrp="1"/>
          </p:cNvSpPr>
          <p:nvPr>
            <p:ph type="sldNum" sz="quarter" idx="5"/>
          </p:nvPr>
        </p:nvSpPr>
        <p:spPr/>
        <p:txBody>
          <a:bodyPr/>
          <a:lstStyle/>
          <a:p>
            <a:fld id="{A2A5705D-D553-1344-8345-CFF6A9511A92}" type="slidenum">
              <a:rPr lang="en-US" smtClean="0"/>
              <a:t>13</a:t>
            </a:fld>
            <a:endParaRPr lang="en-US"/>
          </a:p>
        </p:txBody>
      </p:sp>
    </p:spTree>
    <p:extLst>
      <p:ext uri="{BB962C8B-B14F-4D97-AF65-F5344CB8AC3E}">
        <p14:creationId xmlns:p14="http://schemas.microsoft.com/office/powerpoint/2010/main" val="143644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facilitate the PIP query, each line segment is labeled with neighboring polygon IDs.</a:t>
            </a:r>
          </a:p>
          <a:p>
            <a:endParaRPr lang="en-US" dirty="0"/>
          </a:p>
          <a:p>
            <a:r>
              <a:rPr lang="en-US" dirty="0"/>
              <a:t>For a given query s1, we cast a ray upwards from the query point. Then we identify the closest line segment hit by the ray. By checking the label on the closest line segment hit by the ray, we can tell the query falls in which polygon.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Rember </a:t>
            </a:r>
            <a:r>
              <a:rPr lang="en-US" dirty="0" err="1"/>
              <a:t>OptiX</a:t>
            </a:r>
            <a:r>
              <a:rPr lang="en-US" dirty="0"/>
              <a:t> provides a specialized shader to find the closest hit, so the process will be very fast.</a:t>
            </a:r>
          </a:p>
        </p:txBody>
      </p:sp>
      <p:sp>
        <p:nvSpPr>
          <p:cNvPr id="4" name="Slide Number Placeholder 3"/>
          <p:cNvSpPr>
            <a:spLocks noGrp="1"/>
          </p:cNvSpPr>
          <p:nvPr>
            <p:ph type="sldNum" sz="quarter" idx="5"/>
          </p:nvPr>
        </p:nvSpPr>
        <p:spPr/>
        <p:txBody>
          <a:bodyPr/>
          <a:lstStyle/>
          <a:p>
            <a:fld id="{A2A5705D-D553-1344-8345-CFF6A9511A92}" type="slidenum">
              <a:rPr lang="en-US" smtClean="0"/>
              <a:t>14</a:t>
            </a:fld>
            <a:endParaRPr lang="en-US"/>
          </a:p>
        </p:txBody>
      </p:sp>
    </p:spTree>
    <p:extLst>
      <p:ext uri="{BB962C8B-B14F-4D97-AF65-F5344CB8AC3E}">
        <p14:creationId xmlns:p14="http://schemas.microsoft.com/office/powerpoint/2010/main" val="3187723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face some technical issues when using RT Cores. </a:t>
            </a:r>
          </a:p>
          <a:p>
            <a:endParaRPr lang="en-US" dirty="0"/>
          </a:p>
          <a:p>
            <a:r>
              <a:rPr lang="en-US" dirty="0"/>
              <a:t>Geospatial data is stored in double precision but RT Cores only support single precision</a:t>
            </a:r>
          </a:p>
          <a:p>
            <a:endParaRPr lang="en-US" dirty="0"/>
          </a:p>
          <a:p>
            <a:r>
              <a:rPr lang="en-US" dirty="0"/>
              <a:t>When casting a double precision to a single precision, the Mantissa bits of floating point numbers are truncated.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According to the </a:t>
            </a:r>
            <a:r>
              <a:rPr lang="en-US" sz="1200" dirty="0">
                <a:latin typeface="Calibri" panose="020F0502020204030204" pitchFamily="34" charset="0"/>
              </a:rPr>
              <a:t>”</a:t>
            </a:r>
            <a:r>
              <a:rPr lang="en-US" sz="1200" dirty="0" err="1">
                <a:latin typeface="Calibri" panose="020F0502020204030204" pitchFamily="34" charset="0"/>
              </a:rPr>
              <a:t>roundTiesToEvent</a:t>
            </a:r>
            <a:r>
              <a:rPr lang="en-US" sz="1200" dirty="0">
                <a:latin typeface="Calibri" panose="020F0502020204030204" pitchFamily="34" charset="0"/>
              </a:rPr>
              <a:t>” rule, the downcast floating point number could be greater, equal, or less than the high precision number depending on the left-over bits.</a:t>
            </a:r>
          </a:p>
          <a:p>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15</a:t>
            </a:fld>
            <a:endParaRPr lang="en-US"/>
          </a:p>
        </p:txBody>
      </p:sp>
    </p:spTree>
    <p:extLst>
      <p:ext uri="{BB962C8B-B14F-4D97-AF65-F5344CB8AC3E}">
        <p14:creationId xmlns:p14="http://schemas.microsoft.com/office/powerpoint/2010/main" val="1584649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the rounding errors from the floating point </a:t>
            </a:r>
            <a:r>
              <a:rPr lang="en-US" dirty="0" err="1"/>
              <a:t>downcasting</a:t>
            </a:r>
            <a:r>
              <a:rPr lang="en-US" dirty="0"/>
              <a:t> will lead to geometry inconsistencies.</a:t>
            </a:r>
          </a:p>
          <a:p>
            <a:endParaRPr lang="en-US" dirty="0"/>
          </a:p>
          <a:p>
            <a:r>
              <a:rPr lang="en-US" dirty="0"/>
              <a:t>If the right boundary rounds up, making a ray hit the bounding box but the ray does not intersect the line segment, we have a false-positive case, which is acceptable</a:t>
            </a:r>
          </a:p>
          <a:p>
            <a:endParaRPr lang="en-US" dirty="0"/>
          </a:p>
          <a:p>
            <a:r>
              <a:rPr lang="en-US" dirty="0"/>
              <a:t>However, if a ray actually intersects a line segment, but the line segment is not enclosed by the bounding box due to rounding errors, we never have a chance to identify the intersection.</a:t>
            </a:r>
          </a:p>
          <a:p>
            <a:endParaRPr lang="en-US" dirty="0"/>
          </a:p>
          <a:p>
            <a:r>
              <a:rPr lang="en-US" dirty="0"/>
              <a:t>As a result, we will have intersections missing for LSI query and wrong results for PIP query.</a:t>
            </a:r>
          </a:p>
        </p:txBody>
      </p:sp>
      <p:sp>
        <p:nvSpPr>
          <p:cNvPr id="4" name="Slide Number Placeholder 3"/>
          <p:cNvSpPr>
            <a:spLocks noGrp="1"/>
          </p:cNvSpPr>
          <p:nvPr>
            <p:ph type="sldNum" sz="quarter" idx="5"/>
          </p:nvPr>
        </p:nvSpPr>
        <p:spPr/>
        <p:txBody>
          <a:bodyPr/>
          <a:lstStyle/>
          <a:p>
            <a:fld id="{A2A5705D-D553-1344-8345-CFF6A9511A92}" type="slidenum">
              <a:rPr lang="en-US" smtClean="0"/>
              <a:t>16</a:t>
            </a:fld>
            <a:endParaRPr lang="en-US"/>
          </a:p>
        </p:txBody>
      </p:sp>
    </p:spTree>
    <p:extLst>
      <p:ext uri="{BB962C8B-B14F-4D97-AF65-F5344CB8AC3E}">
        <p14:creationId xmlns:p14="http://schemas.microsoft.com/office/powerpoint/2010/main" val="346907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intuition for addressing the issue is to create a large bounding box that ensures enclosing the line segment even if we experience rounding errors. </a:t>
            </a:r>
          </a:p>
          <a:p>
            <a:endParaRPr lang="en-US" dirty="0"/>
          </a:p>
          <a:p>
            <a:r>
              <a:rPr lang="en-US" dirty="0"/>
              <a:t>We have a question, how big is sufficient to offset the rounding errors? If the bounding box is not big enough, we have false negatives anyway. If the box is too large, we have too many false positives, hurting performance.</a:t>
            </a:r>
          </a:p>
          <a:p>
            <a:endParaRPr lang="en-US" dirty="0"/>
          </a:p>
          <a:p>
            <a:r>
              <a:rPr lang="en-US" dirty="0"/>
              <a:t>Our method is called “Conservative Representation”, which is achieved by tweaking the mantissa bits to create a low-precision bounding box that is just barely enough to enclose the high-precision line segment.</a:t>
            </a:r>
          </a:p>
          <a:p>
            <a:endParaRPr lang="en-US" dirty="0"/>
          </a:p>
          <a:p>
            <a:r>
              <a:rPr lang="en-US" dirty="0"/>
              <a:t>As shown in the figure, </a:t>
            </a:r>
            <a:r>
              <a:rPr lang="en-US" dirty="0" err="1"/>
              <a:t>x</a:t>
            </a:r>
            <a:r>
              <a:rPr lang="en-US" baseline="-25000" dirty="0" err="1"/>
              <a:t>r</a:t>
            </a:r>
            <a:r>
              <a:rPr lang="en-US" dirty="0"/>
              <a:t> is the right boundary in high precision. </a:t>
            </a:r>
            <a:r>
              <a:rPr lang="en-US" dirty="0" err="1"/>
              <a:t>x</a:t>
            </a:r>
            <a:r>
              <a:rPr lang="en-US" baseline="-25000" dirty="0" err="1"/>
              <a:t>r</a:t>
            </a:r>
            <a:r>
              <a:rPr lang="en-US" baseline="30000" dirty="0" err="1"/>
              <a:t>d</a:t>
            </a:r>
            <a:r>
              <a:rPr lang="en-US" dirty="0"/>
              <a:t> is the boundary in low precision being </a:t>
            </a:r>
            <a:r>
              <a:rPr lang="en-US" dirty="0" err="1"/>
              <a:t>downcasted</a:t>
            </a:r>
            <a:r>
              <a:rPr lang="en-US" dirty="0"/>
              <a:t> from </a:t>
            </a:r>
            <a:r>
              <a:rPr lang="en-US" dirty="0" err="1"/>
              <a:t>x</a:t>
            </a:r>
            <a:r>
              <a:rPr lang="en-US" baseline="-25000" dirty="0" err="1"/>
              <a:t>r</a:t>
            </a:r>
            <a:r>
              <a:rPr lang="en-US" dirty="0"/>
              <a:t>.</a:t>
            </a:r>
          </a:p>
          <a:p>
            <a:endParaRPr lang="en-US" dirty="0"/>
          </a:p>
          <a:p>
            <a:r>
              <a:rPr lang="en-US" dirty="0"/>
              <a:t>The secret is to add 1 to mantissa bits to the </a:t>
            </a:r>
            <a:r>
              <a:rPr lang="en-US" dirty="0" err="1"/>
              <a:t>downcasted</a:t>
            </a:r>
            <a:r>
              <a:rPr lang="en-US" dirty="0"/>
              <a:t> number. This new boundary </a:t>
            </a:r>
            <a:r>
              <a:rPr lang="en-US" dirty="0" err="1"/>
              <a:t>x</a:t>
            </a:r>
            <a:r>
              <a:rPr lang="en-US" baseline="-25000" dirty="0" err="1"/>
              <a:t>r</a:t>
            </a:r>
            <a:r>
              <a:rPr lang="en-US" dirty="0"/>
              <a:t>' guarantees to enclose the line segment in high precision because it is greater than </a:t>
            </a:r>
            <a:r>
              <a:rPr lang="en-US" dirty="0" err="1"/>
              <a:t>x</a:t>
            </a:r>
            <a:r>
              <a:rPr lang="en-US" baseline="-25000" dirty="0" err="1"/>
              <a:t>r</a:t>
            </a:r>
            <a:r>
              <a:rPr lang="en-US" dirty="0"/>
              <a:t>.</a:t>
            </a:r>
          </a:p>
        </p:txBody>
      </p:sp>
      <p:sp>
        <p:nvSpPr>
          <p:cNvPr id="4" name="Slide Number Placeholder 3"/>
          <p:cNvSpPr>
            <a:spLocks noGrp="1"/>
          </p:cNvSpPr>
          <p:nvPr>
            <p:ph type="sldNum" sz="quarter" idx="5"/>
          </p:nvPr>
        </p:nvSpPr>
        <p:spPr/>
        <p:txBody>
          <a:bodyPr/>
          <a:lstStyle/>
          <a:p>
            <a:fld id="{A2A5705D-D553-1344-8345-CFF6A9511A92}" type="slidenum">
              <a:rPr lang="en-US" smtClean="0"/>
              <a:t>17</a:t>
            </a:fld>
            <a:endParaRPr lang="en-US"/>
          </a:p>
        </p:txBody>
      </p:sp>
    </p:spTree>
    <p:extLst>
      <p:ext uri="{BB962C8B-B14F-4D97-AF65-F5344CB8AC3E}">
        <p14:creationId xmlns:p14="http://schemas.microsoft.com/office/powerpoint/2010/main" val="2750236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technical issue is the high BVH construction cost.</a:t>
            </a:r>
          </a:p>
          <a:p>
            <a:endParaRPr lang="en-US" dirty="0"/>
          </a:p>
          <a:p>
            <a:r>
              <a:rPr lang="en-US" dirty="0"/>
              <a:t>Our initial idea is to use an Individual bounding box to enclose each line segment. As a result, we will have a huge BVH and a long construction time. </a:t>
            </a:r>
          </a:p>
          <a:p>
            <a:endParaRPr lang="en-US" dirty="0"/>
          </a:p>
          <a:p>
            <a:r>
              <a:rPr lang="en-US" dirty="0"/>
              <a:t>A better solution would be using a bounding box to enclose multiple line segments. When a bounding box is hit by a ray, we iteratively check the ray intersects which line segment in the box.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grouping strategy is to put spatially close line segments together to reduce false positives.</a:t>
            </a:r>
          </a:p>
          <a:p>
            <a:endParaRPr lang="en-US" dirty="0"/>
          </a:p>
          <a:p>
            <a:r>
              <a:rPr lang="en-US" dirty="0"/>
              <a:t>The figure on the left is an ideal case while the right is not. Because if a ray hits a huge bounding box, it is unlikely the ray hits the line segment in the box.</a:t>
            </a:r>
          </a:p>
        </p:txBody>
      </p:sp>
      <p:sp>
        <p:nvSpPr>
          <p:cNvPr id="4" name="Slide Number Placeholder 3"/>
          <p:cNvSpPr>
            <a:spLocks noGrp="1"/>
          </p:cNvSpPr>
          <p:nvPr>
            <p:ph type="sldNum" sz="quarter" idx="5"/>
          </p:nvPr>
        </p:nvSpPr>
        <p:spPr/>
        <p:txBody>
          <a:bodyPr/>
          <a:lstStyle/>
          <a:p>
            <a:fld id="{A2A5705D-D553-1344-8345-CFF6A9511A92}" type="slidenum">
              <a:rPr lang="en-US" smtClean="0"/>
              <a:t>18</a:t>
            </a:fld>
            <a:endParaRPr lang="en-US"/>
          </a:p>
        </p:txBody>
      </p:sp>
    </p:spTree>
    <p:extLst>
      <p:ext uri="{BB962C8B-B14F-4D97-AF65-F5344CB8AC3E}">
        <p14:creationId xmlns:p14="http://schemas.microsoft.com/office/powerpoint/2010/main" val="102497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ECECEC"/>
                </a:solidFill>
                <a:effectLst/>
                <a:highlight>
                  <a:srgbClr val="212121"/>
                </a:highlight>
                <a:latin typeface="Söhne"/>
              </a:rPr>
              <a:t>Location-based</a:t>
            </a:r>
            <a:r>
              <a:rPr lang="en-US" b="0" i="0" dirty="0">
                <a:solidFill>
                  <a:srgbClr val="ECECEC"/>
                </a:solidFill>
                <a:effectLst/>
                <a:highlight>
                  <a:srgbClr val="212121"/>
                </a:highlight>
                <a:latin typeface="Söhne"/>
              </a:rPr>
              <a:t> Services rely on spatial data, such as Google Maps provide </a:t>
            </a:r>
            <a:r>
              <a:rPr lang="en-US" b="0" i="0" dirty="0" err="1">
                <a:solidFill>
                  <a:srgbClr val="ECECEC"/>
                </a:solidFill>
                <a:effectLst/>
                <a:highlight>
                  <a:srgbClr val="212121"/>
                </a:highlight>
                <a:latin typeface="Söhne"/>
              </a:rPr>
              <a:t>nevigation</a:t>
            </a:r>
            <a:r>
              <a:rPr lang="en-US" b="0" i="0" dirty="0">
                <a:solidFill>
                  <a:srgbClr val="ECECEC"/>
                </a:solidFill>
                <a:effectLst/>
                <a:highlight>
                  <a:srgbClr val="212121"/>
                </a:highlight>
                <a:latin typeface="Söhne"/>
              </a:rPr>
              <a:t> to the users.</a:t>
            </a:r>
          </a:p>
          <a:p>
            <a:endParaRPr lang="en-US" b="0" i="0" dirty="0">
              <a:solidFill>
                <a:srgbClr val="ECECEC"/>
              </a:solidFill>
              <a:effectLst/>
              <a:highlight>
                <a:srgbClr val="212121"/>
              </a:highlight>
              <a:latin typeface="Söhne"/>
            </a:endParaRPr>
          </a:p>
          <a:p>
            <a:r>
              <a:rPr lang="en-US" b="0" i="0" dirty="0">
                <a:solidFill>
                  <a:srgbClr val="ECECEC"/>
                </a:solidFill>
                <a:effectLst/>
                <a:highlight>
                  <a:srgbClr val="212121"/>
                </a:highlight>
                <a:latin typeface="Söhne"/>
              </a:rPr>
              <a:t>Spatial data is also useful in </a:t>
            </a:r>
            <a:r>
              <a:rPr lang="en-US" b="1" i="0" dirty="0">
                <a:solidFill>
                  <a:srgbClr val="ECECEC"/>
                </a:solidFill>
                <a:effectLst/>
                <a:highlight>
                  <a:srgbClr val="212121"/>
                </a:highlight>
                <a:latin typeface="Söhne"/>
              </a:rPr>
              <a:t>pathology because</a:t>
            </a:r>
            <a:r>
              <a:rPr lang="en-US" b="0" i="0" dirty="0">
                <a:solidFill>
                  <a:srgbClr val="ECECEC"/>
                </a:solidFill>
                <a:effectLst/>
                <a:highlight>
                  <a:srgbClr val="212121"/>
                </a:highlight>
                <a:latin typeface="Söhne"/>
              </a:rPr>
              <a:t> cells can be represented by polygons.</a:t>
            </a:r>
          </a:p>
          <a:p>
            <a:endParaRPr lang="en-US" b="0" i="0" dirty="0">
              <a:solidFill>
                <a:srgbClr val="222222"/>
              </a:solidFill>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ECECEC"/>
                </a:solidFill>
                <a:effectLst/>
                <a:highlight>
                  <a:srgbClr val="212121"/>
                </a:highlight>
                <a:latin typeface="Söhne"/>
              </a:rPr>
              <a:t>In </a:t>
            </a:r>
            <a:r>
              <a:rPr lang="en-US" b="1" i="0" dirty="0">
                <a:solidFill>
                  <a:srgbClr val="ECECEC"/>
                </a:solidFill>
                <a:effectLst/>
                <a:highlight>
                  <a:srgbClr val="212121"/>
                </a:highlight>
                <a:latin typeface="Söhne"/>
              </a:rPr>
              <a:t>emergency management</a:t>
            </a:r>
            <a:r>
              <a:rPr lang="en-US" b="0" i="0" dirty="0">
                <a:solidFill>
                  <a:srgbClr val="ECECEC"/>
                </a:solidFill>
                <a:effectLst/>
                <a:highlight>
                  <a:srgbClr val="212121"/>
                </a:highlight>
                <a:latin typeface="Söhne"/>
              </a:rPr>
              <a:t>, spatial data is used to monitor severe weather.</a:t>
            </a:r>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1</a:t>
            </a:fld>
            <a:endParaRPr lang="en-US"/>
          </a:p>
        </p:txBody>
      </p:sp>
    </p:spTree>
    <p:extLst>
      <p:ext uri="{BB962C8B-B14F-4D97-AF65-F5344CB8AC3E}">
        <p14:creationId xmlns:p14="http://schemas.microsoft.com/office/powerpoint/2010/main" val="1506616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experimental setup.</a:t>
            </a:r>
          </a:p>
          <a:p>
            <a:endParaRPr lang="en-US" dirty="0"/>
          </a:p>
          <a:p>
            <a:r>
              <a:rPr lang="en-US" dirty="0"/>
              <a:t>We have covered all the open-sourced solutions for spatial join, including grid-based spatial index, tree-based even machine learning-based spatial indexes, classical plane sweep, and rasterization-based implementation on both CPUs and GPUs.</a:t>
            </a:r>
          </a:p>
        </p:txBody>
      </p:sp>
      <p:sp>
        <p:nvSpPr>
          <p:cNvPr id="4" name="Slide Number Placeholder 3"/>
          <p:cNvSpPr>
            <a:spLocks noGrp="1"/>
          </p:cNvSpPr>
          <p:nvPr>
            <p:ph type="sldNum" sz="quarter" idx="5"/>
          </p:nvPr>
        </p:nvSpPr>
        <p:spPr/>
        <p:txBody>
          <a:bodyPr/>
          <a:lstStyle/>
          <a:p>
            <a:fld id="{A2A5705D-D553-1344-8345-CFF6A9511A92}" type="slidenum">
              <a:rPr lang="en-US" smtClean="0"/>
              <a:t>19</a:t>
            </a:fld>
            <a:endParaRPr lang="en-US"/>
          </a:p>
        </p:txBody>
      </p:sp>
    </p:spTree>
    <p:extLst>
      <p:ext uri="{BB962C8B-B14F-4D97-AF65-F5344CB8AC3E}">
        <p14:creationId xmlns:p14="http://schemas.microsoft.com/office/powerpoint/2010/main" val="1644072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datasets, we use US-based datasets because they are very large and widely available, allowing </a:t>
            </a:r>
            <a:r>
              <a:rPr lang="en-US" dirty="0" err="1"/>
              <a:t>RayJoin</a:t>
            </a:r>
            <a:r>
              <a:rPr lang="en-US" dirty="0"/>
              <a:t> to showcase its performance.</a:t>
            </a:r>
          </a:p>
          <a:p>
            <a:endParaRPr lang="en-US" dirty="0"/>
          </a:p>
          <a:p>
            <a:r>
              <a:rPr lang="en-US" dirty="0"/>
              <a:t>We also evaluate </a:t>
            </a:r>
            <a:r>
              <a:rPr lang="en-US" dirty="0" err="1"/>
              <a:t>RayJoin</a:t>
            </a:r>
            <a:r>
              <a:rPr lang="en-US" dirty="0"/>
              <a:t> with worldwide datasets. To verify its performance under different geospatial distributions.</a:t>
            </a:r>
          </a:p>
        </p:txBody>
      </p:sp>
      <p:sp>
        <p:nvSpPr>
          <p:cNvPr id="4" name="Slide Number Placeholder 3"/>
          <p:cNvSpPr>
            <a:spLocks noGrp="1"/>
          </p:cNvSpPr>
          <p:nvPr>
            <p:ph type="sldNum" sz="quarter" idx="5"/>
          </p:nvPr>
        </p:nvSpPr>
        <p:spPr/>
        <p:txBody>
          <a:bodyPr/>
          <a:lstStyle/>
          <a:p>
            <a:fld id="{A2A5705D-D553-1344-8345-CFF6A9511A92}" type="slidenum">
              <a:rPr lang="en-US" smtClean="0"/>
              <a:t>20</a:t>
            </a:fld>
            <a:endParaRPr lang="en-US"/>
          </a:p>
        </p:txBody>
      </p:sp>
    </p:spTree>
    <p:extLst>
      <p:ext uri="{BB962C8B-B14F-4D97-AF65-F5344CB8AC3E}">
        <p14:creationId xmlns:p14="http://schemas.microsoft.com/office/powerpoint/2010/main" val="2266017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performance summary of </a:t>
            </a:r>
            <a:r>
              <a:rPr lang="en-US" dirty="0" err="1"/>
              <a:t>RayJoin</a:t>
            </a:r>
            <a:r>
              <a:rPr lang="en-US" dirty="0"/>
              <a:t>. We measure the end-to-end performance of </a:t>
            </a:r>
            <a:r>
              <a:rPr lang="en-US" dirty="0" err="1"/>
              <a:t>RayJoin</a:t>
            </a:r>
            <a:r>
              <a:rPr lang="en-US" dirty="0"/>
              <a:t> and baselines, including host-to-device, BVH construction, and query time.</a:t>
            </a:r>
          </a:p>
          <a:p>
            <a:endParaRPr lang="en-US" dirty="0"/>
          </a:p>
          <a:p>
            <a:r>
              <a:rPr lang="en-US" dirty="0" err="1"/>
              <a:t>RayJoin</a:t>
            </a:r>
            <a:r>
              <a:rPr lang="en-US" dirty="0"/>
              <a:t> achieves speedups from 1.5x to 2.4x over the best baseline performance.</a:t>
            </a:r>
          </a:p>
          <a:p>
            <a:endParaRPr lang="en-US" dirty="0"/>
          </a:p>
          <a:p>
            <a:r>
              <a:rPr lang="en-US" dirty="0"/>
              <a:t>The longest execution time is only about 208 </a:t>
            </a:r>
            <a:r>
              <a:rPr lang="en-US" dirty="0" err="1"/>
              <a:t>ms</a:t>
            </a:r>
            <a:r>
              <a:rPr lang="en-US" dirty="0"/>
              <a:t>, while the best baseline takes 409 </a:t>
            </a:r>
            <a:r>
              <a:rPr lang="en-US" dirty="0" err="1"/>
              <a:t>ms.</a:t>
            </a:r>
            <a:endParaRPr lang="en-US" dirty="0"/>
          </a:p>
          <a:p>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21</a:t>
            </a:fld>
            <a:endParaRPr lang="en-US"/>
          </a:p>
        </p:txBody>
      </p:sp>
    </p:spTree>
    <p:extLst>
      <p:ext uri="{BB962C8B-B14F-4D97-AF65-F5344CB8AC3E}">
        <p14:creationId xmlns:p14="http://schemas.microsoft.com/office/powerpoint/2010/main" val="2415125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PIP speedups over the best baseline. PIP query is RT-favored workload because it only needs to find the closest hit and RT Cores are designed for this purpose.</a:t>
            </a:r>
          </a:p>
          <a:p>
            <a:endParaRPr lang="en-US" dirty="0"/>
          </a:p>
          <a:p>
            <a:r>
              <a:rPr lang="en-US" dirty="0"/>
              <a:t>Considering the total execution time, </a:t>
            </a:r>
            <a:r>
              <a:rPr lang="en-US" dirty="0" err="1"/>
              <a:t>RayJoin</a:t>
            </a:r>
            <a:r>
              <a:rPr lang="en-US" dirty="0"/>
              <a:t> achieves speedups from 2.1x to 22x</a:t>
            </a:r>
          </a:p>
          <a:p>
            <a:endParaRPr lang="en-US" dirty="0"/>
          </a:p>
          <a:p>
            <a:r>
              <a:rPr lang="en-US" dirty="0"/>
              <a:t>The longest execution time of </a:t>
            </a:r>
            <a:r>
              <a:rPr lang="en-US" dirty="0" err="1"/>
              <a:t>RayJoin</a:t>
            </a:r>
            <a:r>
              <a:rPr lang="en-US" dirty="0"/>
              <a:t> is only about 253 </a:t>
            </a:r>
            <a:r>
              <a:rPr lang="en-US" dirty="0" err="1"/>
              <a:t>ms</a:t>
            </a:r>
            <a:r>
              <a:rPr lang="en-US" dirty="0"/>
              <a:t> on the Europe dataset, while the best baseline takes almost 3 seconds. Therefore, none of the existing solutions achieves real-time processing.</a:t>
            </a:r>
          </a:p>
          <a:p>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22</a:t>
            </a:fld>
            <a:endParaRPr lang="en-US"/>
          </a:p>
        </p:txBody>
      </p:sp>
    </p:spTree>
    <p:extLst>
      <p:ext uri="{BB962C8B-B14F-4D97-AF65-F5344CB8AC3E}">
        <p14:creationId xmlns:p14="http://schemas.microsoft.com/office/powerpoint/2010/main" val="2646665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conclusion.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RT Core is not exclusive to the rendering workloads. It fits well with spatial data processing tasks. Because rendering workloads and spatial workloads are both 2D/3D spatial data.</a:t>
            </a:r>
          </a:p>
          <a:p>
            <a:endParaRPr lang="en-US" dirty="0"/>
          </a:p>
          <a:p>
            <a:r>
              <a:rPr lang="en-US" dirty="0"/>
              <a:t>The key to using RT Cores is to formulate your problem as an RT problem without introducing too much overhead.</a:t>
            </a:r>
          </a:p>
          <a:p>
            <a:endParaRPr lang="en-US" dirty="0"/>
          </a:p>
          <a:p>
            <a:r>
              <a:rPr lang="en-US" dirty="0"/>
              <a:t>The limited precision issue can be overcome by using the conservative bounding box.</a:t>
            </a:r>
          </a:p>
          <a:p>
            <a:endParaRPr lang="en-US" dirty="0"/>
          </a:p>
          <a:p>
            <a:r>
              <a:rPr lang="en-US" dirty="0"/>
              <a:t>Our experiments show that </a:t>
            </a:r>
            <a:r>
              <a:rPr lang="en-US" dirty="0" err="1"/>
              <a:t>RayJoin</a:t>
            </a:r>
            <a:r>
              <a:rPr lang="en-US" dirty="0"/>
              <a:t> joins millions of polygons within only 460ms, so </a:t>
            </a:r>
            <a:r>
              <a:rPr lang="en-US"/>
              <a:t>we accomplish our goal.</a:t>
            </a:r>
            <a:endParaRPr lang="en-US" dirty="0"/>
          </a:p>
          <a:p>
            <a:endParaRPr lang="en-US" dirty="0"/>
          </a:p>
          <a:p>
            <a:r>
              <a:rPr lang="en-US" dirty="0"/>
              <a:t>Finally, </a:t>
            </a:r>
            <a:r>
              <a:rPr lang="en-US" dirty="0" err="1"/>
              <a:t>RayJoin</a:t>
            </a:r>
            <a:r>
              <a:rPr lang="en-US" dirty="0"/>
              <a:t> and datasets are open-sourced, so you can easily reproduce the experiments.</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A2A5705D-D553-1344-8345-CFF6A9511A92}" type="slidenum">
              <a:rPr lang="en-US" smtClean="0"/>
              <a:t>23</a:t>
            </a:fld>
            <a:endParaRPr lang="en-US"/>
          </a:p>
        </p:txBody>
      </p:sp>
    </p:spTree>
    <p:extLst>
      <p:ext uri="{BB962C8B-B14F-4D97-AF65-F5344CB8AC3E}">
        <p14:creationId xmlns:p14="http://schemas.microsoft.com/office/powerpoint/2010/main" val="122510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commonly used data formats, vector and raster, for spatial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Vector data </a:t>
            </a:r>
            <a:r>
              <a:rPr lang="en-US" dirty="0"/>
              <a:t>is about geometries, such as points and polygons. This work only focuses on vector data. The left picture shows the county boundaries of Ohio, where each county is represented by a polygon.</a:t>
            </a:r>
          </a:p>
          <a:p>
            <a:endParaRPr lang="en-US" dirty="0"/>
          </a:p>
          <a:p>
            <a:r>
              <a:rPr lang="en-US" b="1" dirty="0"/>
              <a:t>While raster </a:t>
            </a:r>
            <a:r>
              <a:rPr lang="en-US" dirty="0"/>
              <a:t>data is made up of pixels.</a:t>
            </a:r>
          </a:p>
          <a:p>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26</a:t>
            </a:fld>
            <a:endParaRPr lang="en-US"/>
          </a:p>
        </p:txBody>
      </p:sp>
    </p:spTree>
    <p:extLst>
      <p:ext uri="{BB962C8B-B14F-4D97-AF65-F5344CB8AC3E}">
        <p14:creationId xmlns:p14="http://schemas.microsoft.com/office/powerpoint/2010/main" val="3165563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ray is just a semi-infinite line determined by an origin and a direction vector. The parameter t controls how far the ray can go.</a:t>
            </a:r>
          </a:p>
          <a:p>
            <a:endParaRPr lang="en-US" dirty="0"/>
          </a:p>
          <a:p>
            <a:r>
              <a:rPr lang="en-US" dirty="0"/>
              <a:t>This figure shows a scenario of ray-box intersection. The ray hits the left edge of the box with a parameter t</a:t>
            </a:r>
            <a:r>
              <a:rPr lang="en-US" baseline="-25000" dirty="0"/>
              <a:t>hit</a:t>
            </a:r>
            <a:r>
              <a:rPr lang="en-US" dirty="0"/>
              <a:t>. Carrying t</a:t>
            </a:r>
            <a:r>
              <a:rPr lang="en-US" baseline="-25000" dirty="0"/>
              <a:t>hit</a:t>
            </a:r>
            <a:r>
              <a:rPr lang="en-US" dirty="0"/>
              <a:t> to this formula, we can get the intersection point.</a:t>
            </a:r>
          </a:p>
          <a:p>
            <a:endParaRPr lang="en-US" dirty="0"/>
          </a:p>
          <a:p>
            <a:r>
              <a:rPr lang="en-US" dirty="0"/>
              <a:t>Sometimes, we are only interested in the intersection that happens on a segment of a ray. We can use </a:t>
            </a:r>
            <a:r>
              <a:rPr lang="en-US" dirty="0" err="1"/>
              <a:t>t</a:t>
            </a:r>
            <a:r>
              <a:rPr lang="en-US" baseline="-25000" dirty="0" err="1"/>
              <a:t>min</a:t>
            </a:r>
            <a:r>
              <a:rPr lang="en-US" dirty="0"/>
              <a:t> and </a:t>
            </a:r>
            <a:r>
              <a:rPr lang="en-US" dirty="0" err="1"/>
              <a:t>t</a:t>
            </a:r>
            <a:r>
              <a:rPr lang="en-US" baseline="-25000" dirty="0" err="1"/>
              <a:t>max</a:t>
            </a:r>
            <a:r>
              <a:rPr lang="en-US" dirty="0"/>
              <a:t> to filter out the intersections out of range</a:t>
            </a:r>
          </a:p>
        </p:txBody>
      </p:sp>
      <p:sp>
        <p:nvSpPr>
          <p:cNvPr id="4" name="Slide Number Placeholder 3"/>
          <p:cNvSpPr>
            <a:spLocks noGrp="1"/>
          </p:cNvSpPr>
          <p:nvPr>
            <p:ph type="sldNum" sz="quarter" idx="5"/>
          </p:nvPr>
        </p:nvSpPr>
        <p:spPr/>
        <p:txBody>
          <a:bodyPr/>
          <a:lstStyle/>
          <a:p>
            <a:fld id="{A2A5705D-D553-1344-8345-CFF6A9511A92}" type="slidenum">
              <a:rPr lang="en-US" smtClean="0"/>
              <a:t>27</a:t>
            </a:fld>
            <a:endParaRPr lang="en-US"/>
          </a:p>
        </p:txBody>
      </p:sp>
    </p:spTree>
    <p:extLst>
      <p:ext uri="{BB962C8B-B14F-4D97-AF65-F5344CB8AC3E}">
        <p14:creationId xmlns:p14="http://schemas.microsoft.com/office/powerpoint/2010/main" val="64414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rendering needs a geometric model, which typically consists of millions of triangles.</a:t>
            </a:r>
          </a:p>
          <a:p>
            <a:r>
              <a:rPr lang="en-US" dirty="0"/>
              <a:t>We need to know which triangle is hit by a ray, so we can compute energy according to the material properties on the intersection point.</a:t>
            </a:r>
          </a:p>
          <a:p>
            <a:endParaRPr lang="en-US" dirty="0"/>
          </a:p>
          <a:p>
            <a:r>
              <a:rPr lang="en-US" dirty="0"/>
              <a:t>Is straightforward method would be an exhaustive search. Iterate every triangle and run ray-triangle intersection tests. It can be very slow because of the high time complexity.</a:t>
            </a:r>
          </a:p>
          <a:p>
            <a:endParaRPr lang="en-US" dirty="0"/>
          </a:p>
          <a:p>
            <a:r>
              <a:rPr lang="en-US" dirty="0"/>
              <a:t>We need to reduce the search space. Using a spatial index to find intersections is helpful, such as a BVH tree.</a:t>
            </a:r>
          </a:p>
        </p:txBody>
      </p:sp>
      <p:sp>
        <p:nvSpPr>
          <p:cNvPr id="4" name="Slide Number Placeholder 3"/>
          <p:cNvSpPr>
            <a:spLocks noGrp="1"/>
          </p:cNvSpPr>
          <p:nvPr>
            <p:ph type="sldNum" sz="quarter" idx="5"/>
          </p:nvPr>
        </p:nvSpPr>
        <p:spPr/>
        <p:txBody>
          <a:bodyPr/>
          <a:lstStyle/>
          <a:p>
            <a:fld id="{A2A5705D-D553-1344-8345-CFF6A9511A92}" type="slidenum">
              <a:rPr lang="en-US" smtClean="0"/>
              <a:t>28</a:t>
            </a:fld>
            <a:endParaRPr lang="en-US"/>
          </a:p>
        </p:txBody>
      </p:sp>
    </p:spTree>
    <p:extLst>
      <p:ext uri="{BB962C8B-B14F-4D97-AF65-F5344CB8AC3E}">
        <p14:creationId xmlns:p14="http://schemas.microsoft.com/office/powerpoint/2010/main" val="3277699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technical issue is the high BVH construction cost.</a:t>
            </a:r>
          </a:p>
          <a:p>
            <a:endParaRPr lang="en-US" dirty="0"/>
          </a:p>
          <a:p>
            <a:r>
              <a:rPr lang="en-US" dirty="0"/>
              <a:t>Our initial idea is to use an Individual bounding box to enclose each line segment. As a result, we will have a huge BVH. Our experiments show that the building time is about 10 times longer than the queries. In terms of memory space consumption, the BVH takes several gigabytes for large-scale spatial datasets.</a:t>
            </a:r>
          </a:p>
          <a:p>
            <a:endParaRPr lang="en-US" dirty="0"/>
          </a:p>
          <a:p>
            <a:r>
              <a:rPr lang="en-US" dirty="0"/>
              <a:t>A better solution would be using a bounding box to enclose multiple line segments but we need to put spatially close line segments together to reduce false positives.</a:t>
            </a:r>
          </a:p>
          <a:p>
            <a:endParaRPr lang="en-US" dirty="0"/>
          </a:p>
          <a:p>
            <a:r>
              <a:rPr lang="en-US" dirty="0"/>
              <a:t>The figure on the left is an ideal case while the right is not. Because if a ray hits a huge bounding box, it is unlikely the ray hits the line segment in the box</a:t>
            </a:r>
          </a:p>
        </p:txBody>
      </p:sp>
      <p:sp>
        <p:nvSpPr>
          <p:cNvPr id="4" name="Slide Number Placeholder 3"/>
          <p:cNvSpPr>
            <a:spLocks noGrp="1"/>
          </p:cNvSpPr>
          <p:nvPr>
            <p:ph type="sldNum" sz="quarter" idx="5"/>
          </p:nvPr>
        </p:nvSpPr>
        <p:spPr/>
        <p:txBody>
          <a:bodyPr/>
          <a:lstStyle/>
          <a:p>
            <a:fld id="{A2A5705D-D553-1344-8345-CFF6A9511A92}" type="slidenum">
              <a:rPr lang="en-US" smtClean="0"/>
              <a:t>29</a:t>
            </a:fld>
            <a:endParaRPr lang="en-US"/>
          </a:p>
        </p:txBody>
      </p:sp>
    </p:spTree>
    <p:extLst>
      <p:ext uri="{BB962C8B-B14F-4D97-AF65-F5344CB8AC3E}">
        <p14:creationId xmlns:p14="http://schemas.microsoft.com/office/powerpoint/2010/main" val="2156232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group spatially proximate line segments, we constrain the area growth when merging bounding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initially, there are 8 line segments enclosed by individual bounding boxes.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running processing of our grouping algorithm.</a:t>
            </a:r>
          </a:p>
          <a:p>
            <a:endParaRPr lang="en-US" dirty="0"/>
          </a:p>
          <a:p>
            <a:r>
              <a:rPr lang="en-US" dirty="0"/>
              <a:t>We merge bounding boxes only if the resulting bounding box will not grow too big. This </a:t>
            </a:r>
            <a:r>
              <a:rPr lang="en-US" dirty="0" err="1"/>
              <a:t>effecitively</a:t>
            </a:r>
            <a:r>
              <a:rPr lang="en-US" dirty="0"/>
              <a:t> reduces the chance of false positives. </a:t>
            </a:r>
          </a:p>
          <a:p>
            <a:endParaRPr lang="en-US" dirty="0"/>
          </a:p>
          <a:p>
            <a:r>
              <a:rPr lang="en-US" dirty="0"/>
              <a:t>When the algorithm is finished, the 8 bounding boxes are now reduced to only four. We use the four bounding boxes to build a much smaller BVH.</a:t>
            </a:r>
          </a:p>
          <a:p>
            <a:endParaRPr lang="en-US" dirty="0"/>
          </a:p>
          <a:p>
            <a:r>
              <a:rPr lang="en-US" dirty="0"/>
              <a:t>If a ray hits the merged bounding box, we traverse each line segment to run intersection tests.</a:t>
            </a:r>
          </a:p>
          <a:p>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30</a:t>
            </a:fld>
            <a:endParaRPr lang="en-US"/>
          </a:p>
        </p:txBody>
      </p:sp>
    </p:spTree>
    <p:extLst>
      <p:ext uri="{BB962C8B-B14F-4D97-AF65-F5344CB8AC3E}">
        <p14:creationId xmlns:p14="http://schemas.microsoft.com/office/powerpoint/2010/main" val="356535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focuses on an accelerating spatial join, an important spatial query.</a:t>
            </a:r>
          </a:p>
          <a:p>
            <a:endParaRPr lang="en-US" dirty="0"/>
          </a:p>
          <a:p>
            <a:r>
              <a:rPr lang="en-US" dirty="0"/>
              <a:t>We introduce spatial join with an example called polygon overlay, which is the most commonly used spatial join case</a:t>
            </a:r>
          </a:p>
          <a:p>
            <a:endParaRPr lang="en-US" dirty="0"/>
          </a:p>
          <a:p>
            <a:r>
              <a:rPr lang="en-US" dirty="0"/>
              <a:t>The query takes two sets of geometries R and S and a spatial </a:t>
            </a:r>
            <a:r>
              <a:rPr lang="en-US" b="1" dirty="0"/>
              <a:t>predicate</a:t>
            </a:r>
            <a:r>
              <a:rPr lang="en-US" dirty="0"/>
              <a:t>, such as overlap, and returns the geometries satisfying the predicate. </a:t>
            </a:r>
          </a:p>
        </p:txBody>
      </p:sp>
      <p:sp>
        <p:nvSpPr>
          <p:cNvPr id="4" name="Slide Number Placeholder 3"/>
          <p:cNvSpPr>
            <a:spLocks noGrp="1"/>
          </p:cNvSpPr>
          <p:nvPr>
            <p:ph type="sldNum" sz="quarter" idx="5"/>
          </p:nvPr>
        </p:nvSpPr>
        <p:spPr/>
        <p:txBody>
          <a:bodyPr/>
          <a:lstStyle/>
          <a:p>
            <a:fld id="{A2A5705D-D553-1344-8345-CFF6A9511A92}" type="slidenum">
              <a:rPr lang="en-US" smtClean="0"/>
              <a:t>2</a:t>
            </a:fld>
            <a:endParaRPr lang="en-US"/>
          </a:p>
        </p:txBody>
      </p:sp>
    </p:spTree>
    <p:extLst>
      <p:ext uri="{BB962C8B-B14F-4D97-AF65-F5344CB8AC3E}">
        <p14:creationId xmlns:p14="http://schemas.microsoft.com/office/powerpoint/2010/main" val="3110362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a parameter to tune, which is the merging threshold s.</a:t>
            </a:r>
          </a:p>
          <a:p>
            <a:endParaRPr lang="en-US" dirty="0"/>
          </a:p>
          <a:p>
            <a:r>
              <a:rPr lang="en-US" dirty="0"/>
              <a:t>Currently, we have fixed the merging threshold to 3.5 for all datasets. (Could be auto tuned with linear regression or other ML techniques)</a:t>
            </a:r>
          </a:p>
          <a:p>
            <a:endParaRPr lang="en-US" dirty="0"/>
          </a:p>
          <a:p>
            <a:r>
              <a:rPr lang="en-US" dirty="0"/>
              <a:t>AG is very effective. It cuts the BVH construction time from 165ms to about 30ms, which is more than 5x faster. The query times experience a little increase. Overall, AG achieves 29% reduction in total execution time. For the memory space, it cuts the BVH memory space cost from about 2.5GB to only 408MB.</a:t>
            </a:r>
          </a:p>
        </p:txBody>
      </p:sp>
      <p:sp>
        <p:nvSpPr>
          <p:cNvPr id="4" name="Slide Number Placeholder 3"/>
          <p:cNvSpPr>
            <a:spLocks noGrp="1"/>
          </p:cNvSpPr>
          <p:nvPr>
            <p:ph type="sldNum" sz="quarter" idx="5"/>
          </p:nvPr>
        </p:nvSpPr>
        <p:spPr/>
        <p:txBody>
          <a:bodyPr/>
          <a:lstStyle/>
          <a:p>
            <a:fld id="{A2A5705D-D553-1344-8345-CFF6A9511A92}" type="slidenum">
              <a:rPr lang="en-US" smtClean="0"/>
              <a:t>31</a:t>
            </a:fld>
            <a:endParaRPr lang="en-US"/>
          </a:p>
        </p:txBody>
      </p:sp>
    </p:spTree>
    <p:extLst>
      <p:ext uri="{BB962C8B-B14F-4D97-AF65-F5344CB8AC3E}">
        <p14:creationId xmlns:p14="http://schemas.microsoft.com/office/powerpoint/2010/main" val="1232306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most complex query: Polygon Overlay, which combines the LSI and PIP queries and generates the resulting polygons.</a:t>
            </a:r>
          </a:p>
          <a:p>
            <a:endParaRPr lang="en-US" dirty="0"/>
          </a:p>
          <a:p>
            <a:r>
              <a:rPr lang="en-US" dirty="0"/>
              <a:t>Longest execution time is only about 0.4s. The second fast solution takes more than 7 seconds.</a:t>
            </a:r>
          </a:p>
          <a:p>
            <a:r>
              <a:rPr lang="en-US" dirty="0"/>
              <a:t>We conclude that </a:t>
            </a:r>
            <a:r>
              <a:rPr lang="en-US" dirty="0" err="1"/>
              <a:t>RayJoin</a:t>
            </a:r>
            <a:r>
              <a:rPr lang="en-US" dirty="0"/>
              <a:t> achieves the goal of real-time spatial join of large-scale datasets.</a:t>
            </a:r>
          </a:p>
        </p:txBody>
      </p:sp>
      <p:sp>
        <p:nvSpPr>
          <p:cNvPr id="4" name="Slide Number Placeholder 3"/>
          <p:cNvSpPr>
            <a:spLocks noGrp="1"/>
          </p:cNvSpPr>
          <p:nvPr>
            <p:ph type="sldNum" sz="quarter" idx="5"/>
          </p:nvPr>
        </p:nvSpPr>
        <p:spPr/>
        <p:txBody>
          <a:bodyPr/>
          <a:lstStyle/>
          <a:p>
            <a:fld id="{A2A5705D-D553-1344-8345-CFF6A9511A92}" type="slidenum">
              <a:rPr lang="en-US" smtClean="0"/>
              <a:t>32</a:t>
            </a:fld>
            <a:endParaRPr lang="en-US"/>
          </a:p>
        </p:txBody>
      </p:sp>
    </p:spTree>
    <p:extLst>
      <p:ext uri="{BB962C8B-B14F-4D97-AF65-F5344CB8AC3E}">
        <p14:creationId xmlns:p14="http://schemas.microsoft.com/office/powerpoint/2010/main" val="4116602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5705D-D553-1344-8345-CFF6A9511A92}" type="slidenum">
              <a:rPr lang="en-US" smtClean="0"/>
              <a:t>33</a:t>
            </a:fld>
            <a:endParaRPr lang="en-US"/>
          </a:p>
        </p:txBody>
      </p:sp>
    </p:spTree>
    <p:extLst>
      <p:ext uri="{BB962C8B-B14F-4D97-AF65-F5344CB8AC3E}">
        <p14:creationId xmlns:p14="http://schemas.microsoft.com/office/powerpoint/2010/main" val="1539949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into how to transform the PIP query into a ray tracing problem, it is necessary to introduce the polygon representation.</a:t>
            </a:r>
          </a:p>
          <a:p>
            <a:endParaRPr lang="en-US" dirty="0"/>
          </a:p>
          <a:p>
            <a:r>
              <a:rPr lang="en-US" dirty="0"/>
              <a:t>Look at the line segment on the left, face r1 is on the right of the line segment because the x-coordinate of the left point is less than the right. For another line segment, face r1 is on the left side.</a:t>
            </a:r>
          </a:p>
          <a:p>
            <a:endParaRPr lang="en-US" dirty="0"/>
          </a:p>
          <a:p>
            <a:r>
              <a:rPr lang="en-US" dirty="0"/>
              <a:t>This representation helps to implementation of PIP by providing neighboring information.</a:t>
            </a:r>
          </a:p>
        </p:txBody>
      </p:sp>
      <p:sp>
        <p:nvSpPr>
          <p:cNvPr id="4" name="Slide Number Placeholder 3"/>
          <p:cNvSpPr>
            <a:spLocks noGrp="1"/>
          </p:cNvSpPr>
          <p:nvPr>
            <p:ph type="sldNum" sz="quarter" idx="5"/>
          </p:nvPr>
        </p:nvSpPr>
        <p:spPr/>
        <p:txBody>
          <a:bodyPr/>
          <a:lstStyle/>
          <a:p>
            <a:fld id="{A2A5705D-D553-1344-8345-CFF6A9511A92}" type="slidenum">
              <a:rPr lang="en-US" smtClean="0"/>
              <a:t>34</a:t>
            </a:fld>
            <a:endParaRPr lang="en-US"/>
          </a:p>
        </p:txBody>
      </p:sp>
    </p:spTree>
    <p:extLst>
      <p:ext uri="{BB962C8B-B14F-4D97-AF65-F5344CB8AC3E}">
        <p14:creationId xmlns:p14="http://schemas.microsoft.com/office/powerpoint/2010/main" val="856509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polygon R and polygon S, run both LSI and PIP queries. Then connecting these dots to construction the resulting polygon</a:t>
            </a:r>
          </a:p>
        </p:txBody>
      </p:sp>
      <p:sp>
        <p:nvSpPr>
          <p:cNvPr id="4" name="Slide Number Placeholder 3"/>
          <p:cNvSpPr>
            <a:spLocks noGrp="1"/>
          </p:cNvSpPr>
          <p:nvPr>
            <p:ph type="sldNum" sz="quarter" idx="5"/>
          </p:nvPr>
        </p:nvSpPr>
        <p:spPr/>
        <p:txBody>
          <a:bodyPr/>
          <a:lstStyle/>
          <a:p>
            <a:fld id="{A2A5705D-D553-1344-8345-CFF6A9511A92}" type="slidenum">
              <a:rPr lang="en-US" smtClean="0"/>
              <a:t>35</a:t>
            </a:fld>
            <a:endParaRPr lang="en-US"/>
          </a:p>
        </p:txBody>
      </p:sp>
    </p:spTree>
    <p:extLst>
      <p:ext uri="{BB962C8B-B14F-4D97-AF65-F5344CB8AC3E}">
        <p14:creationId xmlns:p14="http://schemas.microsoft.com/office/powerpoint/2010/main" val="3786422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synthetic datasets to evaluate the scalability of </a:t>
            </a:r>
            <a:r>
              <a:rPr lang="en-US" dirty="0" err="1"/>
              <a:t>RayJoin</a:t>
            </a:r>
            <a:r>
              <a:rPr lang="en-US" dirty="0"/>
              <a:t>.</a:t>
            </a:r>
          </a:p>
          <a:p>
            <a:r>
              <a:rPr lang="en-US" dirty="0"/>
              <a:t>We first generate the dataset R containing 5M polygons, then increase the number of dataset S from 1M to 5M polygons.</a:t>
            </a:r>
          </a:p>
          <a:p>
            <a:r>
              <a:rPr lang="en-US" dirty="0"/>
              <a:t>We notice a linear increase in running time, this fits the time complexity of </a:t>
            </a:r>
            <a:r>
              <a:rPr lang="en-US" dirty="0" err="1"/>
              <a:t>RayJoin</a:t>
            </a:r>
            <a:r>
              <a:rPr lang="en-US" dirty="0"/>
              <a:t>, which is S log R.</a:t>
            </a:r>
          </a:p>
          <a:p>
            <a:r>
              <a:rPr lang="en-US" dirty="0"/>
              <a:t>The throughput is also stable, implying the performance does not drop as we feed more queries.</a:t>
            </a:r>
          </a:p>
          <a:p>
            <a:endParaRPr lang="en-US" dirty="0"/>
          </a:p>
          <a:p>
            <a:r>
              <a:rPr lang="en-US" dirty="0"/>
              <a:t>For PIP queries, the conclusion still holds.</a:t>
            </a:r>
          </a:p>
        </p:txBody>
      </p:sp>
      <p:sp>
        <p:nvSpPr>
          <p:cNvPr id="4" name="Slide Number Placeholder 3"/>
          <p:cNvSpPr>
            <a:spLocks noGrp="1"/>
          </p:cNvSpPr>
          <p:nvPr>
            <p:ph type="sldNum" sz="quarter" idx="5"/>
          </p:nvPr>
        </p:nvSpPr>
        <p:spPr/>
        <p:txBody>
          <a:bodyPr/>
          <a:lstStyle/>
          <a:p>
            <a:fld id="{A2A5705D-D553-1344-8345-CFF6A9511A92}" type="slidenum">
              <a:rPr lang="en-US" smtClean="0"/>
              <a:t>36</a:t>
            </a:fld>
            <a:endParaRPr lang="en-US"/>
          </a:p>
        </p:txBody>
      </p:sp>
    </p:spTree>
    <p:extLst>
      <p:ext uri="{BB962C8B-B14F-4D97-AF65-F5344CB8AC3E}">
        <p14:creationId xmlns:p14="http://schemas.microsoft.com/office/powerpoint/2010/main" val="319007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exists in almost every spatial database. Spatial join is time-consuming because of its compute-intensive nature. </a:t>
            </a:r>
          </a:p>
          <a:p>
            <a:endParaRPr lang="en-US" dirty="0"/>
          </a:p>
          <a:p>
            <a:r>
              <a:rPr lang="en-US" dirty="0"/>
              <a:t>However, real-time spatial join is desirable by considering the time-sensitive nature of real-world applications, such as interactive exploration, disaster warnings, etc.</a:t>
            </a:r>
          </a:p>
          <a:p>
            <a:endParaRPr lang="en-US" dirty="0"/>
          </a:p>
          <a:p>
            <a:r>
              <a:rPr lang="en-US" dirty="0"/>
              <a:t>In addition, some spatial data could be always changing, such as the data collected on mobile devices, and cars. </a:t>
            </a:r>
          </a:p>
          <a:p>
            <a:endParaRPr lang="en-US" dirty="0"/>
          </a:p>
          <a:p>
            <a:r>
              <a:rPr lang="en-US" dirty="0"/>
              <a:t>Without a fast spatial join solution, we will always have outdated query results</a:t>
            </a:r>
          </a:p>
        </p:txBody>
      </p:sp>
      <p:sp>
        <p:nvSpPr>
          <p:cNvPr id="4" name="Slide Number Placeholder 3"/>
          <p:cNvSpPr>
            <a:spLocks noGrp="1"/>
          </p:cNvSpPr>
          <p:nvPr>
            <p:ph type="sldNum" sz="quarter" idx="5"/>
          </p:nvPr>
        </p:nvSpPr>
        <p:spPr/>
        <p:txBody>
          <a:bodyPr/>
          <a:lstStyle/>
          <a:p>
            <a:fld id="{A2A5705D-D553-1344-8345-CFF6A9511A92}" type="slidenum">
              <a:rPr lang="en-US" smtClean="0"/>
              <a:t>3</a:t>
            </a:fld>
            <a:endParaRPr lang="en-US"/>
          </a:p>
        </p:txBody>
      </p:sp>
    </p:spTree>
    <p:extLst>
      <p:ext uri="{BB962C8B-B14F-4D97-AF65-F5344CB8AC3E}">
        <p14:creationId xmlns:p14="http://schemas.microsoft.com/office/powerpoint/2010/main" val="316465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practical example to give you a sense of how much time it takes for a typical spatial join query PIP.</a:t>
            </a:r>
          </a:p>
          <a:p>
            <a:endParaRPr lang="en-US" dirty="0"/>
          </a:p>
          <a:p>
            <a:r>
              <a:rPr lang="en-US" dirty="0"/>
              <a:t>We have evaluated </a:t>
            </a:r>
            <a:r>
              <a:rPr lang="en-US" dirty="0" err="1"/>
              <a:t>cuSpatial</a:t>
            </a:r>
            <a:r>
              <a:rPr lang="en-US" dirty="0"/>
              <a:t>, the state-of-the-art spatial data analytical software from NVIDIA. </a:t>
            </a:r>
          </a:p>
          <a:p>
            <a:endParaRPr lang="en-US" dirty="0"/>
          </a:p>
          <a:p>
            <a:r>
              <a:rPr lang="en-US" dirty="0"/>
              <a:t>It takes about 53 seconds on PIP queries with 3K polygons and 24M points. </a:t>
            </a:r>
          </a:p>
          <a:p>
            <a:endParaRPr lang="en-US" dirty="0"/>
          </a:p>
          <a:p>
            <a:r>
              <a:rPr lang="en-US" dirty="0"/>
              <a:t>Our work, </a:t>
            </a:r>
            <a:r>
              <a:rPr lang="en-US" dirty="0" err="1"/>
              <a:t>RayJoin</a:t>
            </a:r>
            <a:r>
              <a:rPr lang="en-US" dirty="0"/>
              <a:t>, aims to cut down the execution time to less than 1 second on the same hardware.</a:t>
            </a:r>
          </a:p>
        </p:txBody>
      </p:sp>
      <p:sp>
        <p:nvSpPr>
          <p:cNvPr id="4" name="Slide Number Placeholder 3"/>
          <p:cNvSpPr>
            <a:spLocks noGrp="1"/>
          </p:cNvSpPr>
          <p:nvPr>
            <p:ph type="sldNum" sz="quarter" idx="5"/>
          </p:nvPr>
        </p:nvSpPr>
        <p:spPr/>
        <p:txBody>
          <a:bodyPr/>
          <a:lstStyle/>
          <a:p>
            <a:fld id="{A2A5705D-D553-1344-8345-CFF6A9511A92}" type="slidenum">
              <a:rPr lang="en-US" smtClean="0"/>
              <a:t>4</a:t>
            </a:fld>
            <a:endParaRPr lang="en-US"/>
          </a:p>
        </p:txBody>
      </p:sp>
    </p:spTree>
    <p:extLst>
      <p:ext uri="{BB962C8B-B14F-4D97-AF65-F5344CB8AC3E}">
        <p14:creationId xmlns:p14="http://schemas.microsoft.com/office/powerpoint/2010/main" val="184299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After more than 40 years of development, there are 5 typical spatial data processing approaches, </a:t>
            </a:r>
            <a:r>
              <a:rPr lang="en-US" dirty="0"/>
              <a:t>including customized methods and general index-based methods on both CPUs and GPUs. </a:t>
            </a:r>
          </a:p>
          <a:p>
            <a:endParaRPr lang="en-US" dirty="0"/>
          </a:p>
          <a:p>
            <a:r>
              <a:rPr lang="en-US" dirty="0"/>
              <a:t>Unfortunately, our evaluations show that none of them can achieve real-time processing mainly due to the mismatch between the design of algorithms and hardware architecture.</a:t>
            </a:r>
          </a:p>
          <a:p>
            <a:endParaRPr lang="en-US" dirty="0"/>
          </a:p>
          <a:p>
            <a:r>
              <a:rPr lang="en-US" dirty="0"/>
              <a:t>Can we break the performance bottlenecks? Yes, </a:t>
            </a:r>
            <a:r>
              <a:rPr lang="en-US" b="0" i="0" dirty="0">
                <a:solidFill>
                  <a:srgbClr val="0D0D0D"/>
                </a:solidFill>
                <a:effectLst/>
                <a:highlight>
                  <a:srgbClr val="FFFFFF"/>
                </a:highlight>
                <a:latin typeface="ui-sans-serif"/>
              </a:rPr>
              <a:t>we can utilize a hidden unit on the RTX GPUs, called RT Cores.</a:t>
            </a:r>
          </a:p>
          <a:p>
            <a:endParaRPr lang="en-US" dirty="0"/>
          </a:p>
          <a:p>
            <a:r>
              <a:rPr lang="en-US" dirty="0"/>
              <a:t>Our solution, </a:t>
            </a:r>
            <a:r>
              <a:rPr lang="en-US" dirty="0" err="1"/>
              <a:t>RayJoin</a:t>
            </a:r>
            <a:r>
              <a:rPr lang="en-US" dirty="0"/>
              <a:t>, exploits RT Cores to accelerate spatial join queries by translating them into ray tracing problems. </a:t>
            </a:r>
            <a:r>
              <a:rPr lang="en-US" dirty="0" err="1"/>
              <a:t>RayJoin</a:t>
            </a:r>
            <a:r>
              <a:rPr lang="en-US" dirty="0"/>
              <a:t> is algorithmic efficient, hardware friendly, accurate, and does not require preprocessing.</a:t>
            </a:r>
          </a:p>
        </p:txBody>
      </p:sp>
      <p:sp>
        <p:nvSpPr>
          <p:cNvPr id="4" name="Slide Number Placeholder 3"/>
          <p:cNvSpPr>
            <a:spLocks noGrp="1"/>
          </p:cNvSpPr>
          <p:nvPr>
            <p:ph type="sldNum" sz="quarter" idx="5"/>
          </p:nvPr>
        </p:nvSpPr>
        <p:spPr/>
        <p:txBody>
          <a:bodyPr/>
          <a:lstStyle/>
          <a:p>
            <a:fld id="{A2A5705D-D553-1344-8345-CFF6A9511A92}" type="slidenum">
              <a:rPr lang="en-US" smtClean="0"/>
              <a:t>5</a:t>
            </a:fld>
            <a:endParaRPr lang="en-US"/>
          </a:p>
        </p:txBody>
      </p:sp>
    </p:spTree>
    <p:extLst>
      <p:ext uri="{BB962C8B-B14F-4D97-AF65-F5344CB8AC3E}">
        <p14:creationId xmlns:p14="http://schemas.microsoft.com/office/powerpoint/2010/main" val="312488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introduce some ray tracing basics before we dive into RT Cores.</a:t>
            </a:r>
          </a:p>
          <a:p>
            <a:endParaRPr lang="en-US" dirty="0"/>
          </a:p>
          <a:p>
            <a:r>
              <a:rPr lang="en-US" dirty="0"/>
              <a:t>Ray tracing is a photorealistic rendering technique.</a:t>
            </a:r>
          </a:p>
          <a:p>
            <a:endParaRPr lang="en-US" dirty="0"/>
          </a:p>
          <a:p>
            <a:r>
              <a:rPr lang="en-US" dirty="0"/>
              <a:t>The principle of ray tracing is to simulate light transportation.</a:t>
            </a:r>
          </a:p>
          <a:p>
            <a:endParaRPr lang="en-US" dirty="0"/>
          </a:p>
          <a:p>
            <a:r>
              <a:rPr lang="en-US" dirty="0"/>
              <a:t>A rendering system has three components, camera, screen and scene. We also need a light source, otherwise we see nothing. The camera is a component in the rendering system to observe the scene. </a:t>
            </a:r>
          </a:p>
          <a:p>
            <a:endParaRPr lang="en-US" dirty="0"/>
          </a:p>
          <a:p>
            <a:r>
              <a:rPr lang="en-US" dirty="0"/>
              <a:t>Ray tracing based rendering begins by casting rays from the camera through the screen to find intersections. </a:t>
            </a:r>
          </a:p>
          <a:p>
            <a:endParaRPr lang="en-US" dirty="0"/>
          </a:p>
          <a:p>
            <a:r>
              <a:rPr lang="en-US" dirty="0"/>
              <a:t>If the ray hits a geometry, we cast rays from the geometry toward the light source to get how much energy will be reflected on the surface to the camera. </a:t>
            </a:r>
          </a:p>
          <a:p>
            <a:endParaRPr lang="en-US" dirty="0"/>
          </a:p>
          <a:p>
            <a:r>
              <a:rPr lang="en-US" dirty="0"/>
              <a:t>Since a scene consists of millions of geometries, we need a spatial index to identify which geometries are hit by a ray. Currently, BVH is the predominant data structure used in ray tracing.</a:t>
            </a:r>
          </a:p>
        </p:txBody>
      </p:sp>
      <p:sp>
        <p:nvSpPr>
          <p:cNvPr id="4" name="Slide Number Placeholder 3"/>
          <p:cNvSpPr>
            <a:spLocks noGrp="1"/>
          </p:cNvSpPr>
          <p:nvPr>
            <p:ph type="sldNum" sz="quarter" idx="5"/>
          </p:nvPr>
        </p:nvSpPr>
        <p:spPr/>
        <p:txBody>
          <a:bodyPr/>
          <a:lstStyle/>
          <a:p>
            <a:fld id="{A2A5705D-D553-1344-8345-CFF6A9511A92}" type="slidenum">
              <a:rPr lang="en-US" smtClean="0"/>
              <a:t>6</a:t>
            </a:fld>
            <a:endParaRPr lang="en-US"/>
          </a:p>
        </p:txBody>
      </p:sp>
    </p:spTree>
    <p:extLst>
      <p:ext uri="{BB962C8B-B14F-4D97-AF65-F5344CB8AC3E}">
        <p14:creationId xmlns:p14="http://schemas.microsoft.com/office/powerpoint/2010/main" val="3788614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BVH is essentially a tree, which partitions geometries with AABB. Each node in the tree is associated to an AABB and the geometries are stored in the leaf node.</a:t>
            </a:r>
          </a:p>
          <a:p>
            <a:endParaRPr lang="en-US" dirty="0"/>
          </a:p>
          <a:p>
            <a:r>
              <a:rPr lang="en-US" dirty="0"/>
              <a:t>Given a ray Q, we first test whether the ray intersects with the root node. If it does, we continually test whether it intersects the bounding boxes belonging to their child nodes.</a:t>
            </a:r>
          </a:p>
          <a:p>
            <a:endParaRPr lang="en-US" dirty="0"/>
          </a:p>
          <a:p>
            <a:r>
              <a:rPr lang="en-US" dirty="0"/>
              <a:t>In such case, the ray intersects B2 and also hits the triangle enclosed by B2, we have successfully identified an intersection. However, the ray does not intersect bounding box B3, so the right subtree can be eliminated. Therefore we reduced the search space.</a:t>
            </a:r>
          </a:p>
        </p:txBody>
      </p:sp>
      <p:sp>
        <p:nvSpPr>
          <p:cNvPr id="4" name="Slide Number Placeholder 3"/>
          <p:cNvSpPr>
            <a:spLocks noGrp="1"/>
          </p:cNvSpPr>
          <p:nvPr>
            <p:ph type="sldNum" sz="quarter" idx="5"/>
          </p:nvPr>
        </p:nvSpPr>
        <p:spPr/>
        <p:txBody>
          <a:bodyPr/>
          <a:lstStyle/>
          <a:p>
            <a:fld id="{A2A5705D-D553-1344-8345-CFF6A9511A92}" type="slidenum">
              <a:rPr lang="en-US" smtClean="0"/>
              <a:t>7</a:t>
            </a:fld>
            <a:endParaRPr lang="en-US"/>
          </a:p>
        </p:txBody>
      </p:sp>
    </p:spTree>
    <p:extLst>
      <p:ext uri="{BB962C8B-B14F-4D97-AF65-F5344CB8AC3E}">
        <p14:creationId xmlns:p14="http://schemas.microsoft.com/office/powerpoint/2010/main" val="107815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BVH Traversal is expensive, because it involves a lot of random memory accesses and needs intensive ray-geometry intersection tests.</a:t>
            </a:r>
          </a:p>
          <a:p>
            <a:endParaRPr lang="en-US" dirty="0"/>
          </a:p>
          <a:p>
            <a:endParaRPr lang="en-US" dirty="0"/>
          </a:p>
          <a:p>
            <a:r>
              <a:rPr lang="en-US" dirty="0"/>
              <a:t>Therefore, some hardware vendors have implemented these functions in hardware, such as NVIDIA RT Cores. </a:t>
            </a:r>
          </a:p>
          <a:p>
            <a:endParaRPr lang="en-US" dirty="0"/>
          </a:p>
          <a:p>
            <a:r>
              <a:rPr lang="en-US" dirty="0"/>
              <a:t>As shown in the Figure, each streaming multiprocessor (SM) processor contains an RT Core.</a:t>
            </a:r>
          </a:p>
          <a:p>
            <a:r>
              <a:rPr lang="en-US" dirty="0"/>
              <a:t>Each RT Core has two specialized units, the left one is designed for ray-box intersection test, and the right one is for ray-triangle test.</a:t>
            </a:r>
          </a:p>
        </p:txBody>
      </p:sp>
      <p:sp>
        <p:nvSpPr>
          <p:cNvPr id="4" name="Slide Number Placeholder 3"/>
          <p:cNvSpPr>
            <a:spLocks noGrp="1"/>
          </p:cNvSpPr>
          <p:nvPr>
            <p:ph type="sldNum" sz="quarter" idx="5"/>
          </p:nvPr>
        </p:nvSpPr>
        <p:spPr/>
        <p:txBody>
          <a:bodyPr/>
          <a:lstStyle/>
          <a:p>
            <a:fld id="{A2A5705D-D553-1344-8345-CFF6A9511A92}" type="slidenum">
              <a:rPr lang="en-US" smtClean="0"/>
              <a:t>8</a:t>
            </a:fld>
            <a:endParaRPr lang="en-US"/>
          </a:p>
        </p:txBody>
      </p:sp>
    </p:spTree>
    <p:extLst>
      <p:ext uri="{BB962C8B-B14F-4D97-AF65-F5344CB8AC3E}">
        <p14:creationId xmlns:p14="http://schemas.microsoft.com/office/powerpoint/2010/main" val="60845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35433-3642-950E-AFD7-7EEC7A188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DAC968-9B09-D81A-9F62-A9EFB719E5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8F0DB-FEBB-41A4-CB05-454D6FF590F7}"/>
              </a:ext>
            </a:extLst>
          </p:cNvPr>
          <p:cNvSpPr>
            <a:spLocks noGrp="1"/>
          </p:cNvSpPr>
          <p:nvPr>
            <p:ph type="dt" sz="half" idx="10"/>
          </p:nvPr>
        </p:nvSpPr>
        <p:spPr/>
        <p:txBody>
          <a:bodyPr/>
          <a:lstStyle/>
          <a:p>
            <a:fld id="{8245775E-5657-994A-BE7B-A045D38EB69C}" type="datetime1">
              <a:rPr lang="en-US" smtClean="0"/>
              <a:t>6/4/24</a:t>
            </a:fld>
            <a:endParaRPr lang="en-US"/>
          </a:p>
        </p:txBody>
      </p:sp>
      <p:sp>
        <p:nvSpPr>
          <p:cNvPr id="5" name="Footer Placeholder 4">
            <a:extLst>
              <a:ext uri="{FF2B5EF4-FFF2-40B4-BE49-F238E27FC236}">
                <a16:creationId xmlns:a16="http://schemas.microsoft.com/office/drawing/2014/main" id="{C8BD5995-A2DC-605A-7774-0E9D8B3CC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3A3BB-B68C-09A1-D4F2-DBE66E430694}"/>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20803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2BA5-4684-C6F2-81F7-713284E27E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404246-8533-D21E-E930-C35F9A4B96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1515A-FE92-66A5-2DFD-797C7BF7DC8F}"/>
              </a:ext>
            </a:extLst>
          </p:cNvPr>
          <p:cNvSpPr>
            <a:spLocks noGrp="1"/>
          </p:cNvSpPr>
          <p:nvPr>
            <p:ph type="dt" sz="half" idx="10"/>
          </p:nvPr>
        </p:nvSpPr>
        <p:spPr/>
        <p:txBody>
          <a:bodyPr/>
          <a:lstStyle/>
          <a:p>
            <a:fld id="{E539C7B2-4C88-7A41-9D36-E497DBA78572}" type="datetime1">
              <a:rPr lang="en-US" smtClean="0"/>
              <a:t>6/4/24</a:t>
            </a:fld>
            <a:endParaRPr lang="en-US"/>
          </a:p>
        </p:txBody>
      </p:sp>
      <p:sp>
        <p:nvSpPr>
          <p:cNvPr id="5" name="Footer Placeholder 4">
            <a:extLst>
              <a:ext uri="{FF2B5EF4-FFF2-40B4-BE49-F238E27FC236}">
                <a16:creationId xmlns:a16="http://schemas.microsoft.com/office/drawing/2014/main" id="{6B2AE2BB-8277-F914-C16C-847CF1851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357F4-D7A6-FD76-44D5-E583F222C161}"/>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299268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1CD7B1-30C2-7FFA-696F-595587F24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2358FF-7116-C14B-2AE0-2D53668FC0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D4A8B-9257-E334-8661-B31D674FF9B8}"/>
              </a:ext>
            </a:extLst>
          </p:cNvPr>
          <p:cNvSpPr>
            <a:spLocks noGrp="1"/>
          </p:cNvSpPr>
          <p:nvPr>
            <p:ph type="dt" sz="half" idx="10"/>
          </p:nvPr>
        </p:nvSpPr>
        <p:spPr/>
        <p:txBody>
          <a:bodyPr/>
          <a:lstStyle/>
          <a:p>
            <a:fld id="{72671EE7-CB4E-DC46-B5C4-845C1FC91C27}" type="datetime1">
              <a:rPr lang="en-US" smtClean="0"/>
              <a:t>6/4/24</a:t>
            </a:fld>
            <a:endParaRPr lang="en-US"/>
          </a:p>
        </p:txBody>
      </p:sp>
      <p:sp>
        <p:nvSpPr>
          <p:cNvPr id="5" name="Footer Placeholder 4">
            <a:extLst>
              <a:ext uri="{FF2B5EF4-FFF2-40B4-BE49-F238E27FC236}">
                <a16:creationId xmlns:a16="http://schemas.microsoft.com/office/drawing/2014/main" id="{B81EC0FE-4BAE-E79A-79B1-B7CD5F75A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66A72-3F69-806C-86A8-B689C891018F}"/>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3506153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BD0B62-E062-5409-D5A0-2B6582490BD6}"/>
              </a:ext>
            </a:extLst>
          </p:cNvPr>
          <p:cNvSpPr/>
          <p:nvPr userDrawn="1"/>
        </p:nvSpPr>
        <p:spPr bwMode="auto">
          <a:xfrm>
            <a:off x="-1" y="0"/>
            <a:ext cx="12192001" cy="768743"/>
          </a:xfrm>
          <a:prstGeom prst="rect">
            <a:avLst/>
          </a:prstGeom>
          <a:solidFill>
            <a:srgbClr val="9D001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a:extLst>
              <a:ext uri="{FF2B5EF4-FFF2-40B4-BE49-F238E27FC236}">
                <a16:creationId xmlns:a16="http://schemas.microsoft.com/office/drawing/2014/main" id="{BE43ABD7-5DF8-9434-6BFF-479DB292DC64}"/>
              </a:ext>
            </a:extLst>
          </p:cNvPr>
          <p:cNvSpPr>
            <a:spLocks noGrp="1"/>
          </p:cNvSpPr>
          <p:nvPr>
            <p:ph type="title"/>
          </p:nvPr>
        </p:nvSpPr>
        <p:spPr>
          <a:xfrm>
            <a:off x="838199" y="0"/>
            <a:ext cx="10515600" cy="768743"/>
          </a:xfrm>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5746CA4-50DF-127F-9278-F6F81A43B05F}"/>
              </a:ext>
            </a:extLst>
          </p:cNvPr>
          <p:cNvSpPr>
            <a:spLocks noGrp="1"/>
          </p:cNvSpPr>
          <p:nvPr>
            <p:ph idx="1"/>
          </p:nvPr>
        </p:nvSpPr>
        <p:spPr>
          <a:xfrm>
            <a:off x="838200" y="870857"/>
            <a:ext cx="10515600" cy="5306106"/>
          </a:xfrm>
        </p:spPr>
        <p:txBody>
          <a:bodyPr/>
          <a:lstStyle>
            <a:lvl1pPr marL="228600" indent="-228600">
              <a:defRPr lang="en-US" sz="3600" dirty="0" smtClean="0">
                <a:solidFill>
                  <a:schemeClr val="tx1"/>
                </a:solidFill>
                <a:latin typeface="Calibri" panose="020F0502020204030204" pitchFamily="34" charset="0"/>
                <a:ea typeface="+mn-ea"/>
                <a:cs typeface="+mn-cs"/>
              </a:defRPr>
            </a:lvl1pPr>
            <a:lvl2pPr marL="685800" indent="-228600">
              <a:buFont typeface="System Font Regular"/>
              <a:buChar char="-"/>
              <a:defRPr lang="en-US" sz="3200" dirty="0" smtClean="0">
                <a:solidFill>
                  <a:schemeClr val="tx1"/>
                </a:solidFill>
                <a:latin typeface="Calibri" panose="020F0502020204030204" pitchFamily="34" charset="0"/>
                <a:ea typeface="+mn-ea"/>
              </a:defRPr>
            </a:lvl2pPr>
            <a:lvl3pPr marL="1143000" indent="-228600">
              <a:defRPr lang="en-US" dirty="0" smtClean="0">
                <a:solidFill>
                  <a:schemeClr val="bg2"/>
                </a:solidFill>
                <a:latin typeface="Calibri" panose="020F0502020204030204" pitchFamily="34" charset="0"/>
                <a:ea typeface="+mn-ea"/>
              </a:defRPr>
            </a:lvl3pPr>
            <a:lvl4pPr marL="1600200" indent="-228600">
              <a:defRPr lang="en-US" dirty="0" smtClean="0">
                <a:solidFill>
                  <a:srgbClr val="930035"/>
                </a:solidFill>
                <a:latin typeface="Calibri" panose="020F0502020204030204" pitchFamily="34" charset="0"/>
                <a:ea typeface="+mn-ea"/>
              </a:defRPr>
            </a:lvl4pPr>
            <a:lvl5pPr marL="2057400" indent="-228600">
              <a:defRPr lang="en-US" dirty="0">
                <a:solidFill>
                  <a:srgbClr val="F26B17"/>
                </a:solidFill>
                <a:latin typeface="Calibri" panose="020F0502020204030204" pitchFamily="34" charset="0"/>
                <a:ea typeface="+mn-ea"/>
              </a:defRPr>
            </a:lvl5pPr>
          </a:lstStyle>
          <a:p>
            <a:pPr marL="342900" lvl="0" indent="-342900" algn="l" rtl="0" eaLnBrk="1" fontAlgn="base" hangingPunct="1">
              <a:spcBef>
                <a:spcPct val="20000"/>
              </a:spcBef>
              <a:spcAft>
                <a:spcPct val="0"/>
              </a:spcAft>
              <a:buChar char="•"/>
            </a:pPr>
            <a:r>
              <a:rPr lang="en-US" dirty="0"/>
              <a:t>Click to edit Master text styles</a:t>
            </a:r>
          </a:p>
          <a:p>
            <a:pPr marL="742950" lvl="1" indent="-285750" algn="l" rtl="0" eaLnBrk="1" fontAlgn="base" hangingPunct="1">
              <a:spcBef>
                <a:spcPct val="20000"/>
              </a:spcBef>
              <a:spcAft>
                <a:spcPct val="0"/>
              </a:spcAft>
              <a:buChar char="–"/>
            </a:pPr>
            <a:r>
              <a:rPr lang="en-US" dirty="0"/>
              <a:t>Second level</a:t>
            </a:r>
          </a:p>
          <a:p>
            <a:pPr marL="1143000" lvl="2" indent="-228600" algn="l" rtl="0" eaLnBrk="1" fontAlgn="base" hangingPunct="1">
              <a:spcBef>
                <a:spcPct val="20000"/>
              </a:spcBef>
              <a:spcAft>
                <a:spcPct val="0"/>
              </a:spcAft>
              <a:buChar char="•"/>
            </a:pPr>
            <a:r>
              <a:rPr lang="en-US" dirty="0"/>
              <a:t>Third level</a:t>
            </a:r>
          </a:p>
          <a:p>
            <a:pPr marL="1600200" lvl="3" indent="-228600" algn="l" rtl="0" eaLnBrk="1" fontAlgn="base" hangingPunct="1">
              <a:spcBef>
                <a:spcPct val="20000"/>
              </a:spcBef>
              <a:spcAft>
                <a:spcPct val="0"/>
              </a:spcAft>
              <a:buChar char="–"/>
            </a:pPr>
            <a:r>
              <a:rPr lang="en-US" dirty="0"/>
              <a:t>Fourth level</a:t>
            </a:r>
          </a:p>
          <a:p>
            <a:pPr marL="2057400" lvl="4" indent="-228600" algn="l" rtl="0" eaLnBrk="1" fontAlgn="base" hangingPunct="1">
              <a:spcBef>
                <a:spcPct val="20000"/>
              </a:spcBef>
              <a:spcAft>
                <a:spcPct val="0"/>
              </a:spcAft>
              <a:buChar char="»"/>
            </a:pPr>
            <a:r>
              <a:rPr lang="en-US" dirty="0"/>
              <a:t>Fifth level</a:t>
            </a:r>
          </a:p>
        </p:txBody>
      </p:sp>
      <p:sp>
        <p:nvSpPr>
          <p:cNvPr id="6" name="Slide Number Placeholder 5">
            <a:extLst>
              <a:ext uri="{FF2B5EF4-FFF2-40B4-BE49-F238E27FC236}">
                <a16:creationId xmlns:a16="http://schemas.microsoft.com/office/drawing/2014/main" id="{3C68E199-F619-3E08-4492-EA8EBB886223}"/>
              </a:ext>
            </a:extLst>
          </p:cNvPr>
          <p:cNvSpPr>
            <a:spLocks noGrp="1"/>
          </p:cNvSpPr>
          <p:nvPr>
            <p:ph type="sldNum" sz="quarter" idx="12"/>
          </p:nvPr>
        </p:nvSpPr>
        <p:spPr>
          <a:xfrm>
            <a:off x="11750039" y="6498275"/>
            <a:ext cx="433252" cy="365125"/>
          </a:xfrm>
        </p:spPr>
        <p:txBody>
          <a:bodyPr/>
          <a:lstStyle/>
          <a:p>
            <a:fld id="{85755D8F-12EC-5944-A0BB-3D22CF45DCD8}" type="slidenum">
              <a:rPr lang="en-US" smtClean="0"/>
              <a:t>‹#›</a:t>
            </a:fld>
            <a:endParaRPr lang="en-US"/>
          </a:p>
        </p:txBody>
      </p:sp>
      <p:cxnSp>
        <p:nvCxnSpPr>
          <p:cNvPr id="13" name="Straight Connector 12">
            <a:extLst>
              <a:ext uri="{FF2B5EF4-FFF2-40B4-BE49-F238E27FC236}">
                <a16:creationId xmlns:a16="http://schemas.microsoft.com/office/drawing/2014/main" id="{B53BD0F1-C285-5315-508D-1CCB5FE5CC82}"/>
              </a:ext>
            </a:extLst>
          </p:cNvPr>
          <p:cNvCxnSpPr/>
          <p:nvPr userDrawn="1"/>
        </p:nvCxnSpPr>
        <p:spPr>
          <a:xfrm>
            <a:off x="496389" y="6548843"/>
            <a:ext cx="111382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30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5F66-5C01-CAC9-5CB0-4D82B74123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04C33-05A0-7544-69B8-2B5D009CDB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83C002-E925-653B-2921-F729C7A2AEC9}"/>
              </a:ext>
            </a:extLst>
          </p:cNvPr>
          <p:cNvSpPr>
            <a:spLocks noGrp="1"/>
          </p:cNvSpPr>
          <p:nvPr>
            <p:ph type="dt" sz="half" idx="10"/>
          </p:nvPr>
        </p:nvSpPr>
        <p:spPr/>
        <p:txBody>
          <a:bodyPr/>
          <a:lstStyle/>
          <a:p>
            <a:fld id="{9F381B28-9BEB-1B42-824B-B9BBD5CC25DE}" type="datetime1">
              <a:rPr lang="en-US" smtClean="0"/>
              <a:t>6/4/24</a:t>
            </a:fld>
            <a:endParaRPr lang="en-US"/>
          </a:p>
        </p:txBody>
      </p:sp>
      <p:sp>
        <p:nvSpPr>
          <p:cNvPr id="5" name="Footer Placeholder 4">
            <a:extLst>
              <a:ext uri="{FF2B5EF4-FFF2-40B4-BE49-F238E27FC236}">
                <a16:creationId xmlns:a16="http://schemas.microsoft.com/office/drawing/2014/main" id="{55C253B8-7A60-E0F7-CCF4-392861607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D19AE-A454-8013-2918-273610ECDD3B}"/>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13857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3C26-339E-06FC-93CF-A929DCBD9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0F9E9-22A4-EAC0-19C3-5B5BD3F49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09C67-33CF-6866-C0B0-DAF67836B7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56EACE-AC7A-FC23-7FF2-D81C8A20C5DA}"/>
              </a:ext>
            </a:extLst>
          </p:cNvPr>
          <p:cNvSpPr>
            <a:spLocks noGrp="1"/>
          </p:cNvSpPr>
          <p:nvPr>
            <p:ph type="dt" sz="half" idx="10"/>
          </p:nvPr>
        </p:nvSpPr>
        <p:spPr/>
        <p:txBody>
          <a:bodyPr/>
          <a:lstStyle/>
          <a:p>
            <a:fld id="{54C758A2-C4AE-7046-AA30-D9DA1336B0E1}" type="datetime1">
              <a:rPr lang="en-US" smtClean="0"/>
              <a:t>6/4/24</a:t>
            </a:fld>
            <a:endParaRPr lang="en-US"/>
          </a:p>
        </p:txBody>
      </p:sp>
      <p:sp>
        <p:nvSpPr>
          <p:cNvPr id="6" name="Footer Placeholder 5">
            <a:extLst>
              <a:ext uri="{FF2B5EF4-FFF2-40B4-BE49-F238E27FC236}">
                <a16:creationId xmlns:a16="http://schemas.microsoft.com/office/drawing/2014/main" id="{7DD62773-B518-1D19-EC79-7648670D0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F4A2C-A62C-30F4-EC91-9E084E537CAA}"/>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52941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8229-C7C9-E933-1C32-0DAACD2CF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88B00C-BD25-4217-428F-BC741D76B9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E15F49-9FE3-97FF-623E-91D7F6EF2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1DD8A3-F425-A808-D8B2-E7AAAEE345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9A6ECC-58D3-2468-DDE0-FBA4C3D6D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03A831-DF32-9867-26CA-1C890033B340}"/>
              </a:ext>
            </a:extLst>
          </p:cNvPr>
          <p:cNvSpPr>
            <a:spLocks noGrp="1"/>
          </p:cNvSpPr>
          <p:nvPr>
            <p:ph type="dt" sz="half" idx="10"/>
          </p:nvPr>
        </p:nvSpPr>
        <p:spPr/>
        <p:txBody>
          <a:bodyPr/>
          <a:lstStyle/>
          <a:p>
            <a:fld id="{BF250776-59DD-A94D-B4EA-3442C1AA8DF3}" type="datetime1">
              <a:rPr lang="en-US" smtClean="0"/>
              <a:t>6/4/24</a:t>
            </a:fld>
            <a:endParaRPr lang="en-US"/>
          </a:p>
        </p:txBody>
      </p:sp>
      <p:sp>
        <p:nvSpPr>
          <p:cNvPr id="8" name="Footer Placeholder 7">
            <a:extLst>
              <a:ext uri="{FF2B5EF4-FFF2-40B4-BE49-F238E27FC236}">
                <a16:creationId xmlns:a16="http://schemas.microsoft.com/office/drawing/2014/main" id="{26AD39C4-CC1B-B395-A926-2AA9C2BE3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0010EB-0E8C-F119-F105-48F3CD2F1524}"/>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89084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AF1A-A9D5-BF20-1E7B-38E4E9377E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AE59B-C4F8-342F-DB66-04D7433FA9A4}"/>
              </a:ext>
            </a:extLst>
          </p:cNvPr>
          <p:cNvSpPr>
            <a:spLocks noGrp="1"/>
          </p:cNvSpPr>
          <p:nvPr>
            <p:ph type="dt" sz="half" idx="10"/>
          </p:nvPr>
        </p:nvSpPr>
        <p:spPr/>
        <p:txBody>
          <a:bodyPr/>
          <a:lstStyle/>
          <a:p>
            <a:fld id="{5FD67472-2275-4443-BE55-C3809C70F40C}" type="datetime1">
              <a:rPr lang="en-US" smtClean="0"/>
              <a:t>6/4/24</a:t>
            </a:fld>
            <a:endParaRPr lang="en-US"/>
          </a:p>
        </p:txBody>
      </p:sp>
      <p:sp>
        <p:nvSpPr>
          <p:cNvPr id="4" name="Footer Placeholder 3">
            <a:extLst>
              <a:ext uri="{FF2B5EF4-FFF2-40B4-BE49-F238E27FC236}">
                <a16:creationId xmlns:a16="http://schemas.microsoft.com/office/drawing/2014/main" id="{41784E58-E8BA-3E4D-C68F-4669D033BA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2F6CC-6164-6C47-815F-9F4F93F3F7BD}"/>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83526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EB8B5-6D99-0B12-86C6-F1B29907B2F2}"/>
              </a:ext>
            </a:extLst>
          </p:cNvPr>
          <p:cNvSpPr>
            <a:spLocks noGrp="1"/>
          </p:cNvSpPr>
          <p:nvPr>
            <p:ph type="dt" sz="half" idx="10"/>
          </p:nvPr>
        </p:nvSpPr>
        <p:spPr/>
        <p:txBody>
          <a:bodyPr/>
          <a:lstStyle/>
          <a:p>
            <a:fld id="{4531012E-F9BE-534B-943E-455327C00ED2}" type="datetime1">
              <a:rPr lang="en-US" smtClean="0"/>
              <a:t>6/4/24</a:t>
            </a:fld>
            <a:endParaRPr lang="en-US"/>
          </a:p>
        </p:txBody>
      </p:sp>
      <p:sp>
        <p:nvSpPr>
          <p:cNvPr id="3" name="Footer Placeholder 2">
            <a:extLst>
              <a:ext uri="{FF2B5EF4-FFF2-40B4-BE49-F238E27FC236}">
                <a16:creationId xmlns:a16="http://schemas.microsoft.com/office/drawing/2014/main" id="{C4D663A7-9951-D139-59A5-B90986047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3A804B-7CE2-5823-7203-87CAC57857A4}"/>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226318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B17B-69B6-03A4-CB55-647AFCD11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52A6A-96AD-9504-F5E3-849CF75CA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E58EB1-4B2D-5405-FFD2-033D90CCB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9C92D-D727-EB36-0D89-72AC838E46FE}"/>
              </a:ext>
            </a:extLst>
          </p:cNvPr>
          <p:cNvSpPr>
            <a:spLocks noGrp="1"/>
          </p:cNvSpPr>
          <p:nvPr>
            <p:ph type="dt" sz="half" idx="10"/>
          </p:nvPr>
        </p:nvSpPr>
        <p:spPr/>
        <p:txBody>
          <a:bodyPr/>
          <a:lstStyle/>
          <a:p>
            <a:fld id="{9A08A401-AD53-D44B-8799-9EE9E6E86CFC}" type="datetime1">
              <a:rPr lang="en-US" smtClean="0"/>
              <a:t>6/4/24</a:t>
            </a:fld>
            <a:endParaRPr lang="en-US"/>
          </a:p>
        </p:txBody>
      </p:sp>
      <p:sp>
        <p:nvSpPr>
          <p:cNvPr id="6" name="Footer Placeholder 5">
            <a:extLst>
              <a:ext uri="{FF2B5EF4-FFF2-40B4-BE49-F238E27FC236}">
                <a16:creationId xmlns:a16="http://schemas.microsoft.com/office/drawing/2014/main" id="{EEECA979-D4B4-D311-D610-E82AB8825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A71A1-4F70-A65F-36DA-3642A04A0D7B}"/>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423785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9AA2-0A54-4DCC-C3D6-B4E2B5D23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6333F3-D6F7-433E-DB43-989DC4894E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DA549F-2431-41A1-7B77-071EB75BB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FC33F-8BAF-C12D-0F1B-D5FF988E140A}"/>
              </a:ext>
            </a:extLst>
          </p:cNvPr>
          <p:cNvSpPr>
            <a:spLocks noGrp="1"/>
          </p:cNvSpPr>
          <p:nvPr>
            <p:ph type="dt" sz="half" idx="10"/>
          </p:nvPr>
        </p:nvSpPr>
        <p:spPr/>
        <p:txBody>
          <a:bodyPr/>
          <a:lstStyle/>
          <a:p>
            <a:fld id="{53E1BAA0-91AF-BB4B-BAB4-D203D3192444}" type="datetime1">
              <a:rPr lang="en-US" smtClean="0"/>
              <a:t>6/4/24</a:t>
            </a:fld>
            <a:endParaRPr lang="en-US"/>
          </a:p>
        </p:txBody>
      </p:sp>
      <p:sp>
        <p:nvSpPr>
          <p:cNvPr id="6" name="Footer Placeholder 5">
            <a:extLst>
              <a:ext uri="{FF2B5EF4-FFF2-40B4-BE49-F238E27FC236}">
                <a16:creationId xmlns:a16="http://schemas.microsoft.com/office/drawing/2014/main" id="{A1EEE2B1-9D51-0AD8-8D2D-19EF9E24D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077F6-D025-763E-D7A7-BE3BA9212EFA}"/>
              </a:ext>
            </a:extLst>
          </p:cNvPr>
          <p:cNvSpPr>
            <a:spLocks noGrp="1"/>
          </p:cNvSpPr>
          <p:nvPr>
            <p:ph type="sldNum" sz="quarter" idx="12"/>
          </p:nvPr>
        </p:nvSpPr>
        <p:spPr/>
        <p:txBody>
          <a:bodyPr/>
          <a:lstStyle/>
          <a:p>
            <a:fld id="{85755D8F-12EC-5944-A0BB-3D22CF45DCD8}" type="slidenum">
              <a:rPr lang="en-US" smtClean="0"/>
              <a:t>‹#›</a:t>
            </a:fld>
            <a:endParaRPr lang="en-US"/>
          </a:p>
        </p:txBody>
      </p:sp>
    </p:spTree>
    <p:extLst>
      <p:ext uri="{BB962C8B-B14F-4D97-AF65-F5344CB8AC3E}">
        <p14:creationId xmlns:p14="http://schemas.microsoft.com/office/powerpoint/2010/main" val="266353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1708A7-25FA-CD5C-4961-FA68A71F85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5915BF-C5D4-8CAE-5765-AECAE6411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EA427-014A-67D8-4AD8-D8365DA85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3FB5D3-3B8D-7E49-AB05-67BF2C728388}" type="datetime1">
              <a:rPr lang="en-US" smtClean="0"/>
              <a:t>6/4/24</a:t>
            </a:fld>
            <a:endParaRPr lang="en-US"/>
          </a:p>
        </p:txBody>
      </p:sp>
      <p:sp>
        <p:nvSpPr>
          <p:cNvPr id="5" name="Footer Placeholder 4">
            <a:extLst>
              <a:ext uri="{FF2B5EF4-FFF2-40B4-BE49-F238E27FC236}">
                <a16:creationId xmlns:a16="http://schemas.microsoft.com/office/drawing/2014/main" id="{7BFAC190-AB3C-8F2D-BFBA-833CE7B65B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2DAEFB-E1C9-2CB4-0BC6-C883EF96A0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755D8F-12EC-5944-A0BB-3D22CF45DCD8}" type="slidenum">
              <a:rPr lang="en-US" smtClean="0"/>
              <a:t>‹#›</a:t>
            </a:fld>
            <a:endParaRPr lang="en-US"/>
          </a:p>
        </p:txBody>
      </p:sp>
    </p:spTree>
    <p:extLst>
      <p:ext uri="{BB962C8B-B14F-4D97-AF65-F5344CB8AC3E}">
        <p14:creationId xmlns:p14="http://schemas.microsoft.com/office/powerpoint/2010/main" val="3130044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62.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51.png"/><Relationship Id="rId7" Type="http://schemas.openxmlformats.org/officeDocument/2006/relationships/image" Target="../media/image59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1.png"/><Relationship Id="rId5" Type="http://schemas.openxmlformats.org/officeDocument/2006/relationships/image" Target="../media/image571.png"/><Relationship Id="rId10" Type="http://schemas.openxmlformats.org/officeDocument/2006/relationships/image" Target="../media/image621.png"/><Relationship Id="rId4" Type="http://schemas.openxmlformats.org/officeDocument/2006/relationships/image" Target="../media/image561.png"/><Relationship Id="rId9" Type="http://schemas.openxmlformats.org/officeDocument/2006/relationships/image" Target="../media/image6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2" Type="http://schemas.openxmlformats.org/officeDocument/2006/relationships/image" Target="../media/image29.png"/><Relationship Id="rId47" Type="http://schemas.openxmlformats.org/officeDocument/2006/relationships/customXml" Target="../ink/ink8.xml"/><Relationship Id="rId63" Type="http://schemas.openxmlformats.org/officeDocument/2006/relationships/customXml" Target="../ink/ink16.xml"/><Relationship Id="rId68" Type="http://schemas.openxmlformats.org/officeDocument/2006/relationships/image" Target="../media/image42.png"/><Relationship Id="rId84" Type="http://schemas.openxmlformats.org/officeDocument/2006/relationships/image" Target="../media/image10.png"/><Relationship Id="rId89" Type="http://schemas.openxmlformats.org/officeDocument/2006/relationships/customXml" Target="../ink/ink31.xml"/><Relationship Id="rId16" Type="http://schemas.openxmlformats.org/officeDocument/2006/relationships/image" Target="../media/image16.png"/><Relationship Id="rId37" Type="http://schemas.openxmlformats.org/officeDocument/2006/relationships/customXml" Target="../ink/ink3.xml"/><Relationship Id="rId40" Type="http://schemas.openxmlformats.org/officeDocument/2006/relationships/image" Target="../media/image28.png"/><Relationship Id="rId45" Type="http://schemas.openxmlformats.org/officeDocument/2006/relationships/customXml" Target="../ink/ink7.xml"/><Relationship Id="rId53" Type="http://schemas.openxmlformats.org/officeDocument/2006/relationships/customXml" Target="../ink/ink11.xml"/><Relationship Id="rId58" Type="http://schemas.openxmlformats.org/officeDocument/2006/relationships/image" Target="../media/image37.png"/><Relationship Id="rId66" Type="http://schemas.openxmlformats.org/officeDocument/2006/relationships/image" Target="../media/image41.png"/><Relationship Id="rId74" Type="http://schemas.openxmlformats.org/officeDocument/2006/relationships/customXml" Target="../ink/ink21.xml"/><Relationship Id="rId79" Type="http://schemas.openxmlformats.org/officeDocument/2006/relationships/customXml" Target="../ink/ink26.xml"/><Relationship Id="rId87" Type="http://schemas.openxmlformats.org/officeDocument/2006/relationships/customXml" Target="../ink/ink30.xml"/><Relationship Id="rId5" Type="http://schemas.openxmlformats.org/officeDocument/2006/relationships/image" Target="../media/image5.png"/><Relationship Id="rId61" Type="http://schemas.openxmlformats.org/officeDocument/2006/relationships/customXml" Target="../ink/ink15.xml"/><Relationship Id="rId82" Type="http://schemas.openxmlformats.org/officeDocument/2006/relationships/image" Target="../media/image9.png"/><Relationship Id="rId90" Type="http://schemas.openxmlformats.org/officeDocument/2006/relationships/image" Target="../media/image18.png"/><Relationship Id="rId95" Type="http://schemas.openxmlformats.org/officeDocument/2006/relationships/customXml" Target="../ink/ink34.xml"/><Relationship Id="rId35" Type="http://schemas.openxmlformats.org/officeDocument/2006/relationships/customXml" Target="../ink/ink2.xml"/><Relationship Id="rId43" Type="http://schemas.openxmlformats.org/officeDocument/2006/relationships/customXml" Target="../ink/ink6.xml"/><Relationship Id="rId48" Type="http://schemas.openxmlformats.org/officeDocument/2006/relationships/image" Target="../media/image32.png"/><Relationship Id="rId56" Type="http://schemas.openxmlformats.org/officeDocument/2006/relationships/image" Target="../media/image36.png"/><Relationship Id="rId64" Type="http://schemas.openxmlformats.org/officeDocument/2006/relationships/image" Target="../media/image40.png"/><Relationship Id="rId69" Type="http://schemas.openxmlformats.org/officeDocument/2006/relationships/customXml" Target="../ink/ink19.xml"/><Relationship Id="rId77" Type="http://schemas.openxmlformats.org/officeDocument/2006/relationships/customXml" Target="../ink/ink24.xml"/><Relationship Id="rId14" Type="http://schemas.openxmlformats.org/officeDocument/2006/relationships/image" Target="../media/image15.png"/><Relationship Id="rId100" Type="http://schemas.openxmlformats.org/officeDocument/2006/relationships/image" Target="../media/image23.png"/><Relationship Id="rId51" Type="http://schemas.openxmlformats.org/officeDocument/2006/relationships/customXml" Target="../ink/ink10.xml"/><Relationship Id="rId72" Type="http://schemas.openxmlformats.org/officeDocument/2006/relationships/image" Target="../media/image44.png"/><Relationship Id="rId8" Type="http://schemas.openxmlformats.org/officeDocument/2006/relationships/image" Target="../media/image12.png"/><Relationship Id="rId80" Type="http://schemas.openxmlformats.org/officeDocument/2006/relationships/image" Target="../media/image7.png"/><Relationship Id="rId85" Type="http://schemas.openxmlformats.org/officeDocument/2006/relationships/customXml" Target="../ink/ink29.xml"/><Relationship Id="rId93" Type="http://schemas.openxmlformats.org/officeDocument/2006/relationships/customXml" Target="../ink/ink33.xml"/><Relationship Id="rId98" Type="http://schemas.openxmlformats.org/officeDocument/2006/relationships/image" Target="../media/image22.png"/><Relationship Id="rId3" Type="http://schemas.openxmlformats.org/officeDocument/2006/relationships/image" Target="../media/image8.png"/><Relationship Id="rId38" Type="http://schemas.openxmlformats.org/officeDocument/2006/relationships/image" Target="../media/image27.png"/><Relationship Id="rId46" Type="http://schemas.openxmlformats.org/officeDocument/2006/relationships/image" Target="../media/image31.png"/><Relationship Id="rId59" Type="http://schemas.openxmlformats.org/officeDocument/2006/relationships/customXml" Target="../ink/ink14.xml"/><Relationship Id="rId67" Type="http://schemas.openxmlformats.org/officeDocument/2006/relationships/customXml" Target="../ink/ink18.xml"/><Relationship Id="rId12" Type="http://schemas.openxmlformats.org/officeDocument/2006/relationships/image" Target="../media/image14.png"/><Relationship Id="rId41" Type="http://schemas.openxmlformats.org/officeDocument/2006/relationships/customXml" Target="../ink/ink5.xml"/><Relationship Id="rId54" Type="http://schemas.openxmlformats.org/officeDocument/2006/relationships/image" Target="../media/image35.png"/><Relationship Id="rId62" Type="http://schemas.openxmlformats.org/officeDocument/2006/relationships/image" Target="../media/image39.png"/><Relationship Id="rId70" Type="http://schemas.openxmlformats.org/officeDocument/2006/relationships/image" Target="../media/image43.png"/><Relationship Id="rId75" Type="http://schemas.openxmlformats.org/officeDocument/2006/relationships/customXml" Target="../ink/ink22.xml"/><Relationship Id="rId83" Type="http://schemas.openxmlformats.org/officeDocument/2006/relationships/customXml" Target="../ink/ink28.xml"/><Relationship Id="rId88" Type="http://schemas.openxmlformats.org/officeDocument/2006/relationships/image" Target="../media/image17.png"/><Relationship Id="rId91" Type="http://schemas.openxmlformats.org/officeDocument/2006/relationships/customXml" Target="../ink/ink32.xml"/><Relationship Id="rId9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ustomXml" Target="../ink/ink1.xml"/><Relationship Id="rId36" Type="http://schemas.openxmlformats.org/officeDocument/2006/relationships/image" Target="../media/image26.png"/><Relationship Id="rId49" Type="http://schemas.openxmlformats.org/officeDocument/2006/relationships/customXml" Target="../ink/ink9.xml"/><Relationship Id="rId57" Type="http://schemas.openxmlformats.org/officeDocument/2006/relationships/customXml" Target="../ink/ink13.xml"/><Relationship Id="rId44" Type="http://schemas.openxmlformats.org/officeDocument/2006/relationships/image" Target="../media/image30.png"/><Relationship Id="rId52" Type="http://schemas.openxmlformats.org/officeDocument/2006/relationships/image" Target="../media/image34.png"/><Relationship Id="rId60" Type="http://schemas.openxmlformats.org/officeDocument/2006/relationships/image" Target="../media/image38.png"/><Relationship Id="rId65" Type="http://schemas.openxmlformats.org/officeDocument/2006/relationships/customXml" Target="../ink/ink17.xml"/><Relationship Id="rId73" Type="http://schemas.openxmlformats.org/officeDocument/2006/relationships/image" Target="../media/image6.png"/><Relationship Id="rId10" Type="http://schemas.openxmlformats.org/officeDocument/2006/relationships/image" Target="../media/image13.png"/><Relationship Id="rId78" Type="http://schemas.openxmlformats.org/officeDocument/2006/relationships/customXml" Target="../ink/ink25.xml"/><Relationship Id="rId81" Type="http://schemas.openxmlformats.org/officeDocument/2006/relationships/customXml" Target="../ink/ink27.xml"/><Relationship Id="rId86" Type="http://schemas.openxmlformats.org/officeDocument/2006/relationships/image" Target="../media/image11.png"/><Relationship Id="rId94" Type="http://schemas.openxmlformats.org/officeDocument/2006/relationships/image" Target="../media/image20.png"/><Relationship Id="rId99" Type="http://schemas.openxmlformats.org/officeDocument/2006/relationships/customXml" Target="../ink/ink36.xml"/><Relationship Id="rId4" Type="http://schemas.openxmlformats.org/officeDocument/2006/relationships/image" Target="../media/image4.png"/><Relationship Id="rId39" Type="http://schemas.openxmlformats.org/officeDocument/2006/relationships/customXml" Target="../ink/ink4.xml"/><Relationship Id="rId34" Type="http://schemas.openxmlformats.org/officeDocument/2006/relationships/image" Target="../media/image25.png"/><Relationship Id="rId50" Type="http://schemas.openxmlformats.org/officeDocument/2006/relationships/image" Target="../media/image33.png"/><Relationship Id="rId55" Type="http://schemas.openxmlformats.org/officeDocument/2006/relationships/customXml" Target="../ink/ink12.xml"/><Relationship Id="rId76" Type="http://schemas.openxmlformats.org/officeDocument/2006/relationships/customXml" Target="../ink/ink23.xml"/><Relationship Id="rId97" Type="http://schemas.openxmlformats.org/officeDocument/2006/relationships/customXml" Target="../ink/ink35.xml"/><Relationship Id="rId71" Type="http://schemas.openxmlformats.org/officeDocument/2006/relationships/customXml" Target="../ink/ink20.xml"/><Relationship Id="rId92" Type="http://schemas.openxmlformats.org/officeDocument/2006/relationships/image" Target="../media/image19.png"/><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3.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620.png"/><Relationship Id="rId5" Type="http://schemas.openxmlformats.org/officeDocument/2006/relationships/image" Target="../media/image580.png"/><Relationship Id="rId10" Type="http://schemas.openxmlformats.org/officeDocument/2006/relationships/image" Target="../media/image560.png"/><Relationship Id="rId4" Type="http://schemas.openxmlformats.org/officeDocument/2006/relationships/image" Target="../media/image570.png"/><Relationship Id="rId9" Type="http://schemas.openxmlformats.org/officeDocument/2006/relationships/image" Target="../media/image550.png"/></Relationships>
</file>

<file path=ppt/slides/_rels/slide35.xml.rels><?xml version="1.0" encoding="UTF-8" standalone="yes"?>
<Relationships xmlns="http://schemas.openxmlformats.org/package/2006/relationships"><Relationship Id="rId8" Type="http://schemas.openxmlformats.org/officeDocument/2006/relationships/image" Target="../media/image680.png"/><Relationship Id="rId13" Type="http://schemas.openxmlformats.org/officeDocument/2006/relationships/image" Target="../media/image730.png"/><Relationship Id="rId18" Type="http://schemas.openxmlformats.org/officeDocument/2006/relationships/image" Target="../media/image780.png"/><Relationship Id="rId3" Type="http://schemas.openxmlformats.org/officeDocument/2006/relationships/image" Target="../media/image290.png"/><Relationship Id="rId7" Type="http://schemas.openxmlformats.org/officeDocument/2006/relationships/image" Target="../media/image670.png"/><Relationship Id="rId12" Type="http://schemas.openxmlformats.org/officeDocument/2006/relationships/image" Target="../media/image720.png"/><Relationship Id="rId17" Type="http://schemas.openxmlformats.org/officeDocument/2006/relationships/image" Target="../media/image770.png"/><Relationship Id="rId2" Type="http://schemas.openxmlformats.org/officeDocument/2006/relationships/notesSlide" Target="../notesSlides/notesSlide33.xml"/><Relationship Id="rId16"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660.png"/><Relationship Id="rId11" Type="http://schemas.openxmlformats.org/officeDocument/2006/relationships/image" Target="../media/image710.png"/><Relationship Id="rId5" Type="http://schemas.openxmlformats.org/officeDocument/2006/relationships/image" Target="../media/image310.png"/><Relationship Id="rId15" Type="http://schemas.openxmlformats.org/officeDocument/2006/relationships/image" Target="../media/image750.png"/><Relationship Id="rId10" Type="http://schemas.openxmlformats.org/officeDocument/2006/relationships/image" Target="../media/image700.png"/><Relationship Id="rId19" Type="http://schemas.openxmlformats.org/officeDocument/2006/relationships/image" Target="../media/image790.png"/><Relationship Id="rId4" Type="http://schemas.openxmlformats.org/officeDocument/2006/relationships/image" Target="../media/image300.png"/><Relationship Id="rId9" Type="http://schemas.openxmlformats.org/officeDocument/2006/relationships/image" Target="../media/image690.png"/><Relationship Id="rId14" Type="http://schemas.openxmlformats.org/officeDocument/2006/relationships/image" Target="../media/image740.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sv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image" Target="../media/image480.png"/><Relationship Id="rId18" Type="http://schemas.openxmlformats.org/officeDocument/2006/relationships/image" Target="../media/image50.png"/><Relationship Id="rId7" Type="http://schemas.openxmlformats.org/officeDocument/2006/relationships/image" Target="../media/image410.png"/><Relationship Id="rId12" Type="http://schemas.openxmlformats.org/officeDocument/2006/relationships/image" Target="../media/image470.png"/><Relationship Id="rId17"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image" Target="../media/image440.png"/><Relationship Id="rId11" Type="http://schemas.openxmlformats.org/officeDocument/2006/relationships/image" Target="../media/image460.png"/><Relationship Id="rId15" Type="http://schemas.openxmlformats.org/officeDocument/2006/relationships/image" Target="../media/image500.png"/><Relationship Id="rId10" Type="http://schemas.openxmlformats.org/officeDocument/2006/relationships/image" Target="../media/image450.png"/><Relationship Id="rId19" Type="http://schemas.openxmlformats.org/officeDocument/2006/relationships/image" Target="../media/image51.svg"/><Relationship Id="rId9" Type="http://schemas.openxmlformats.org/officeDocument/2006/relationships/image" Target="../media/image430.png"/><Relationship Id="rId14" Type="http://schemas.openxmlformats.org/officeDocument/2006/relationships/image" Target="../media/image490.pn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D5E84-8AA3-F74D-B6D0-493258C6EEB3}"/>
              </a:ext>
            </a:extLst>
          </p:cNvPr>
          <p:cNvSpPr>
            <a:spLocks noGrp="1"/>
          </p:cNvSpPr>
          <p:nvPr>
            <p:ph type="ctrTitle"/>
          </p:nvPr>
        </p:nvSpPr>
        <p:spPr/>
        <p:txBody>
          <a:bodyPr/>
          <a:lstStyle/>
          <a:p>
            <a:r>
              <a:rPr lang="en-US" dirty="0" err="1"/>
              <a:t>RayJoin</a:t>
            </a:r>
            <a:r>
              <a:rPr lang="en-US" dirty="0"/>
              <a:t>: Fast and Precise Spatial Join</a:t>
            </a:r>
          </a:p>
        </p:txBody>
      </p:sp>
      <p:sp>
        <p:nvSpPr>
          <p:cNvPr id="3" name="Subtitle 2">
            <a:extLst>
              <a:ext uri="{FF2B5EF4-FFF2-40B4-BE49-F238E27FC236}">
                <a16:creationId xmlns:a16="http://schemas.microsoft.com/office/drawing/2014/main" id="{053CB63C-B3FF-B9B3-0406-6B14011C4CAD}"/>
              </a:ext>
            </a:extLst>
          </p:cNvPr>
          <p:cNvSpPr>
            <a:spLocks noGrp="1"/>
          </p:cNvSpPr>
          <p:nvPr>
            <p:ph type="subTitle" idx="1"/>
          </p:nvPr>
        </p:nvSpPr>
        <p:spPr/>
        <p:txBody>
          <a:bodyPr/>
          <a:lstStyle/>
          <a:p>
            <a:r>
              <a:rPr lang="en-US" b="1" dirty="0"/>
              <a:t>Liang </a:t>
            </a:r>
            <a:r>
              <a:rPr lang="en-US" b="1" dirty="0" err="1"/>
              <a:t>Geng</a:t>
            </a:r>
            <a:r>
              <a:rPr lang="en-US" baseline="30000" dirty="0"/>
              <a:t>+</a:t>
            </a:r>
            <a:r>
              <a:rPr lang="en-US" dirty="0"/>
              <a:t>, </a:t>
            </a:r>
            <a:r>
              <a:rPr lang="en-US" dirty="0" err="1"/>
              <a:t>Rubao</a:t>
            </a:r>
            <a:r>
              <a:rPr lang="en-US" dirty="0"/>
              <a:t> Lee*, </a:t>
            </a:r>
            <a:r>
              <a:rPr lang="en-US" dirty="0" err="1"/>
              <a:t>Xiaodong</a:t>
            </a:r>
            <a:r>
              <a:rPr lang="en-US" dirty="0"/>
              <a:t> Zhang</a:t>
            </a:r>
            <a:r>
              <a:rPr lang="en-US" baseline="30000" dirty="0"/>
              <a:t>+</a:t>
            </a:r>
          </a:p>
          <a:p>
            <a:r>
              <a:rPr lang="en-US" dirty="0"/>
              <a:t>+ The Ohio State University</a:t>
            </a:r>
          </a:p>
          <a:p>
            <a:r>
              <a:rPr lang="en-US" dirty="0"/>
              <a:t>* Freelancer</a:t>
            </a:r>
          </a:p>
        </p:txBody>
      </p:sp>
    </p:spTree>
    <p:extLst>
      <p:ext uri="{BB962C8B-B14F-4D97-AF65-F5344CB8AC3E}">
        <p14:creationId xmlns:p14="http://schemas.microsoft.com/office/powerpoint/2010/main" val="165390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0883-E0EB-ECED-D89C-726A44324B5A}"/>
              </a:ext>
            </a:extLst>
          </p:cNvPr>
          <p:cNvSpPr>
            <a:spLocks noGrp="1"/>
          </p:cNvSpPr>
          <p:nvPr>
            <p:ph type="title"/>
          </p:nvPr>
        </p:nvSpPr>
        <p:spPr/>
        <p:txBody>
          <a:bodyPr/>
          <a:lstStyle/>
          <a:p>
            <a:r>
              <a:rPr lang="en-US" dirty="0"/>
              <a:t>RT Programing Model</a:t>
            </a:r>
          </a:p>
        </p:txBody>
      </p:sp>
      <p:sp>
        <p:nvSpPr>
          <p:cNvPr id="3" name="Content Placeholder 2">
            <a:extLst>
              <a:ext uri="{FF2B5EF4-FFF2-40B4-BE49-F238E27FC236}">
                <a16:creationId xmlns:a16="http://schemas.microsoft.com/office/drawing/2014/main" id="{A6EC92E0-05CF-0730-E376-3697EA2046CD}"/>
              </a:ext>
            </a:extLst>
          </p:cNvPr>
          <p:cNvSpPr>
            <a:spLocks noGrp="1"/>
          </p:cNvSpPr>
          <p:nvPr>
            <p:ph idx="1"/>
          </p:nvPr>
        </p:nvSpPr>
        <p:spPr/>
        <p:txBody>
          <a:bodyPr/>
          <a:lstStyle/>
          <a:p>
            <a:r>
              <a:rPr lang="en-US" dirty="0"/>
              <a:t>RT programming with NVIDIA </a:t>
            </a:r>
            <a:r>
              <a:rPr lang="en-US" dirty="0" err="1"/>
              <a:t>OptiX</a:t>
            </a:r>
            <a:endParaRPr lang="en-US" dirty="0"/>
          </a:p>
          <a:p>
            <a:pPr lvl="1">
              <a:buFontTx/>
              <a:buChar char="-"/>
            </a:pPr>
            <a:r>
              <a:rPr lang="en-US" dirty="0"/>
              <a:t>Written in CUDA with restrictions (e.g., shared mem.)</a:t>
            </a:r>
          </a:p>
          <a:p>
            <a:pPr lvl="1">
              <a:buFontTx/>
              <a:buChar char="-"/>
            </a:pPr>
            <a:r>
              <a:rPr lang="en-US" dirty="0"/>
              <a:t>Implementing shaders (callbacks) to handle intersections</a:t>
            </a:r>
          </a:p>
          <a:p>
            <a:r>
              <a:rPr lang="en-US" dirty="0" err="1"/>
              <a:t>OptiX</a:t>
            </a:r>
            <a:r>
              <a:rPr lang="en-US" dirty="0"/>
              <a:t> Workflow:</a:t>
            </a:r>
          </a:p>
        </p:txBody>
      </p:sp>
      <p:sp>
        <p:nvSpPr>
          <p:cNvPr id="4" name="Slide Number Placeholder 3">
            <a:extLst>
              <a:ext uri="{FF2B5EF4-FFF2-40B4-BE49-F238E27FC236}">
                <a16:creationId xmlns:a16="http://schemas.microsoft.com/office/drawing/2014/main" id="{40C65840-EADA-FDC1-7E1B-CA378D1D93AC}"/>
              </a:ext>
            </a:extLst>
          </p:cNvPr>
          <p:cNvSpPr>
            <a:spLocks noGrp="1"/>
          </p:cNvSpPr>
          <p:nvPr>
            <p:ph type="sldNum" sz="quarter" idx="12"/>
          </p:nvPr>
        </p:nvSpPr>
        <p:spPr/>
        <p:txBody>
          <a:bodyPr/>
          <a:lstStyle/>
          <a:p>
            <a:fld id="{85755D8F-12EC-5944-A0BB-3D22CF45DCD8}" type="slidenum">
              <a:rPr lang="en-US" smtClean="0"/>
              <a:t>9</a:t>
            </a:fld>
            <a:endParaRPr lang="en-US"/>
          </a:p>
        </p:txBody>
      </p:sp>
      <p:grpSp>
        <p:nvGrpSpPr>
          <p:cNvPr id="95" name="Group 94">
            <a:extLst>
              <a:ext uri="{FF2B5EF4-FFF2-40B4-BE49-F238E27FC236}">
                <a16:creationId xmlns:a16="http://schemas.microsoft.com/office/drawing/2014/main" id="{292D25D2-D28F-F6E1-25A3-4F414DA26522}"/>
              </a:ext>
            </a:extLst>
          </p:cNvPr>
          <p:cNvGrpSpPr/>
          <p:nvPr/>
        </p:nvGrpSpPr>
        <p:grpSpPr>
          <a:xfrm>
            <a:off x="1911001" y="3941878"/>
            <a:ext cx="1960344" cy="605307"/>
            <a:chOff x="1911001" y="3836371"/>
            <a:chExt cx="1960344" cy="605307"/>
          </a:xfrm>
        </p:grpSpPr>
        <p:sp>
          <p:nvSpPr>
            <p:cNvPr id="6" name="Process 5">
              <a:extLst>
                <a:ext uri="{FF2B5EF4-FFF2-40B4-BE49-F238E27FC236}">
                  <a16:creationId xmlns:a16="http://schemas.microsoft.com/office/drawing/2014/main" id="{E93AD923-9CB9-0845-4832-DB7467F1BF6D}"/>
                </a:ext>
              </a:extLst>
            </p:cNvPr>
            <p:cNvSpPr/>
            <p:nvPr/>
          </p:nvSpPr>
          <p:spPr>
            <a:xfrm>
              <a:off x="2457583" y="3836371"/>
              <a:ext cx="1413762" cy="605307"/>
            </a:xfrm>
            <a:prstGeom prst="flowChartProcess">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Build BVH</a:t>
              </a:r>
            </a:p>
          </p:txBody>
        </p:sp>
        <p:cxnSp>
          <p:nvCxnSpPr>
            <p:cNvPr id="18" name="Straight Arrow Connector 17">
              <a:extLst>
                <a:ext uri="{FF2B5EF4-FFF2-40B4-BE49-F238E27FC236}">
                  <a16:creationId xmlns:a16="http://schemas.microsoft.com/office/drawing/2014/main" id="{872BDF69-C507-FD64-2399-3C1D33F5EF31}"/>
                </a:ext>
              </a:extLst>
            </p:cNvPr>
            <p:cNvCxnSpPr>
              <a:cxnSpLocks/>
              <a:stCxn id="5" idx="5"/>
              <a:endCxn id="6" idx="1"/>
            </p:cNvCxnSpPr>
            <p:nvPr/>
          </p:nvCxnSpPr>
          <p:spPr>
            <a:xfrm>
              <a:off x="1911001" y="4139025"/>
              <a:ext cx="54658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96" name="Group 95">
            <a:extLst>
              <a:ext uri="{FF2B5EF4-FFF2-40B4-BE49-F238E27FC236}">
                <a16:creationId xmlns:a16="http://schemas.microsoft.com/office/drawing/2014/main" id="{7A2ADB27-D754-84B4-02C1-C8CA55A1FF61}"/>
              </a:ext>
            </a:extLst>
          </p:cNvPr>
          <p:cNvGrpSpPr/>
          <p:nvPr/>
        </p:nvGrpSpPr>
        <p:grpSpPr>
          <a:xfrm>
            <a:off x="3871345" y="3941877"/>
            <a:ext cx="1936259" cy="605307"/>
            <a:chOff x="3871345" y="3836370"/>
            <a:chExt cx="1936259" cy="605307"/>
          </a:xfrm>
        </p:grpSpPr>
        <p:sp>
          <p:nvSpPr>
            <p:cNvPr id="8" name="Process 7">
              <a:extLst>
                <a:ext uri="{FF2B5EF4-FFF2-40B4-BE49-F238E27FC236}">
                  <a16:creationId xmlns:a16="http://schemas.microsoft.com/office/drawing/2014/main" id="{B982D3F6-2C5B-44D6-F566-B3FED8680946}"/>
                </a:ext>
              </a:extLst>
            </p:cNvPr>
            <p:cNvSpPr/>
            <p:nvPr/>
          </p:nvSpPr>
          <p:spPr>
            <a:xfrm>
              <a:off x="4397330" y="3836370"/>
              <a:ext cx="1410274" cy="605307"/>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RayGen</a:t>
              </a:r>
              <a:endParaRPr lang="en-US" sz="1600" dirty="0">
                <a:solidFill>
                  <a:schemeClr val="tx1"/>
                </a:solidFill>
              </a:endParaRPr>
            </a:p>
            <a:p>
              <a:pPr algn="ctr"/>
              <a:r>
                <a:rPr lang="en-US" sz="1600" dirty="0">
                  <a:solidFill>
                    <a:schemeClr val="tx1"/>
                  </a:solidFill>
                </a:rPr>
                <a:t>Shader</a:t>
              </a:r>
            </a:p>
          </p:txBody>
        </p:sp>
        <p:cxnSp>
          <p:nvCxnSpPr>
            <p:cNvPr id="19" name="Straight Arrow Connector 18">
              <a:extLst>
                <a:ext uri="{FF2B5EF4-FFF2-40B4-BE49-F238E27FC236}">
                  <a16:creationId xmlns:a16="http://schemas.microsoft.com/office/drawing/2014/main" id="{ADE24953-9385-2B01-DDD2-F9825BBE8EA3}"/>
                </a:ext>
              </a:extLst>
            </p:cNvPr>
            <p:cNvCxnSpPr>
              <a:cxnSpLocks/>
              <a:stCxn id="6" idx="3"/>
              <a:endCxn id="8" idx="1"/>
            </p:cNvCxnSpPr>
            <p:nvPr/>
          </p:nvCxnSpPr>
          <p:spPr>
            <a:xfrm flipV="1">
              <a:off x="3871345" y="4139024"/>
              <a:ext cx="525985" cy="117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97" name="Group 96">
            <a:extLst>
              <a:ext uri="{FF2B5EF4-FFF2-40B4-BE49-F238E27FC236}">
                <a16:creationId xmlns:a16="http://schemas.microsoft.com/office/drawing/2014/main" id="{267A5468-B5E2-930B-BCB5-4EDCE8A85BBE}"/>
              </a:ext>
            </a:extLst>
          </p:cNvPr>
          <p:cNvGrpSpPr/>
          <p:nvPr/>
        </p:nvGrpSpPr>
        <p:grpSpPr>
          <a:xfrm>
            <a:off x="5807604" y="3937358"/>
            <a:ext cx="2148856" cy="605307"/>
            <a:chOff x="5807604" y="3831851"/>
            <a:chExt cx="2148856" cy="605307"/>
          </a:xfrm>
        </p:grpSpPr>
        <p:sp>
          <p:nvSpPr>
            <p:cNvPr id="10" name="Process 9">
              <a:extLst>
                <a:ext uri="{FF2B5EF4-FFF2-40B4-BE49-F238E27FC236}">
                  <a16:creationId xmlns:a16="http://schemas.microsoft.com/office/drawing/2014/main" id="{E1C9F2EE-CE35-0E27-2E90-672C81041A1E}"/>
                </a:ext>
              </a:extLst>
            </p:cNvPr>
            <p:cNvSpPr/>
            <p:nvPr/>
          </p:nvSpPr>
          <p:spPr>
            <a:xfrm>
              <a:off x="6444802" y="3831851"/>
              <a:ext cx="1511658" cy="605307"/>
            </a:xfrm>
            <a:prstGeom prst="flowChartProcess">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BVH Traversal</a:t>
              </a:r>
            </a:p>
            <a:p>
              <a:pPr algn="ctr"/>
              <a:r>
                <a:rPr lang="en-US" sz="1600" dirty="0">
                  <a:solidFill>
                    <a:schemeClr val="tx1"/>
                  </a:solidFill>
                </a:rPr>
                <a:t>Ray-AABB Test</a:t>
              </a:r>
            </a:p>
          </p:txBody>
        </p:sp>
        <p:cxnSp>
          <p:nvCxnSpPr>
            <p:cNvPr id="22" name="Straight Arrow Connector 21">
              <a:extLst>
                <a:ext uri="{FF2B5EF4-FFF2-40B4-BE49-F238E27FC236}">
                  <a16:creationId xmlns:a16="http://schemas.microsoft.com/office/drawing/2014/main" id="{88A6424A-04E2-D4B5-A2BF-011EE189EEC7}"/>
                </a:ext>
              </a:extLst>
            </p:cNvPr>
            <p:cNvCxnSpPr>
              <a:cxnSpLocks/>
              <a:stCxn id="8" idx="3"/>
              <a:endCxn id="10" idx="1"/>
            </p:cNvCxnSpPr>
            <p:nvPr/>
          </p:nvCxnSpPr>
          <p:spPr>
            <a:xfrm flipV="1">
              <a:off x="5807604" y="4134505"/>
              <a:ext cx="637198" cy="162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98" name="Group 97">
            <a:extLst>
              <a:ext uri="{FF2B5EF4-FFF2-40B4-BE49-F238E27FC236}">
                <a16:creationId xmlns:a16="http://schemas.microsoft.com/office/drawing/2014/main" id="{9B07CCD4-41E0-F0B5-F1A2-8373D64FCE66}"/>
              </a:ext>
            </a:extLst>
          </p:cNvPr>
          <p:cNvGrpSpPr/>
          <p:nvPr/>
        </p:nvGrpSpPr>
        <p:grpSpPr>
          <a:xfrm>
            <a:off x="4397330" y="4526189"/>
            <a:ext cx="2072330" cy="1739804"/>
            <a:chOff x="4397330" y="4420682"/>
            <a:chExt cx="2072330" cy="1739804"/>
          </a:xfrm>
        </p:grpSpPr>
        <p:sp>
          <p:nvSpPr>
            <p:cNvPr id="9" name="Process 8">
              <a:extLst>
                <a:ext uri="{FF2B5EF4-FFF2-40B4-BE49-F238E27FC236}">
                  <a16:creationId xmlns:a16="http://schemas.microsoft.com/office/drawing/2014/main" id="{7B75BAC4-0BFD-4694-F6D9-4CACC8D14CC9}"/>
                </a:ext>
              </a:extLst>
            </p:cNvPr>
            <p:cNvSpPr/>
            <p:nvPr/>
          </p:nvSpPr>
          <p:spPr>
            <a:xfrm>
              <a:off x="4397330" y="5555179"/>
              <a:ext cx="1410274" cy="605307"/>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IsIntersection</a:t>
              </a:r>
              <a:endParaRPr lang="en-US" sz="1600" dirty="0">
                <a:solidFill>
                  <a:schemeClr val="tx1"/>
                </a:solidFill>
              </a:endParaRPr>
            </a:p>
            <a:p>
              <a:pPr algn="ctr"/>
              <a:r>
                <a:rPr lang="en-US" sz="1600" dirty="0">
                  <a:solidFill>
                    <a:schemeClr val="tx1"/>
                  </a:solidFill>
                </a:rPr>
                <a:t>Shader</a:t>
              </a:r>
            </a:p>
          </p:txBody>
        </p:sp>
        <p:cxnSp>
          <p:nvCxnSpPr>
            <p:cNvPr id="36" name="Straight Arrow Connector 35">
              <a:extLst>
                <a:ext uri="{FF2B5EF4-FFF2-40B4-BE49-F238E27FC236}">
                  <a16:creationId xmlns:a16="http://schemas.microsoft.com/office/drawing/2014/main" id="{F150AD15-E748-0FE7-AB12-21C2B3E86339}"/>
                </a:ext>
              </a:extLst>
            </p:cNvPr>
            <p:cNvCxnSpPr>
              <a:cxnSpLocks/>
              <a:endCxn id="9" idx="0"/>
            </p:cNvCxnSpPr>
            <p:nvPr/>
          </p:nvCxnSpPr>
          <p:spPr>
            <a:xfrm flipH="1">
              <a:off x="5102467" y="4420682"/>
              <a:ext cx="1367193" cy="11344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8" name="TextBox 47">
              <a:extLst>
                <a:ext uri="{FF2B5EF4-FFF2-40B4-BE49-F238E27FC236}">
                  <a16:creationId xmlns:a16="http://schemas.microsoft.com/office/drawing/2014/main" id="{3CE12FD3-F350-6813-1216-AC222702EDF6}"/>
                </a:ext>
              </a:extLst>
            </p:cNvPr>
            <p:cNvSpPr txBox="1"/>
            <p:nvPr/>
          </p:nvSpPr>
          <p:spPr>
            <a:xfrm rot="19290699">
              <a:off x="5131350" y="4751560"/>
              <a:ext cx="1089273" cy="338554"/>
            </a:xfrm>
            <a:prstGeom prst="rect">
              <a:avLst/>
            </a:prstGeom>
            <a:noFill/>
          </p:spPr>
          <p:txBody>
            <a:bodyPr wrap="none" rtlCol="0">
              <a:spAutoFit/>
            </a:bodyPr>
            <a:lstStyle/>
            <a:p>
              <a:r>
                <a:rPr lang="en-US" sz="1600" dirty="0"/>
                <a:t>Leaf Node</a:t>
              </a:r>
            </a:p>
          </p:txBody>
        </p:sp>
      </p:grpSp>
      <p:grpSp>
        <p:nvGrpSpPr>
          <p:cNvPr id="99" name="Group 98">
            <a:extLst>
              <a:ext uri="{FF2B5EF4-FFF2-40B4-BE49-F238E27FC236}">
                <a16:creationId xmlns:a16="http://schemas.microsoft.com/office/drawing/2014/main" id="{14F4827A-CBEF-BBE8-077A-2122FAF89414}"/>
              </a:ext>
            </a:extLst>
          </p:cNvPr>
          <p:cNvGrpSpPr/>
          <p:nvPr/>
        </p:nvGrpSpPr>
        <p:grpSpPr>
          <a:xfrm>
            <a:off x="5807604" y="4542665"/>
            <a:ext cx="2204716" cy="1833908"/>
            <a:chOff x="5807604" y="4425435"/>
            <a:chExt cx="2204716" cy="1833908"/>
          </a:xfrm>
        </p:grpSpPr>
        <p:grpSp>
          <p:nvGrpSpPr>
            <p:cNvPr id="39" name="Group 38">
              <a:extLst>
                <a:ext uri="{FF2B5EF4-FFF2-40B4-BE49-F238E27FC236}">
                  <a16:creationId xmlns:a16="http://schemas.microsoft.com/office/drawing/2014/main" id="{FD273E86-7C88-F3EA-FFB1-43369D915CBE}"/>
                </a:ext>
              </a:extLst>
            </p:cNvPr>
            <p:cNvGrpSpPr/>
            <p:nvPr/>
          </p:nvGrpSpPr>
          <p:grpSpPr>
            <a:xfrm>
              <a:off x="6389582" y="5435095"/>
              <a:ext cx="1622738" cy="824248"/>
              <a:chOff x="6448112" y="5454829"/>
              <a:chExt cx="1622738" cy="824248"/>
            </a:xfrm>
          </p:grpSpPr>
          <p:sp>
            <p:nvSpPr>
              <p:cNvPr id="12" name="Decision 11">
                <a:extLst>
                  <a:ext uri="{FF2B5EF4-FFF2-40B4-BE49-F238E27FC236}">
                    <a16:creationId xmlns:a16="http://schemas.microsoft.com/office/drawing/2014/main" id="{699502D5-6BFC-0657-497D-EC517A6FF0F2}"/>
                  </a:ext>
                </a:extLst>
              </p:cNvPr>
              <p:cNvSpPr/>
              <p:nvPr/>
            </p:nvSpPr>
            <p:spPr>
              <a:xfrm>
                <a:off x="6448112" y="5454829"/>
                <a:ext cx="1622738" cy="824248"/>
              </a:xfrm>
              <a:prstGeom prst="flowChartDecision">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16" name="TextBox 15">
                <a:extLst>
                  <a:ext uri="{FF2B5EF4-FFF2-40B4-BE49-F238E27FC236}">
                    <a16:creationId xmlns:a16="http://schemas.microsoft.com/office/drawing/2014/main" id="{1F4822A4-3CC0-6D9D-B59B-921ACD3A194B}"/>
                  </a:ext>
                </a:extLst>
              </p:cNvPr>
              <p:cNvSpPr txBox="1"/>
              <p:nvPr/>
            </p:nvSpPr>
            <p:spPr>
              <a:xfrm>
                <a:off x="6636963" y="5612699"/>
                <a:ext cx="1238417" cy="523220"/>
              </a:xfrm>
              <a:prstGeom prst="rect">
                <a:avLst/>
              </a:prstGeom>
              <a:noFill/>
            </p:spPr>
            <p:txBody>
              <a:bodyPr wrap="none" rtlCol="0">
                <a:spAutoFit/>
              </a:bodyPr>
              <a:lstStyle/>
              <a:p>
                <a:pPr algn="ctr"/>
                <a:r>
                  <a:rPr lang="en-US" sz="1400" dirty="0"/>
                  <a:t>Ray geometry</a:t>
                </a:r>
              </a:p>
              <a:p>
                <a:pPr algn="ctr"/>
                <a:r>
                  <a:rPr lang="en-US" sz="1400" dirty="0"/>
                  <a:t>intersection</a:t>
                </a:r>
              </a:p>
            </p:txBody>
          </p:sp>
        </p:grpSp>
        <p:cxnSp>
          <p:nvCxnSpPr>
            <p:cNvPr id="30" name="Straight Arrow Connector 29">
              <a:extLst>
                <a:ext uri="{FF2B5EF4-FFF2-40B4-BE49-F238E27FC236}">
                  <a16:creationId xmlns:a16="http://schemas.microsoft.com/office/drawing/2014/main" id="{092CFE72-1BC8-CA8E-618E-71CFDC52E831}"/>
                </a:ext>
              </a:extLst>
            </p:cNvPr>
            <p:cNvCxnSpPr>
              <a:cxnSpLocks/>
              <a:stCxn id="12" idx="0"/>
              <a:endCxn id="10" idx="2"/>
            </p:cNvCxnSpPr>
            <p:nvPr/>
          </p:nvCxnSpPr>
          <p:spPr>
            <a:xfrm flipH="1" flipV="1">
              <a:off x="7200631" y="4425435"/>
              <a:ext cx="320" cy="10096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4156665C-E694-DDCB-6F0E-55D94B4A0F46}"/>
                </a:ext>
              </a:extLst>
            </p:cNvPr>
            <p:cNvCxnSpPr>
              <a:cxnSpLocks/>
              <a:stCxn id="9" idx="3"/>
              <a:endCxn id="12" idx="1"/>
            </p:cNvCxnSpPr>
            <p:nvPr/>
          </p:nvCxnSpPr>
          <p:spPr>
            <a:xfrm>
              <a:off x="5807604" y="5846110"/>
              <a:ext cx="581978" cy="11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31A20144-42F2-B395-C1A0-787916168AA5}"/>
                </a:ext>
              </a:extLst>
            </p:cNvPr>
            <p:cNvSpPr txBox="1"/>
            <p:nvPr/>
          </p:nvSpPr>
          <p:spPr>
            <a:xfrm>
              <a:off x="7287028" y="4823105"/>
              <a:ext cx="442750" cy="338554"/>
            </a:xfrm>
            <a:prstGeom prst="rect">
              <a:avLst/>
            </a:prstGeom>
            <a:noFill/>
          </p:spPr>
          <p:txBody>
            <a:bodyPr wrap="none" rtlCol="0">
              <a:spAutoFit/>
            </a:bodyPr>
            <a:lstStyle/>
            <a:p>
              <a:r>
                <a:rPr lang="en-US" sz="1600" dirty="0"/>
                <a:t>No</a:t>
              </a:r>
            </a:p>
          </p:txBody>
        </p:sp>
      </p:grpSp>
      <p:grpSp>
        <p:nvGrpSpPr>
          <p:cNvPr id="102" name="Group 101">
            <a:extLst>
              <a:ext uri="{FF2B5EF4-FFF2-40B4-BE49-F238E27FC236}">
                <a16:creationId xmlns:a16="http://schemas.microsoft.com/office/drawing/2014/main" id="{67FA9956-C3A9-1A56-0978-770D666096F0}"/>
              </a:ext>
            </a:extLst>
          </p:cNvPr>
          <p:cNvGrpSpPr/>
          <p:nvPr/>
        </p:nvGrpSpPr>
        <p:grpSpPr>
          <a:xfrm>
            <a:off x="10038316" y="3920898"/>
            <a:ext cx="1783078" cy="628911"/>
            <a:chOff x="10038316" y="3815391"/>
            <a:chExt cx="1783078" cy="628911"/>
          </a:xfrm>
        </p:grpSpPr>
        <p:sp>
          <p:nvSpPr>
            <p:cNvPr id="14" name="Process 13">
              <a:extLst>
                <a:ext uri="{FF2B5EF4-FFF2-40B4-BE49-F238E27FC236}">
                  <a16:creationId xmlns:a16="http://schemas.microsoft.com/office/drawing/2014/main" id="{1BDEB391-1379-B40C-8AA0-8E9D93D5352F}"/>
                </a:ext>
              </a:extLst>
            </p:cNvPr>
            <p:cNvSpPr/>
            <p:nvPr/>
          </p:nvSpPr>
          <p:spPr>
            <a:xfrm>
              <a:off x="10491222" y="3838995"/>
              <a:ext cx="1330172" cy="605307"/>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ClosestHit</a:t>
              </a:r>
              <a:endParaRPr lang="en-US" sz="1600" dirty="0">
                <a:solidFill>
                  <a:schemeClr val="tx1"/>
                </a:solidFill>
              </a:endParaRPr>
            </a:p>
            <a:p>
              <a:pPr algn="ctr"/>
              <a:r>
                <a:rPr lang="en-US" sz="1600" dirty="0">
                  <a:solidFill>
                    <a:schemeClr val="tx1"/>
                  </a:solidFill>
                </a:rPr>
                <a:t>Shader</a:t>
              </a:r>
            </a:p>
          </p:txBody>
        </p:sp>
        <p:sp>
          <p:nvSpPr>
            <p:cNvPr id="59" name="TextBox 58">
              <a:extLst>
                <a:ext uri="{FF2B5EF4-FFF2-40B4-BE49-F238E27FC236}">
                  <a16:creationId xmlns:a16="http://schemas.microsoft.com/office/drawing/2014/main" id="{B5394576-1231-528A-F46B-866311CC87B7}"/>
                </a:ext>
              </a:extLst>
            </p:cNvPr>
            <p:cNvSpPr txBox="1"/>
            <p:nvPr/>
          </p:nvSpPr>
          <p:spPr>
            <a:xfrm>
              <a:off x="10038316" y="3815391"/>
              <a:ext cx="487762" cy="338554"/>
            </a:xfrm>
            <a:prstGeom prst="rect">
              <a:avLst/>
            </a:prstGeom>
            <a:noFill/>
          </p:spPr>
          <p:txBody>
            <a:bodyPr wrap="none" rtlCol="0">
              <a:spAutoFit/>
            </a:bodyPr>
            <a:lstStyle/>
            <a:p>
              <a:r>
                <a:rPr lang="en-US" sz="1600" dirty="0"/>
                <a:t>Yes</a:t>
              </a:r>
            </a:p>
          </p:txBody>
        </p:sp>
        <p:cxnSp>
          <p:nvCxnSpPr>
            <p:cNvPr id="61" name="Straight Arrow Connector 60">
              <a:extLst>
                <a:ext uri="{FF2B5EF4-FFF2-40B4-BE49-F238E27FC236}">
                  <a16:creationId xmlns:a16="http://schemas.microsoft.com/office/drawing/2014/main" id="{D1C05C2C-1E71-88C0-30BE-00A6B9E57218}"/>
                </a:ext>
              </a:extLst>
            </p:cNvPr>
            <p:cNvCxnSpPr>
              <a:cxnSpLocks/>
              <a:stCxn id="13" idx="3"/>
              <a:endCxn id="14" idx="1"/>
            </p:cNvCxnSpPr>
            <p:nvPr/>
          </p:nvCxnSpPr>
          <p:spPr>
            <a:xfrm>
              <a:off x="10066487" y="4137153"/>
              <a:ext cx="424735" cy="44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03" name="Group 102">
            <a:extLst>
              <a:ext uri="{FF2B5EF4-FFF2-40B4-BE49-F238E27FC236}">
                <a16:creationId xmlns:a16="http://schemas.microsoft.com/office/drawing/2014/main" id="{D2D53E3A-0158-11E7-DCE2-8A29F3A1CA3F}"/>
              </a:ext>
            </a:extLst>
          </p:cNvPr>
          <p:cNvGrpSpPr/>
          <p:nvPr/>
        </p:nvGrpSpPr>
        <p:grpSpPr>
          <a:xfrm>
            <a:off x="9254552" y="4553551"/>
            <a:ext cx="2495488" cy="1706803"/>
            <a:chOff x="9254552" y="4448044"/>
            <a:chExt cx="2495488" cy="1706803"/>
          </a:xfrm>
        </p:grpSpPr>
        <p:sp>
          <p:nvSpPr>
            <p:cNvPr id="15" name="Process 14">
              <a:extLst>
                <a:ext uri="{FF2B5EF4-FFF2-40B4-BE49-F238E27FC236}">
                  <a16:creationId xmlns:a16="http://schemas.microsoft.com/office/drawing/2014/main" id="{33660DC3-791A-0FC5-E08C-AC9F66143FCD}"/>
                </a:ext>
              </a:extLst>
            </p:cNvPr>
            <p:cNvSpPr/>
            <p:nvPr/>
          </p:nvSpPr>
          <p:spPr>
            <a:xfrm>
              <a:off x="10362896" y="5549540"/>
              <a:ext cx="1387144" cy="605307"/>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Miss</a:t>
              </a:r>
            </a:p>
            <a:p>
              <a:pPr algn="ctr"/>
              <a:r>
                <a:rPr lang="en-US" sz="1600" dirty="0">
                  <a:solidFill>
                    <a:schemeClr val="tx1"/>
                  </a:solidFill>
                </a:rPr>
                <a:t>Shader</a:t>
              </a:r>
            </a:p>
          </p:txBody>
        </p:sp>
        <p:sp>
          <p:nvSpPr>
            <p:cNvPr id="60" name="TextBox 59">
              <a:extLst>
                <a:ext uri="{FF2B5EF4-FFF2-40B4-BE49-F238E27FC236}">
                  <a16:creationId xmlns:a16="http://schemas.microsoft.com/office/drawing/2014/main" id="{7A280F0E-564B-9405-83E9-B28AFE1663F4}"/>
                </a:ext>
              </a:extLst>
            </p:cNvPr>
            <p:cNvSpPr txBox="1"/>
            <p:nvPr/>
          </p:nvSpPr>
          <p:spPr>
            <a:xfrm>
              <a:off x="9254552" y="4541669"/>
              <a:ext cx="442750" cy="338554"/>
            </a:xfrm>
            <a:prstGeom prst="rect">
              <a:avLst/>
            </a:prstGeom>
            <a:noFill/>
          </p:spPr>
          <p:txBody>
            <a:bodyPr wrap="none" rtlCol="0">
              <a:spAutoFit/>
            </a:bodyPr>
            <a:lstStyle/>
            <a:p>
              <a:r>
                <a:rPr lang="en-US" sz="1600" dirty="0"/>
                <a:t>No</a:t>
              </a:r>
            </a:p>
          </p:txBody>
        </p:sp>
        <p:cxnSp>
          <p:nvCxnSpPr>
            <p:cNvPr id="66" name="Straight Arrow Connector 65">
              <a:extLst>
                <a:ext uri="{FF2B5EF4-FFF2-40B4-BE49-F238E27FC236}">
                  <a16:creationId xmlns:a16="http://schemas.microsoft.com/office/drawing/2014/main" id="{5DB57BFC-D7E5-4A7E-1F65-67F099CA9AE3}"/>
                </a:ext>
              </a:extLst>
            </p:cNvPr>
            <p:cNvCxnSpPr>
              <a:cxnSpLocks/>
              <a:stCxn id="13" idx="2"/>
              <a:endCxn id="15" idx="0"/>
            </p:cNvCxnSpPr>
            <p:nvPr/>
          </p:nvCxnSpPr>
          <p:spPr>
            <a:xfrm rot="16200000" flipH="1">
              <a:off x="9605045" y="4098117"/>
              <a:ext cx="1101496" cy="1801350"/>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grpSp>
        <p:nvGrpSpPr>
          <p:cNvPr id="94" name="Group 93">
            <a:extLst>
              <a:ext uri="{FF2B5EF4-FFF2-40B4-BE49-F238E27FC236}">
                <a16:creationId xmlns:a16="http://schemas.microsoft.com/office/drawing/2014/main" id="{A7DBD109-EE46-3E23-9B0F-B39181D6DFC9}"/>
              </a:ext>
            </a:extLst>
          </p:cNvPr>
          <p:cNvGrpSpPr/>
          <p:nvPr/>
        </p:nvGrpSpPr>
        <p:grpSpPr>
          <a:xfrm>
            <a:off x="450537" y="3941878"/>
            <a:ext cx="1622738" cy="605307"/>
            <a:chOff x="450537" y="3836371"/>
            <a:chExt cx="1622738" cy="605307"/>
          </a:xfrm>
        </p:grpSpPr>
        <p:sp>
          <p:nvSpPr>
            <p:cNvPr id="5" name="Data 4">
              <a:extLst>
                <a:ext uri="{FF2B5EF4-FFF2-40B4-BE49-F238E27FC236}">
                  <a16:creationId xmlns:a16="http://schemas.microsoft.com/office/drawing/2014/main" id="{1EA75565-7B4A-D59D-1296-75B9C4B1B0DB}"/>
                </a:ext>
              </a:extLst>
            </p:cNvPr>
            <p:cNvSpPr/>
            <p:nvPr/>
          </p:nvSpPr>
          <p:spPr>
            <a:xfrm>
              <a:off x="450537" y="3836371"/>
              <a:ext cx="1622738" cy="605307"/>
            </a:xfrm>
            <a:prstGeom prst="flowChartInputOutpu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500" dirty="0"/>
            </a:p>
          </p:txBody>
        </p:sp>
        <p:sp>
          <p:nvSpPr>
            <p:cNvPr id="70" name="TextBox 69">
              <a:extLst>
                <a:ext uri="{FF2B5EF4-FFF2-40B4-BE49-F238E27FC236}">
                  <a16:creationId xmlns:a16="http://schemas.microsoft.com/office/drawing/2014/main" id="{71018B47-D3E4-DFC0-8F79-4DDE655DD363}"/>
                </a:ext>
              </a:extLst>
            </p:cNvPr>
            <p:cNvSpPr txBox="1"/>
            <p:nvPr/>
          </p:nvSpPr>
          <p:spPr>
            <a:xfrm>
              <a:off x="551531" y="3945720"/>
              <a:ext cx="1346608" cy="338554"/>
            </a:xfrm>
            <a:prstGeom prst="rect">
              <a:avLst/>
            </a:prstGeom>
            <a:noFill/>
          </p:spPr>
          <p:txBody>
            <a:bodyPr wrap="square">
              <a:spAutoFit/>
            </a:bodyPr>
            <a:lstStyle/>
            <a:p>
              <a:pPr algn="ctr"/>
              <a:r>
                <a:rPr lang="en-US" sz="1600" dirty="0"/>
                <a:t>Geometries</a:t>
              </a:r>
            </a:p>
          </p:txBody>
        </p:sp>
      </p:grpSp>
      <p:grpSp>
        <p:nvGrpSpPr>
          <p:cNvPr id="101" name="Group 100">
            <a:extLst>
              <a:ext uri="{FF2B5EF4-FFF2-40B4-BE49-F238E27FC236}">
                <a16:creationId xmlns:a16="http://schemas.microsoft.com/office/drawing/2014/main" id="{40D43F9F-6248-72AB-CEFB-743548680C8D}"/>
              </a:ext>
            </a:extLst>
          </p:cNvPr>
          <p:cNvGrpSpPr/>
          <p:nvPr/>
        </p:nvGrpSpPr>
        <p:grpSpPr>
          <a:xfrm>
            <a:off x="7940974" y="3381417"/>
            <a:ext cx="2125513" cy="1172134"/>
            <a:chOff x="7940974" y="3275910"/>
            <a:chExt cx="2125513" cy="1172134"/>
          </a:xfrm>
        </p:grpSpPr>
        <p:sp>
          <p:nvSpPr>
            <p:cNvPr id="13" name="Decision 12">
              <a:extLst>
                <a:ext uri="{FF2B5EF4-FFF2-40B4-BE49-F238E27FC236}">
                  <a16:creationId xmlns:a16="http://schemas.microsoft.com/office/drawing/2014/main" id="{60281BF9-1E70-9ADA-D289-78F83FE591E2}"/>
                </a:ext>
              </a:extLst>
            </p:cNvPr>
            <p:cNvSpPr/>
            <p:nvPr/>
          </p:nvSpPr>
          <p:spPr>
            <a:xfrm>
              <a:off x="8443749" y="3826261"/>
              <a:ext cx="1622738" cy="621783"/>
            </a:xfrm>
            <a:prstGeom prst="flowChartDecision">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F7F4BFA2-0061-F536-9841-50631E0E2ADC}"/>
                </a:ext>
              </a:extLst>
            </p:cNvPr>
            <p:cNvCxnSpPr>
              <a:cxnSpLocks/>
              <a:stCxn id="10" idx="3"/>
              <a:endCxn id="13" idx="1"/>
            </p:cNvCxnSpPr>
            <p:nvPr/>
          </p:nvCxnSpPr>
          <p:spPr>
            <a:xfrm flipV="1">
              <a:off x="7956460" y="4137153"/>
              <a:ext cx="487289" cy="90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8" name="TextBox 57">
              <a:extLst>
                <a:ext uri="{FF2B5EF4-FFF2-40B4-BE49-F238E27FC236}">
                  <a16:creationId xmlns:a16="http://schemas.microsoft.com/office/drawing/2014/main" id="{19176D2B-F1B6-197A-596E-E6C7490C3CA7}"/>
                </a:ext>
              </a:extLst>
            </p:cNvPr>
            <p:cNvSpPr txBox="1"/>
            <p:nvPr/>
          </p:nvSpPr>
          <p:spPr>
            <a:xfrm>
              <a:off x="8675017" y="3959254"/>
              <a:ext cx="1169487" cy="338554"/>
            </a:xfrm>
            <a:prstGeom prst="rect">
              <a:avLst/>
            </a:prstGeom>
            <a:noFill/>
          </p:spPr>
          <p:txBody>
            <a:bodyPr wrap="none" rtlCol="0">
              <a:spAutoFit/>
            </a:bodyPr>
            <a:lstStyle/>
            <a:p>
              <a:r>
                <a:rPr lang="en-US" sz="1600" dirty="0"/>
                <a:t>Found a hit</a:t>
              </a:r>
            </a:p>
          </p:txBody>
        </p:sp>
        <p:sp>
          <p:nvSpPr>
            <p:cNvPr id="93" name="TextBox 92">
              <a:extLst>
                <a:ext uri="{FF2B5EF4-FFF2-40B4-BE49-F238E27FC236}">
                  <a16:creationId xmlns:a16="http://schemas.microsoft.com/office/drawing/2014/main" id="{7D87DB8C-8779-50D3-778C-2EB1BD3929BA}"/>
                </a:ext>
              </a:extLst>
            </p:cNvPr>
            <p:cNvSpPr txBox="1"/>
            <p:nvPr/>
          </p:nvSpPr>
          <p:spPr>
            <a:xfrm>
              <a:off x="7940974" y="3275910"/>
              <a:ext cx="1135162" cy="584775"/>
            </a:xfrm>
            <a:prstGeom prst="rect">
              <a:avLst/>
            </a:prstGeom>
            <a:noFill/>
          </p:spPr>
          <p:txBody>
            <a:bodyPr wrap="square" rtlCol="0">
              <a:spAutoFit/>
            </a:bodyPr>
            <a:lstStyle/>
            <a:p>
              <a:r>
                <a:rPr lang="en-US" sz="1600" dirty="0"/>
                <a:t>Traversal completes</a:t>
              </a:r>
            </a:p>
          </p:txBody>
        </p:sp>
      </p:grpSp>
      <p:sp>
        <p:nvSpPr>
          <p:cNvPr id="104" name="TextBox 103">
            <a:extLst>
              <a:ext uri="{FF2B5EF4-FFF2-40B4-BE49-F238E27FC236}">
                <a16:creationId xmlns:a16="http://schemas.microsoft.com/office/drawing/2014/main" id="{44FB04D9-C845-49F6-543A-BA06F3673C39}"/>
              </a:ext>
            </a:extLst>
          </p:cNvPr>
          <p:cNvSpPr txBox="1"/>
          <p:nvPr/>
        </p:nvSpPr>
        <p:spPr>
          <a:xfrm>
            <a:off x="13027231" y="9595262"/>
            <a:ext cx="184731" cy="369332"/>
          </a:xfrm>
          <a:prstGeom prst="rect">
            <a:avLst/>
          </a:prstGeom>
          <a:noFill/>
        </p:spPr>
        <p:txBody>
          <a:bodyPr wrap="none" rtlCol="0">
            <a:spAutoFit/>
          </a:bodyPr>
          <a:lstStyle/>
          <a:p>
            <a:endParaRPr lang="en-US" dirty="0"/>
          </a:p>
        </p:txBody>
      </p:sp>
      <p:grpSp>
        <p:nvGrpSpPr>
          <p:cNvPr id="100" name="Group 99">
            <a:extLst>
              <a:ext uri="{FF2B5EF4-FFF2-40B4-BE49-F238E27FC236}">
                <a16:creationId xmlns:a16="http://schemas.microsoft.com/office/drawing/2014/main" id="{42A4376B-8420-FF9B-F85D-132984D776B5}"/>
              </a:ext>
            </a:extLst>
          </p:cNvPr>
          <p:cNvGrpSpPr/>
          <p:nvPr/>
        </p:nvGrpSpPr>
        <p:grpSpPr>
          <a:xfrm>
            <a:off x="7940974" y="4537076"/>
            <a:ext cx="2097342" cy="1728918"/>
            <a:chOff x="7940974" y="4431569"/>
            <a:chExt cx="2097342" cy="1728918"/>
          </a:xfrm>
        </p:grpSpPr>
        <p:sp>
          <p:nvSpPr>
            <p:cNvPr id="11" name="Process 10">
              <a:extLst>
                <a:ext uri="{FF2B5EF4-FFF2-40B4-BE49-F238E27FC236}">
                  <a16:creationId xmlns:a16="http://schemas.microsoft.com/office/drawing/2014/main" id="{595860C6-3E2B-449E-F11A-1C5A609F0328}"/>
                </a:ext>
              </a:extLst>
            </p:cNvPr>
            <p:cNvSpPr/>
            <p:nvPr/>
          </p:nvSpPr>
          <p:spPr>
            <a:xfrm>
              <a:off x="8617920" y="5555180"/>
              <a:ext cx="1420396" cy="605307"/>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AnyHit</a:t>
              </a:r>
              <a:endParaRPr lang="en-US" sz="1600" dirty="0">
                <a:solidFill>
                  <a:schemeClr val="tx1"/>
                </a:solidFill>
              </a:endParaRPr>
            </a:p>
            <a:p>
              <a:pPr algn="ctr"/>
              <a:r>
                <a:rPr lang="en-US" sz="1600" dirty="0">
                  <a:solidFill>
                    <a:schemeClr val="tx1"/>
                  </a:solidFill>
                </a:rPr>
                <a:t>Shader</a:t>
              </a:r>
            </a:p>
          </p:txBody>
        </p:sp>
        <p:cxnSp>
          <p:nvCxnSpPr>
            <p:cNvPr id="49" name="Straight Arrow Connector 48">
              <a:extLst>
                <a:ext uri="{FF2B5EF4-FFF2-40B4-BE49-F238E27FC236}">
                  <a16:creationId xmlns:a16="http://schemas.microsoft.com/office/drawing/2014/main" id="{E805ABE8-6FC6-F1E8-EE27-0B5EC7203B46}"/>
                </a:ext>
              </a:extLst>
            </p:cNvPr>
            <p:cNvCxnSpPr>
              <a:cxnSpLocks/>
              <a:stCxn id="12" idx="3"/>
              <a:endCxn id="11" idx="1"/>
            </p:cNvCxnSpPr>
            <p:nvPr/>
          </p:nvCxnSpPr>
          <p:spPr>
            <a:xfrm flipV="1">
              <a:off x="8012320" y="5857834"/>
              <a:ext cx="605600" cy="11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5A3597CA-41AD-80AE-BC79-77417DA5F83D}"/>
                </a:ext>
              </a:extLst>
            </p:cNvPr>
            <p:cNvCxnSpPr>
              <a:cxnSpLocks/>
              <a:stCxn id="11" idx="0"/>
            </p:cNvCxnSpPr>
            <p:nvPr/>
          </p:nvCxnSpPr>
          <p:spPr>
            <a:xfrm flipH="1" flipV="1">
              <a:off x="7940974" y="4431569"/>
              <a:ext cx="1387144" cy="11236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6" name="TextBox 55">
              <a:extLst>
                <a:ext uri="{FF2B5EF4-FFF2-40B4-BE49-F238E27FC236}">
                  <a16:creationId xmlns:a16="http://schemas.microsoft.com/office/drawing/2014/main" id="{6055B21E-2A36-599F-DE94-09FAAF33FC6A}"/>
                </a:ext>
              </a:extLst>
            </p:cNvPr>
            <p:cNvSpPr txBox="1"/>
            <p:nvPr/>
          </p:nvSpPr>
          <p:spPr>
            <a:xfrm>
              <a:off x="8067540" y="5435095"/>
              <a:ext cx="487762" cy="338554"/>
            </a:xfrm>
            <a:prstGeom prst="rect">
              <a:avLst/>
            </a:prstGeom>
            <a:noFill/>
          </p:spPr>
          <p:txBody>
            <a:bodyPr wrap="none" rtlCol="0">
              <a:spAutoFit/>
            </a:bodyPr>
            <a:lstStyle/>
            <a:p>
              <a:r>
                <a:rPr lang="en-US" sz="1600" dirty="0"/>
                <a:t>Yes</a:t>
              </a:r>
            </a:p>
          </p:txBody>
        </p:sp>
      </p:grpSp>
      <p:sp>
        <p:nvSpPr>
          <p:cNvPr id="17" name="Oval 16">
            <a:extLst>
              <a:ext uri="{FF2B5EF4-FFF2-40B4-BE49-F238E27FC236}">
                <a16:creationId xmlns:a16="http://schemas.microsoft.com/office/drawing/2014/main" id="{3CE8DCAE-FC7D-C615-2C33-7D9CE603371C}"/>
              </a:ext>
            </a:extLst>
          </p:cNvPr>
          <p:cNvSpPr/>
          <p:nvPr/>
        </p:nvSpPr>
        <p:spPr>
          <a:xfrm>
            <a:off x="10434875" y="3913966"/>
            <a:ext cx="1562582" cy="6663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AF8BDE1C-F0A9-4410-86A2-D9C0969636D6}"/>
              </a:ext>
            </a:extLst>
          </p:cNvPr>
          <p:cNvCxnSpPr>
            <a:cxnSpLocks/>
          </p:cNvCxnSpPr>
          <p:nvPr/>
        </p:nvCxnSpPr>
        <p:spPr>
          <a:xfrm flipV="1">
            <a:off x="838199" y="4761913"/>
            <a:ext cx="2214490" cy="1459779"/>
          </a:xfrm>
          <a:prstGeom prst="line">
            <a:avLst/>
          </a:prstGeom>
          <a:ln>
            <a:headEnd type="oval"/>
            <a:tailEnd type="triangle"/>
          </a:ln>
        </p:spPr>
        <p:style>
          <a:lnRef idx="2">
            <a:schemeClr val="accent6"/>
          </a:lnRef>
          <a:fillRef idx="0">
            <a:schemeClr val="accent6"/>
          </a:fillRef>
          <a:effectRef idx="1">
            <a:schemeClr val="accent6"/>
          </a:effectRef>
          <a:fontRef idx="minor">
            <a:schemeClr val="tx1"/>
          </a:fontRef>
        </p:style>
      </p:cxnSp>
      <p:sp>
        <p:nvSpPr>
          <p:cNvPr id="32" name="TextBox 31">
            <a:extLst>
              <a:ext uri="{FF2B5EF4-FFF2-40B4-BE49-F238E27FC236}">
                <a16:creationId xmlns:a16="http://schemas.microsoft.com/office/drawing/2014/main" id="{3531C07A-9120-00DF-665C-E83E60F1156E}"/>
              </a:ext>
            </a:extLst>
          </p:cNvPr>
          <p:cNvSpPr txBox="1"/>
          <p:nvPr/>
        </p:nvSpPr>
        <p:spPr>
          <a:xfrm>
            <a:off x="1594212" y="6213430"/>
            <a:ext cx="1244508" cy="369332"/>
          </a:xfrm>
          <a:prstGeom prst="rect">
            <a:avLst/>
          </a:prstGeom>
          <a:noFill/>
        </p:spPr>
        <p:txBody>
          <a:bodyPr wrap="none" rtlCol="0">
            <a:spAutoFit/>
          </a:bodyPr>
          <a:lstStyle/>
          <a:p>
            <a:r>
              <a:rPr lang="en-US" dirty="0" err="1">
                <a:solidFill>
                  <a:srgbClr val="FF0000"/>
                </a:solidFill>
              </a:rPr>
              <a:t>ClosestHit</a:t>
            </a:r>
            <a:endParaRPr lang="en-US" dirty="0">
              <a:solidFill>
                <a:srgbClr val="FF0000"/>
              </a:solidFill>
            </a:endParaRPr>
          </a:p>
        </p:txBody>
      </p:sp>
      <p:grpSp>
        <p:nvGrpSpPr>
          <p:cNvPr id="21" name="Group 20">
            <a:extLst>
              <a:ext uri="{FF2B5EF4-FFF2-40B4-BE49-F238E27FC236}">
                <a16:creationId xmlns:a16="http://schemas.microsoft.com/office/drawing/2014/main" id="{8C83B389-794D-233F-6BCB-64ABAE3D01A0}"/>
              </a:ext>
            </a:extLst>
          </p:cNvPr>
          <p:cNvGrpSpPr/>
          <p:nvPr/>
        </p:nvGrpSpPr>
        <p:grpSpPr>
          <a:xfrm>
            <a:off x="813814" y="5299226"/>
            <a:ext cx="9309333" cy="1275274"/>
            <a:chOff x="813814" y="5299226"/>
            <a:chExt cx="9309333" cy="1275274"/>
          </a:xfrm>
        </p:grpSpPr>
        <p:sp>
          <p:nvSpPr>
            <p:cNvPr id="7" name="Oval 6">
              <a:extLst>
                <a:ext uri="{FF2B5EF4-FFF2-40B4-BE49-F238E27FC236}">
                  <a16:creationId xmlns:a16="http://schemas.microsoft.com/office/drawing/2014/main" id="{F20AC0F9-2DA4-B9E4-7550-319D3E843AA7}"/>
                </a:ext>
              </a:extLst>
            </p:cNvPr>
            <p:cNvSpPr/>
            <p:nvPr/>
          </p:nvSpPr>
          <p:spPr>
            <a:xfrm>
              <a:off x="8560565" y="5626962"/>
              <a:ext cx="1562582" cy="666378"/>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54E60C0-B1A1-58CF-8AA3-AAE41D3833E6}"/>
                </a:ext>
              </a:extLst>
            </p:cNvPr>
            <p:cNvGrpSpPr/>
            <p:nvPr/>
          </p:nvGrpSpPr>
          <p:grpSpPr>
            <a:xfrm>
              <a:off x="813814" y="5299226"/>
              <a:ext cx="2465101" cy="1275274"/>
              <a:chOff x="813814" y="5193719"/>
              <a:chExt cx="2465101" cy="1275274"/>
            </a:xfrm>
          </p:grpSpPr>
          <p:sp>
            <p:nvSpPr>
              <p:cNvPr id="34" name="TextBox 33">
                <a:extLst>
                  <a:ext uri="{FF2B5EF4-FFF2-40B4-BE49-F238E27FC236}">
                    <a16:creationId xmlns:a16="http://schemas.microsoft.com/office/drawing/2014/main" id="{E77C79B8-C9B8-CFA6-D7A3-92CD8F99C352}"/>
                  </a:ext>
                </a:extLst>
              </p:cNvPr>
              <p:cNvSpPr txBox="1"/>
              <p:nvPr/>
            </p:nvSpPr>
            <p:spPr>
              <a:xfrm>
                <a:off x="813814" y="6099661"/>
                <a:ext cx="843949" cy="369332"/>
              </a:xfrm>
              <a:prstGeom prst="rect">
                <a:avLst/>
              </a:prstGeom>
              <a:noFill/>
            </p:spPr>
            <p:txBody>
              <a:bodyPr wrap="none" rtlCol="0">
                <a:spAutoFit/>
              </a:bodyPr>
              <a:lstStyle/>
              <a:p>
                <a:r>
                  <a:rPr lang="en-US" dirty="0" err="1">
                    <a:solidFill>
                      <a:srgbClr val="0070C0"/>
                    </a:solidFill>
                  </a:rPr>
                  <a:t>AnyHit</a:t>
                </a:r>
                <a:endParaRPr lang="en-US" dirty="0">
                  <a:solidFill>
                    <a:srgbClr val="0070C0"/>
                  </a:solidFill>
                </a:endParaRPr>
              </a:p>
            </p:txBody>
          </p:sp>
          <p:sp>
            <p:nvSpPr>
              <p:cNvPr id="35" name="TextBox 34">
                <a:extLst>
                  <a:ext uri="{FF2B5EF4-FFF2-40B4-BE49-F238E27FC236}">
                    <a16:creationId xmlns:a16="http://schemas.microsoft.com/office/drawing/2014/main" id="{3C339BD4-CEEA-5C4B-B7C3-4767DB5667C0}"/>
                  </a:ext>
                </a:extLst>
              </p:cNvPr>
              <p:cNvSpPr txBox="1"/>
              <p:nvPr/>
            </p:nvSpPr>
            <p:spPr>
              <a:xfrm>
                <a:off x="1624390" y="5646690"/>
                <a:ext cx="646331" cy="369332"/>
              </a:xfrm>
              <a:prstGeom prst="rect">
                <a:avLst/>
              </a:prstGeom>
              <a:noFill/>
            </p:spPr>
            <p:txBody>
              <a:bodyPr wrap="none" rtlCol="0">
                <a:spAutoFit/>
              </a:bodyPr>
              <a:lstStyle/>
              <a:p>
                <a:r>
                  <a:rPr lang="en-US" dirty="0">
                    <a:solidFill>
                      <a:schemeClr val="accent6"/>
                    </a:solidFill>
                  </a:rPr>
                  <a:t>Miss</a:t>
                </a:r>
              </a:p>
            </p:txBody>
          </p:sp>
          <p:sp>
            <p:nvSpPr>
              <p:cNvPr id="37" name="TextBox 36">
                <a:extLst>
                  <a:ext uri="{FF2B5EF4-FFF2-40B4-BE49-F238E27FC236}">
                    <a16:creationId xmlns:a16="http://schemas.microsoft.com/office/drawing/2014/main" id="{4A902A3B-50B7-315E-64E5-2094C5844E76}"/>
                  </a:ext>
                </a:extLst>
              </p:cNvPr>
              <p:cNvSpPr txBox="1"/>
              <p:nvPr/>
            </p:nvSpPr>
            <p:spPr>
              <a:xfrm>
                <a:off x="2434966" y="5193719"/>
                <a:ext cx="843949" cy="369332"/>
              </a:xfrm>
              <a:prstGeom prst="rect">
                <a:avLst/>
              </a:prstGeom>
              <a:noFill/>
            </p:spPr>
            <p:txBody>
              <a:bodyPr wrap="none" rtlCol="0">
                <a:spAutoFit/>
              </a:bodyPr>
              <a:lstStyle/>
              <a:p>
                <a:r>
                  <a:rPr lang="en-US" dirty="0" err="1">
                    <a:solidFill>
                      <a:srgbClr val="0070C0"/>
                    </a:solidFill>
                  </a:rPr>
                  <a:t>AnyHit</a:t>
                </a:r>
                <a:endParaRPr lang="en-US" dirty="0">
                  <a:solidFill>
                    <a:srgbClr val="0070C0"/>
                  </a:solidFill>
                </a:endParaRPr>
              </a:p>
            </p:txBody>
          </p:sp>
        </p:grpSp>
      </p:grpSp>
      <p:grpSp>
        <p:nvGrpSpPr>
          <p:cNvPr id="42" name="Group 41">
            <a:extLst>
              <a:ext uri="{FF2B5EF4-FFF2-40B4-BE49-F238E27FC236}">
                <a16:creationId xmlns:a16="http://schemas.microsoft.com/office/drawing/2014/main" id="{81792780-9FB4-928E-EDF2-D02B8D116B4D}"/>
              </a:ext>
            </a:extLst>
          </p:cNvPr>
          <p:cNvGrpSpPr/>
          <p:nvPr/>
        </p:nvGrpSpPr>
        <p:grpSpPr>
          <a:xfrm>
            <a:off x="993809" y="4922369"/>
            <a:ext cx="1788569" cy="1308731"/>
            <a:chOff x="993809" y="4922369"/>
            <a:chExt cx="1788569" cy="1308731"/>
          </a:xfrm>
        </p:grpSpPr>
        <p:grpSp>
          <p:nvGrpSpPr>
            <p:cNvPr id="31" name="Group 30">
              <a:extLst>
                <a:ext uri="{FF2B5EF4-FFF2-40B4-BE49-F238E27FC236}">
                  <a16:creationId xmlns:a16="http://schemas.microsoft.com/office/drawing/2014/main" id="{BFD4072A-40D4-7F05-15CF-2972978400B1}"/>
                </a:ext>
              </a:extLst>
            </p:cNvPr>
            <p:cNvGrpSpPr/>
            <p:nvPr/>
          </p:nvGrpSpPr>
          <p:grpSpPr>
            <a:xfrm>
              <a:off x="993809" y="5867243"/>
              <a:ext cx="575361" cy="363857"/>
              <a:chOff x="993809" y="5867243"/>
              <a:chExt cx="575361" cy="363857"/>
            </a:xfrm>
          </p:grpSpPr>
          <p:sp>
            <p:nvSpPr>
              <p:cNvPr id="23" name="Rectangle 22">
                <a:extLst>
                  <a:ext uri="{FF2B5EF4-FFF2-40B4-BE49-F238E27FC236}">
                    <a16:creationId xmlns:a16="http://schemas.microsoft.com/office/drawing/2014/main" id="{0935B901-082E-CD61-EDB8-F2FEF46A9BAD}"/>
                  </a:ext>
                </a:extLst>
              </p:cNvPr>
              <p:cNvSpPr/>
              <p:nvPr/>
            </p:nvSpPr>
            <p:spPr>
              <a:xfrm>
                <a:off x="993809" y="5867243"/>
                <a:ext cx="575361" cy="363857"/>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0" name="Triangle 19">
                <a:extLst>
                  <a:ext uri="{FF2B5EF4-FFF2-40B4-BE49-F238E27FC236}">
                    <a16:creationId xmlns:a16="http://schemas.microsoft.com/office/drawing/2014/main" id="{D17E5282-CE4F-1985-C631-913DDD3CECD3}"/>
                  </a:ext>
                </a:extLst>
              </p:cNvPr>
              <p:cNvSpPr/>
              <p:nvPr/>
            </p:nvSpPr>
            <p:spPr>
              <a:xfrm>
                <a:off x="1108947" y="5914700"/>
                <a:ext cx="194553" cy="158189"/>
              </a:xfrm>
              <a:prstGeom prs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A7F11651-08F3-3C02-8B89-BA509C2466A9}"/>
                </a:ext>
              </a:extLst>
            </p:cNvPr>
            <p:cNvGrpSpPr/>
            <p:nvPr/>
          </p:nvGrpSpPr>
          <p:grpSpPr>
            <a:xfrm>
              <a:off x="1657763" y="5388340"/>
              <a:ext cx="575361" cy="363857"/>
              <a:chOff x="1657763" y="5388340"/>
              <a:chExt cx="575361" cy="363857"/>
            </a:xfrm>
          </p:grpSpPr>
          <p:sp>
            <p:nvSpPr>
              <p:cNvPr id="26" name="Rectangle 25">
                <a:extLst>
                  <a:ext uri="{FF2B5EF4-FFF2-40B4-BE49-F238E27FC236}">
                    <a16:creationId xmlns:a16="http://schemas.microsoft.com/office/drawing/2014/main" id="{EE2BEA15-11BA-95AC-EAD7-DC8BB6C4772E}"/>
                  </a:ext>
                </a:extLst>
              </p:cNvPr>
              <p:cNvSpPr/>
              <p:nvPr/>
            </p:nvSpPr>
            <p:spPr>
              <a:xfrm>
                <a:off x="1657763" y="5388340"/>
                <a:ext cx="575361" cy="363857"/>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4" name="Triangle 23">
                <a:extLst>
                  <a:ext uri="{FF2B5EF4-FFF2-40B4-BE49-F238E27FC236}">
                    <a16:creationId xmlns:a16="http://schemas.microsoft.com/office/drawing/2014/main" id="{F10F8488-C3B7-54F7-BAE6-EF2FF39D88B6}"/>
                  </a:ext>
                </a:extLst>
              </p:cNvPr>
              <p:cNvSpPr/>
              <p:nvPr/>
            </p:nvSpPr>
            <p:spPr>
              <a:xfrm>
                <a:off x="1910178" y="5527669"/>
                <a:ext cx="194553" cy="158189"/>
              </a:xfrm>
              <a:prstGeom prst="triangl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72657C43-4D53-810C-0551-1AEE4AE3EC9B}"/>
                </a:ext>
              </a:extLst>
            </p:cNvPr>
            <p:cNvGrpSpPr/>
            <p:nvPr/>
          </p:nvGrpSpPr>
          <p:grpSpPr>
            <a:xfrm>
              <a:off x="2207017" y="4922369"/>
              <a:ext cx="575361" cy="363857"/>
              <a:chOff x="2207017" y="4922369"/>
              <a:chExt cx="575361" cy="363857"/>
            </a:xfrm>
          </p:grpSpPr>
          <p:sp>
            <p:nvSpPr>
              <p:cNvPr id="27" name="Rectangle 26">
                <a:extLst>
                  <a:ext uri="{FF2B5EF4-FFF2-40B4-BE49-F238E27FC236}">
                    <a16:creationId xmlns:a16="http://schemas.microsoft.com/office/drawing/2014/main" id="{26F55AB3-9CCB-6835-B9A3-47C8FA9D3E74}"/>
                  </a:ext>
                </a:extLst>
              </p:cNvPr>
              <p:cNvSpPr/>
              <p:nvPr/>
            </p:nvSpPr>
            <p:spPr>
              <a:xfrm>
                <a:off x="2207017" y="4922369"/>
                <a:ext cx="575361" cy="363857"/>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9" name="Triangle 28">
                <a:extLst>
                  <a:ext uri="{FF2B5EF4-FFF2-40B4-BE49-F238E27FC236}">
                    <a16:creationId xmlns:a16="http://schemas.microsoft.com/office/drawing/2014/main" id="{B2F0B877-FB62-DF88-D7C0-8699E473DC57}"/>
                  </a:ext>
                </a:extLst>
              </p:cNvPr>
              <p:cNvSpPr/>
              <p:nvPr/>
            </p:nvSpPr>
            <p:spPr>
              <a:xfrm>
                <a:off x="2490549" y="4985730"/>
                <a:ext cx="194553" cy="158189"/>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126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4893-47A1-3923-2C96-90F41FEEA1F8}"/>
              </a:ext>
            </a:extLst>
          </p:cNvPr>
          <p:cNvSpPr>
            <a:spLocks noGrp="1"/>
          </p:cNvSpPr>
          <p:nvPr>
            <p:ph type="title"/>
          </p:nvPr>
        </p:nvSpPr>
        <p:spPr/>
        <p:txBody>
          <a:bodyPr/>
          <a:lstStyle/>
          <a:p>
            <a:r>
              <a:rPr lang="en-US" dirty="0"/>
              <a:t>Key Challenges</a:t>
            </a:r>
          </a:p>
        </p:txBody>
      </p:sp>
      <p:sp>
        <p:nvSpPr>
          <p:cNvPr id="3" name="Content Placeholder 2">
            <a:extLst>
              <a:ext uri="{FF2B5EF4-FFF2-40B4-BE49-F238E27FC236}">
                <a16:creationId xmlns:a16="http://schemas.microsoft.com/office/drawing/2014/main" id="{E8386A8A-EFCF-EA50-28BE-0EF2EE031A01}"/>
              </a:ext>
            </a:extLst>
          </p:cNvPr>
          <p:cNvSpPr>
            <a:spLocks noGrp="1"/>
          </p:cNvSpPr>
          <p:nvPr>
            <p:ph idx="1"/>
          </p:nvPr>
        </p:nvSpPr>
        <p:spPr/>
        <p:txBody>
          <a:bodyPr>
            <a:normAutofit lnSpcReduction="10000"/>
          </a:bodyPr>
          <a:lstStyle/>
          <a:p>
            <a:r>
              <a:rPr lang="en-US" b="1" u="sng" dirty="0"/>
              <a:t>Efficient</a:t>
            </a:r>
            <a:r>
              <a:rPr lang="en-US" dirty="0"/>
              <a:t> Problem Formulation</a:t>
            </a:r>
          </a:p>
          <a:p>
            <a:pPr lvl="1">
              <a:buFontTx/>
              <a:buChar char="-"/>
            </a:pPr>
            <a:r>
              <a:rPr lang="en-US" dirty="0"/>
              <a:t>Line Segment Intersection (LSI)</a:t>
            </a:r>
          </a:p>
          <a:p>
            <a:pPr lvl="1">
              <a:buFontTx/>
              <a:buChar char="-"/>
            </a:pPr>
            <a:r>
              <a:rPr lang="en-US" dirty="0"/>
              <a:t>Point in Polygon (PIP)</a:t>
            </a:r>
          </a:p>
          <a:p>
            <a:endParaRPr lang="en-US" dirty="0"/>
          </a:p>
          <a:p>
            <a:r>
              <a:rPr lang="en-US" dirty="0"/>
              <a:t>Limited Precision</a:t>
            </a:r>
          </a:p>
          <a:p>
            <a:pPr lvl="1">
              <a:buFontTx/>
              <a:buChar char="-"/>
            </a:pPr>
            <a:r>
              <a:rPr lang="en-US" dirty="0"/>
              <a:t>RT Cores only support </a:t>
            </a:r>
            <a:r>
              <a:rPr lang="en-US" b="1" u="sng" dirty="0"/>
              <a:t>FP32</a:t>
            </a:r>
          </a:p>
          <a:p>
            <a:pPr lvl="1">
              <a:buFontTx/>
              <a:buChar char="-"/>
            </a:pPr>
            <a:r>
              <a:rPr lang="en-US" dirty="0"/>
              <a:t>Geospatial data stored in </a:t>
            </a:r>
            <a:r>
              <a:rPr lang="en-US" b="1" u="sng" dirty="0"/>
              <a:t>FP64</a:t>
            </a:r>
          </a:p>
          <a:p>
            <a:endParaRPr lang="en-US" dirty="0"/>
          </a:p>
          <a:p>
            <a:r>
              <a:rPr lang="en-US" dirty="0"/>
              <a:t>BVH Construction </a:t>
            </a:r>
            <a:r>
              <a:rPr lang="en-US" b="1" u="sng" dirty="0"/>
              <a:t>Overhead</a:t>
            </a:r>
          </a:p>
          <a:p>
            <a:pPr lvl="1">
              <a:buFontTx/>
              <a:buChar char="-"/>
            </a:pPr>
            <a:r>
              <a:rPr lang="en-US" dirty="0"/>
              <a:t>Time and Space</a:t>
            </a:r>
          </a:p>
        </p:txBody>
      </p:sp>
      <p:sp>
        <p:nvSpPr>
          <p:cNvPr id="4" name="Slide Number Placeholder 3">
            <a:extLst>
              <a:ext uri="{FF2B5EF4-FFF2-40B4-BE49-F238E27FC236}">
                <a16:creationId xmlns:a16="http://schemas.microsoft.com/office/drawing/2014/main" id="{CD3CC75A-C31A-6289-9879-7874D31C7E23}"/>
              </a:ext>
            </a:extLst>
          </p:cNvPr>
          <p:cNvSpPr>
            <a:spLocks noGrp="1"/>
          </p:cNvSpPr>
          <p:nvPr>
            <p:ph type="sldNum" sz="quarter" idx="12"/>
          </p:nvPr>
        </p:nvSpPr>
        <p:spPr/>
        <p:txBody>
          <a:bodyPr/>
          <a:lstStyle/>
          <a:p>
            <a:fld id="{85755D8F-12EC-5944-A0BB-3D22CF45DCD8}" type="slidenum">
              <a:rPr lang="en-US" smtClean="0"/>
              <a:t>10</a:t>
            </a:fld>
            <a:endParaRPr lang="en-US"/>
          </a:p>
        </p:txBody>
      </p:sp>
    </p:spTree>
    <p:extLst>
      <p:ext uri="{BB962C8B-B14F-4D97-AF65-F5344CB8AC3E}">
        <p14:creationId xmlns:p14="http://schemas.microsoft.com/office/powerpoint/2010/main" val="21996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A8828-B588-DA9E-AF81-BFFCD2DE4233}"/>
              </a:ext>
            </a:extLst>
          </p:cNvPr>
          <p:cNvSpPr>
            <a:spLocks noGrp="1"/>
          </p:cNvSpPr>
          <p:nvPr>
            <p:ph type="title"/>
          </p:nvPr>
        </p:nvSpPr>
        <p:spPr/>
        <p:txBody>
          <a:bodyPr/>
          <a:lstStyle/>
          <a:p>
            <a:r>
              <a:rPr lang="en-US" dirty="0"/>
              <a:t>Line Segment Intersection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597E28-591E-2ED9-6148-72EACB8D0A25}"/>
                  </a:ext>
                </a:extLst>
              </p:cNvPr>
              <p:cNvSpPr>
                <a:spLocks noGrp="1"/>
              </p:cNvSpPr>
              <p:nvPr>
                <p:ph idx="1"/>
              </p:nvPr>
            </p:nvSpPr>
            <p:spPr>
              <a:ln>
                <a:noFill/>
              </a:ln>
            </p:spPr>
            <p:txBody>
              <a:bodyPr/>
              <a:lstStyle/>
              <a:p>
                <a:r>
                  <a:rPr lang="en-US" dirty="0">
                    <a:solidFill>
                      <a:schemeClr val="tx1"/>
                    </a:solidFill>
                  </a:rPr>
                  <a:t>Line Segment</a:t>
                </a:r>
              </a:p>
              <a:p>
                <a:pPr lvl="1">
                  <a:buFontTx/>
                  <a:buChar char="-"/>
                </a:pPr>
                <a:r>
                  <a:rPr lang="en-US" dirty="0">
                    <a:solidFill>
                      <a:schemeClr val="tx1"/>
                    </a:solidFill>
                  </a:rPr>
                  <a:t>Defined by two endpoints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𝑝</m:t>
                        </m:r>
                      </m:e>
                      <m:sub>
                        <m:r>
                          <a:rPr lang="en-US" b="0" i="1" smtClean="0">
                            <a:solidFill>
                              <a:schemeClr val="tx1"/>
                            </a:solidFill>
                            <a:latin typeface="Cambria Math" panose="02040503050406030204" pitchFamily="18" charset="0"/>
                          </a:rPr>
                          <m:t>1</m:t>
                        </m:r>
                      </m:sub>
                    </m:sSub>
                  </m:oMath>
                </a14:m>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b="0" i="1" smtClean="0">
                            <a:solidFill>
                              <a:schemeClr val="tx1"/>
                            </a:solidFill>
                            <a:latin typeface="Cambria Math" panose="02040503050406030204" pitchFamily="18" charset="0"/>
                          </a:rPr>
                          <m:t>2</m:t>
                        </m:r>
                      </m:sub>
                    </m:sSub>
                  </m:oMath>
                </a14:m>
                <a:endParaRPr lang="en-US" dirty="0">
                  <a:solidFill>
                    <a:schemeClr val="tx1"/>
                  </a:solidFill>
                </a:endParaRPr>
              </a:p>
              <a:p>
                <a:pPr>
                  <a:buFontTx/>
                  <a:buChar char="-"/>
                </a:pPr>
                <a:endParaRPr lang="en-US" dirty="0">
                  <a:solidFill>
                    <a:schemeClr val="tx1"/>
                  </a:solidFill>
                </a:endParaRPr>
              </a:p>
              <a:p>
                <a:pPr marL="0" indent="0">
                  <a:buNone/>
                </a:pPr>
                <a:endParaRPr lang="en-US" dirty="0">
                  <a:solidFill>
                    <a:schemeClr val="tx1"/>
                  </a:solidFill>
                </a:endParaRPr>
              </a:p>
              <a:p>
                <a:r>
                  <a:rPr lang="en-US" dirty="0">
                    <a:solidFill>
                      <a:schemeClr val="tx1"/>
                    </a:solidFill>
                  </a:rPr>
                  <a:t>Line Segment Intersection (LSI)</a:t>
                </a:r>
              </a:p>
              <a:p>
                <a:pPr lvl="1">
                  <a:buFontTx/>
                  <a:buChar char="-"/>
                </a:pPr>
                <a:r>
                  <a:rPr lang="en-US" dirty="0">
                    <a:solidFill>
                      <a:schemeClr val="tx1"/>
                    </a:solidFill>
                  </a:rPr>
                  <a:t>Given two sets of line segments </a:t>
                </a:r>
                <a:r>
                  <a:rPr lang="en-US" dirty="0">
                    <a:solidFill>
                      <a:schemeClr val="accent6"/>
                    </a:solidFill>
                  </a:rPr>
                  <a:t>R</a:t>
                </a:r>
                <a:r>
                  <a:rPr lang="en-US" dirty="0">
                    <a:solidFill>
                      <a:schemeClr val="tx1"/>
                    </a:solidFill>
                  </a:rPr>
                  <a:t>, </a:t>
                </a:r>
                <a:r>
                  <a:rPr lang="en-US" dirty="0">
                    <a:solidFill>
                      <a:srgbClr val="0096FF"/>
                    </a:solidFill>
                  </a:rPr>
                  <a:t>S</a:t>
                </a:r>
              </a:p>
              <a:p>
                <a:pPr lvl="1">
                  <a:buFontTx/>
                  <a:buChar char="-"/>
                </a:pPr>
                <a:r>
                  <a:rPr lang="en-US" dirty="0">
                    <a:solidFill>
                      <a:schemeClr val="tx1"/>
                    </a:solidFill>
                  </a:rPr>
                  <a:t>Identifying all the intersections of </a:t>
                </a:r>
                <a14:m>
                  <m:oMath xmlns:m="http://schemas.openxmlformats.org/officeDocument/2006/math">
                    <m:r>
                      <a:rPr lang="en-US" i="1" dirty="0" smtClean="0">
                        <a:solidFill>
                          <a:schemeClr val="accent6"/>
                        </a:solidFill>
                        <a:latin typeface="Cambria Math" panose="02040503050406030204" pitchFamily="18" charset="0"/>
                      </a:rPr>
                      <m:t>𝑟</m:t>
                    </m:r>
                    <m:r>
                      <a:rPr lang="en-US" b="0" i="1" dirty="0" smtClean="0">
                        <a:solidFill>
                          <a:schemeClr val="tx1"/>
                        </a:solidFill>
                        <a:latin typeface="Cambria Math" panose="02040503050406030204" pitchFamily="18" charset="0"/>
                      </a:rPr>
                      <m:t>,</m:t>
                    </m:r>
                    <m:r>
                      <a:rPr lang="en-US" b="0" i="1" dirty="0" smtClean="0">
                        <a:solidFill>
                          <a:srgbClr val="0096FF"/>
                        </a:solidFill>
                        <a:latin typeface="Cambria Math" panose="02040503050406030204" pitchFamily="18" charset="0"/>
                      </a:rPr>
                      <m:t>𝑠</m:t>
                    </m:r>
                  </m:oMath>
                </a14:m>
                <a:r>
                  <a:rPr lang="en-US" dirty="0">
                    <a:solidFill>
                      <a:schemeClr val="tx1"/>
                    </a:solidFill>
                  </a:rPr>
                  <a:t> where </a:t>
                </a:r>
                <a14:m>
                  <m:oMath xmlns:m="http://schemas.openxmlformats.org/officeDocument/2006/math">
                    <m:r>
                      <a:rPr lang="en-US" b="0" i="1" smtClean="0">
                        <a:solidFill>
                          <a:schemeClr val="accent6"/>
                        </a:solidFill>
                        <a:latin typeface="Cambria Math" panose="02040503050406030204" pitchFamily="18" charset="0"/>
                        <a:ea typeface="Cambria Math" panose="02040503050406030204" pitchFamily="18" charset="0"/>
                      </a:rPr>
                      <m:t>𝑟</m:t>
                    </m:r>
                    <m:r>
                      <a:rPr lang="en-US" i="1" smtClean="0">
                        <a:solidFill>
                          <a:schemeClr val="accent6"/>
                        </a:solidFill>
                        <a:latin typeface="Cambria Math" panose="02040503050406030204" pitchFamily="18" charset="0"/>
                        <a:ea typeface="Cambria Math" panose="02040503050406030204" pitchFamily="18" charset="0"/>
                      </a:rPr>
                      <m:t>∈</m:t>
                    </m:r>
                    <m:r>
                      <a:rPr lang="en-US" b="0" i="1" smtClean="0">
                        <a:solidFill>
                          <a:schemeClr val="accent6"/>
                        </a:solidFill>
                        <a:latin typeface="Cambria Math" panose="02040503050406030204" pitchFamily="18" charset="0"/>
                        <a:ea typeface="Cambria Math" panose="02040503050406030204" pitchFamily="18" charset="0"/>
                      </a:rPr>
                      <m:t>𝑅</m:t>
                    </m:r>
                  </m:oMath>
                </a14:m>
                <a:r>
                  <a:rPr lang="en-US" dirty="0">
                    <a:solidFill>
                      <a:schemeClr val="tx1"/>
                    </a:solidFill>
                  </a:rPr>
                  <a:t>, </a:t>
                </a:r>
                <a14:m>
                  <m:oMath xmlns:m="http://schemas.openxmlformats.org/officeDocument/2006/math">
                    <m:r>
                      <a:rPr lang="en-US" b="0" i="1" smtClean="0">
                        <a:solidFill>
                          <a:srgbClr val="0096FF"/>
                        </a:solidFill>
                        <a:latin typeface="Cambria Math" panose="02040503050406030204" pitchFamily="18" charset="0"/>
                        <a:ea typeface="Cambria Math" panose="02040503050406030204" pitchFamily="18" charset="0"/>
                      </a:rPr>
                      <m:t>𝑠</m:t>
                    </m:r>
                    <m:r>
                      <a:rPr lang="en-US" i="1" smtClean="0">
                        <a:solidFill>
                          <a:srgbClr val="0096FF"/>
                        </a:solidFill>
                        <a:latin typeface="Cambria Math" panose="02040503050406030204" pitchFamily="18" charset="0"/>
                        <a:ea typeface="Cambria Math" panose="02040503050406030204" pitchFamily="18" charset="0"/>
                      </a:rPr>
                      <m:t>∈</m:t>
                    </m:r>
                    <m:r>
                      <a:rPr lang="en-US" b="0" i="1" smtClean="0">
                        <a:solidFill>
                          <a:srgbClr val="0096FF"/>
                        </a:solidFill>
                        <a:latin typeface="Cambria Math" panose="02040503050406030204" pitchFamily="18" charset="0"/>
                        <a:ea typeface="Cambria Math" panose="02040503050406030204" pitchFamily="18" charset="0"/>
                      </a:rPr>
                      <m:t>𝑆</m:t>
                    </m:r>
                  </m:oMath>
                </a14:m>
                <a:endParaRPr lang="en-US" dirty="0">
                  <a:solidFill>
                    <a:schemeClr val="tx1"/>
                  </a:solidFill>
                </a:endParaRPr>
              </a:p>
              <a:p>
                <a:pPr lvl="1">
                  <a:buFontTx/>
                  <a:buChar char="-"/>
                </a:pPr>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17597E28-591E-2ED9-6148-72EACB8D0A25}"/>
                  </a:ext>
                </a:extLst>
              </p:cNvPr>
              <p:cNvSpPr>
                <a:spLocks noGrp="1" noRot="1" noChangeAspect="1" noMove="1" noResize="1" noEditPoints="1" noAdjustHandles="1" noChangeArrowheads="1" noChangeShapeType="1" noTextEdit="1"/>
              </p:cNvSpPr>
              <p:nvPr>
                <p:ph idx="1"/>
              </p:nvPr>
            </p:nvSpPr>
            <p:spPr>
              <a:blipFill>
                <a:blip r:embed="rId3"/>
                <a:stretch>
                  <a:fillRect l="-1689" t="-2864"/>
                </a:stretch>
              </a:blipFill>
              <a:ln>
                <a:no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1142082-9169-E5DC-26E5-09E5508585AC}"/>
              </a:ext>
            </a:extLst>
          </p:cNvPr>
          <p:cNvSpPr>
            <a:spLocks noGrp="1"/>
          </p:cNvSpPr>
          <p:nvPr>
            <p:ph type="sldNum" sz="quarter" idx="12"/>
          </p:nvPr>
        </p:nvSpPr>
        <p:spPr/>
        <p:txBody>
          <a:bodyPr/>
          <a:lstStyle/>
          <a:p>
            <a:fld id="{85755D8F-12EC-5944-A0BB-3D22CF45DCD8}" type="slidenum">
              <a:rPr lang="en-US" smtClean="0"/>
              <a:t>11</a:t>
            </a:fld>
            <a:endParaRPr lang="en-US"/>
          </a:p>
        </p:txBody>
      </p:sp>
      <p:grpSp>
        <p:nvGrpSpPr>
          <p:cNvPr id="50" name="Group 49">
            <a:extLst>
              <a:ext uri="{FF2B5EF4-FFF2-40B4-BE49-F238E27FC236}">
                <a16:creationId xmlns:a16="http://schemas.microsoft.com/office/drawing/2014/main" id="{6621F4B3-AB0A-4F5E-13FB-DD7515BF561F}"/>
              </a:ext>
            </a:extLst>
          </p:cNvPr>
          <p:cNvGrpSpPr/>
          <p:nvPr/>
        </p:nvGrpSpPr>
        <p:grpSpPr>
          <a:xfrm>
            <a:off x="4860540" y="4951883"/>
            <a:ext cx="979626" cy="1561741"/>
            <a:chOff x="4860540" y="4951883"/>
            <a:chExt cx="979626" cy="1561741"/>
          </a:xfrm>
        </p:grpSpPr>
        <p:cxnSp>
          <p:nvCxnSpPr>
            <p:cNvPr id="16" name="Straight Connector 15">
              <a:extLst>
                <a:ext uri="{FF2B5EF4-FFF2-40B4-BE49-F238E27FC236}">
                  <a16:creationId xmlns:a16="http://schemas.microsoft.com/office/drawing/2014/main" id="{56F4C2D4-8DFD-5BA9-09FD-1CA755A7CD4D}"/>
                </a:ext>
              </a:extLst>
            </p:cNvPr>
            <p:cNvCxnSpPr>
              <a:cxnSpLocks/>
              <a:endCxn id="31" idx="0"/>
            </p:cNvCxnSpPr>
            <p:nvPr/>
          </p:nvCxnSpPr>
          <p:spPr>
            <a:xfrm flipH="1">
              <a:off x="5027124" y="4951883"/>
              <a:ext cx="813042" cy="1192409"/>
            </a:xfrm>
            <a:prstGeom prst="line">
              <a:avLst/>
            </a:prstGeom>
            <a:ln w="38100" cap="flat" cmpd="sng" algn="ctr">
              <a:solidFill>
                <a:srgbClr val="0096FF"/>
              </a:solidFill>
              <a:prstDash val="solid"/>
              <a:round/>
              <a:headEnd type="oval" w="med" len="med"/>
              <a:tailEnd type="oval"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B8ACA2A-0050-75F0-8309-F38AD44BE07A}"/>
                    </a:ext>
                  </a:extLst>
                </p:cNvPr>
                <p:cNvSpPr txBox="1"/>
                <p:nvPr/>
              </p:nvSpPr>
              <p:spPr>
                <a:xfrm>
                  <a:off x="4860540" y="6144292"/>
                  <a:ext cx="3331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6FF"/>
                                </a:solidFill>
                                <a:latin typeface="Cambria Math" panose="02040503050406030204" pitchFamily="18" charset="0"/>
                              </a:rPr>
                            </m:ctrlPr>
                          </m:sSubPr>
                          <m:e>
                            <m:r>
                              <a:rPr lang="en-US" sz="2400" b="0" i="1" smtClean="0">
                                <a:solidFill>
                                  <a:srgbClr val="0096FF"/>
                                </a:solidFill>
                                <a:latin typeface="Cambria Math" panose="02040503050406030204" pitchFamily="18" charset="0"/>
                              </a:rPr>
                              <m:t>𝑠</m:t>
                            </m:r>
                          </m:e>
                          <m:sub>
                            <m:r>
                              <a:rPr lang="en-US" sz="2400" b="0" i="1" smtClean="0">
                                <a:solidFill>
                                  <a:srgbClr val="0096FF"/>
                                </a:solidFill>
                                <a:latin typeface="Cambria Math" panose="02040503050406030204" pitchFamily="18" charset="0"/>
                              </a:rPr>
                              <m:t>1</m:t>
                            </m:r>
                          </m:sub>
                        </m:sSub>
                      </m:oMath>
                    </m:oMathPara>
                  </a14:m>
                  <a:endParaRPr lang="en-US" sz="2400" dirty="0">
                    <a:solidFill>
                      <a:srgbClr val="0096FF"/>
                    </a:solidFill>
                  </a:endParaRPr>
                </a:p>
              </p:txBody>
            </p:sp>
          </mc:Choice>
          <mc:Fallback xmlns="">
            <p:sp>
              <p:nvSpPr>
                <p:cNvPr id="31" name="TextBox 30">
                  <a:extLst>
                    <a:ext uri="{FF2B5EF4-FFF2-40B4-BE49-F238E27FC236}">
                      <a16:creationId xmlns:a16="http://schemas.microsoft.com/office/drawing/2014/main" id="{5B8ACA2A-0050-75F0-8309-F38AD44BE07A}"/>
                    </a:ext>
                  </a:extLst>
                </p:cNvPr>
                <p:cNvSpPr txBox="1">
                  <a:spLocks noRot="1" noChangeAspect="1" noMove="1" noResize="1" noEditPoints="1" noAdjustHandles="1" noChangeArrowheads="1" noChangeShapeType="1" noTextEdit="1"/>
                </p:cNvSpPr>
                <p:nvPr/>
              </p:nvSpPr>
              <p:spPr>
                <a:xfrm>
                  <a:off x="4860540" y="6144292"/>
                  <a:ext cx="333168" cy="369332"/>
                </a:xfrm>
                <a:prstGeom prst="rect">
                  <a:avLst/>
                </a:prstGeom>
                <a:blipFill>
                  <a:blip r:embed="rId4"/>
                  <a:stretch>
                    <a:fillRect l="-11111" r="-7407" b="-9677"/>
                  </a:stretch>
                </a:blipFill>
              </p:spPr>
              <p:txBody>
                <a:bodyPr/>
                <a:lstStyle/>
                <a:p>
                  <a:r>
                    <a:rPr lang="en-US">
                      <a:noFill/>
                    </a:rPr>
                    <a:t> </a:t>
                  </a:r>
                </a:p>
              </p:txBody>
            </p:sp>
          </mc:Fallback>
        </mc:AlternateContent>
      </p:grpSp>
      <p:grpSp>
        <p:nvGrpSpPr>
          <p:cNvPr id="51" name="Group 50">
            <a:extLst>
              <a:ext uri="{FF2B5EF4-FFF2-40B4-BE49-F238E27FC236}">
                <a16:creationId xmlns:a16="http://schemas.microsoft.com/office/drawing/2014/main" id="{1584BECC-B03B-8139-7325-FB0E9E550DD1}"/>
              </a:ext>
            </a:extLst>
          </p:cNvPr>
          <p:cNvGrpSpPr/>
          <p:nvPr/>
        </p:nvGrpSpPr>
        <p:grpSpPr>
          <a:xfrm>
            <a:off x="5274810" y="5090382"/>
            <a:ext cx="2861197" cy="1053910"/>
            <a:chOff x="5274810" y="5090382"/>
            <a:chExt cx="2861197" cy="1053910"/>
          </a:xfrm>
        </p:grpSpPr>
        <p:cxnSp>
          <p:nvCxnSpPr>
            <p:cNvPr id="21" name="Straight Connector 20">
              <a:extLst>
                <a:ext uri="{FF2B5EF4-FFF2-40B4-BE49-F238E27FC236}">
                  <a16:creationId xmlns:a16="http://schemas.microsoft.com/office/drawing/2014/main" id="{3F3C8346-9FB1-A4B3-1B8F-9CF945280EE6}"/>
                </a:ext>
              </a:extLst>
            </p:cNvPr>
            <p:cNvCxnSpPr>
              <a:cxnSpLocks/>
            </p:cNvCxnSpPr>
            <p:nvPr/>
          </p:nvCxnSpPr>
          <p:spPr>
            <a:xfrm>
              <a:off x="5274810" y="5090382"/>
              <a:ext cx="2449390" cy="771883"/>
            </a:xfrm>
            <a:prstGeom prst="line">
              <a:avLst/>
            </a:prstGeom>
            <a:ln w="38100" cap="flat" cmpd="sng" algn="ctr">
              <a:solidFill>
                <a:srgbClr val="0096FF"/>
              </a:solidFill>
              <a:prstDash val="solid"/>
              <a:round/>
              <a:headEnd type="oval" w="med" len="med"/>
              <a:tailEnd type="oval"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D096B60-E2B5-07D0-060A-3A50F5DF2D9B}"/>
                    </a:ext>
                  </a:extLst>
                </p:cNvPr>
                <p:cNvSpPr txBox="1"/>
                <p:nvPr/>
              </p:nvSpPr>
              <p:spPr>
                <a:xfrm>
                  <a:off x="7795722" y="5774960"/>
                  <a:ext cx="3402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096FF"/>
                                </a:solidFill>
                                <a:latin typeface="Cambria Math" panose="02040503050406030204" pitchFamily="18" charset="0"/>
                              </a:rPr>
                            </m:ctrlPr>
                          </m:sSubPr>
                          <m:e>
                            <m:r>
                              <a:rPr lang="en-US" sz="2400" b="0" i="1" smtClean="0">
                                <a:solidFill>
                                  <a:srgbClr val="0096FF"/>
                                </a:solidFill>
                                <a:latin typeface="Cambria Math" panose="02040503050406030204" pitchFamily="18" charset="0"/>
                              </a:rPr>
                              <m:t>𝑠</m:t>
                            </m:r>
                          </m:e>
                          <m:sub>
                            <m:r>
                              <a:rPr lang="en-US" sz="2400" b="0" i="1" smtClean="0">
                                <a:solidFill>
                                  <a:srgbClr val="0096FF"/>
                                </a:solidFill>
                                <a:latin typeface="Cambria Math" panose="02040503050406030204" pitchFamily="18" charset="0"/>
                              </a:rPr>
                              <m:t>2</m:t>
                            </m:r>
                          </m:sub>
                        </m:sSub>
                      </m:oMath>
                    </m:oMathPara>
                  </a14:m>
                  <a:endParaRPr lang="en-US" sz="2400" dirty="0">
                    <a:solidFill>
                      <a:srgbClr val="0096FF"/>
                    </a:solidFill>
                  </a:endParaRPr>
                </a:p>
              </p:txBody>
            </p:sp>
          </mc:Choice>
          <mc:Fallback xmlns="">
            <p:sp>
              <p:nvSpPr>
                <p:cNvPr id="32" name="TextBox 31">
                  <a:extLst>
                    <a:ext uri="{FF2B5EF4-FFF2-40B4-BE49-F238E27FC236}">
                      <a16:creationId xmlns:a16="http://schemas.microsoft.com/office/drawing/2014/main" id="{FD096B60-E2B5-07D0-060A-3A50F5DF2D9B}"/>
                    </a:ext>
                  </a:extLst>
                </p:cNvPr>
                <p:cNvSpPr txBox="1">
                  <a:spLocks noRot="1" noChangeAspect="1" noMove="1" noResize="1" noEditPoints="1" noAdjustHandles="1" noChangeArrowheads="1" noChangeShapeType="1" noTextEdit="1"/>
                </p:cNvSpPr>
                <p:nvPr/>
              </p:nvSpPr>
              <p:spPr>
                <a:xfrm>
                  <a:off x="7795722" y="5774960"/>
                  <a:ext cx="340285" cy="369332"/>
                </a:xfrm>
                <a:prstGeom prst="rect">
                  <a:avLst/>
                </a:prstGeom>
                <a:blipFill>
                  <a:blip r:embed="rId5"/>
                  <a:stretch>
                    <a:fillRect l="-10714" r="-7143" b="-13333"/>
                  </a:stretch>
                </a:blipFill>
              </p:spPr>
              <p:txBody>
                <a:bodyPr/>
                <a:lstStyle/>
                <a:p>
                  <a:r>
                    <a:rPr lang="en-US">
                      <a:noFill/>
                    </a:rPr>
                    <a:t> </a:t>
                  </a:r>
                </a:p>
              </p:txBody>
            </p:sp>
          </mc:Fallback>
        </mc:AlternateContent>
      </p:grpSp>
      <p:grpSp>
        <p:nvGrpSpPr>
          <p:cNvPr id="49" name="Group 48">
            <a:extLst>
              <a:ext uri="{FF2B5EF4-FFF2-40B4-BE49-F238E27FC236}">
                <a16:creationId xmlns:a16="http://schemas.microsoft.com/office/drawing/2014/main" id="{CA8050FD-7AED-7E8F-A562-806A7E9465E9}"/>
              </a:ext>
            </a:extLst>
          </p:cNvPr>
          <p:cNvGrpSpPr/>
          <p:nvPr/>
        </p:nvGrpSpPr>
        <p:grpSpPr>
          <a:xfrm>
            <a:off x="3801721" y="5253488"/>
            <a:ext cx="3513479" cy="890804"/>
            <a:chOff x="3801721" y="5253488"/>
            <a:chExt cx="3513479" cy="890804"/>
          </a:xfrm>
        </p:grpSpPr>
        <p:cxnSp>
          <p:nvCxnSpPr>
            <p:cNvPr id="15" name="Straight Connector 14">
              <a:extLst>
                <a:ext uri="{FF2B5EF4-FFF2-40B4-BE49-F238E27FC236}">
                  <a16:creationId xmlns:a16="http://schemas.microsoft.com/office/drawing/2014/main" id="{A4CD26C5-6056-FFB0-8460-E2F96FACCA92}"/>
                </a:ext>
              </a:extLst>
            </p:cNvPr>
            <p:cNvCxnSpPr>
              <a:cxnSpLocks/>
            </p:cNvCxnSpPr>
            <p:nvPr/>
          </p:nvCxnSpPr>
          <p:spPr>
            <a:xfrm flipH="1">
              <a:off x="4202349" y="5253488"/>
              <a:ext cx="3112851" cy="747276"/>
            </a:xfrm>
            <a:prstGeom prst="line">
              <a:avLst/>
            </a:prstGeom>
            <a:ln w="38100">
              <a:solidFill>
                <a:schemeClr val="accent6"/>
              </a:solidFill>
              <a:headEnd type="oval"/>
              <a:tailEnd type="oval"/>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EFE1BAD-341E-F15A-0CDA-11810570ED93}"/>
                    </a:ext>
                  </a:extLst>
                </p:cNvPr>
                <p:cNvSpPr txBox="1"/>
                <p:nvPr/>
              </p:nvSpPr>
              <p:spPr>
                <a:xfrm>
                  <a:off x="3801721" y="5774960"/>
                  <a:ext cx="3100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accent6"/>
                                </a:solidFill>
                                <a:latin typeface="Cambria Math" panose="02040503050406030204" pitchFamily="18" charset="0"/>
                              </a:rPr>
                            </m:ctrlPr>
                          </m:sSubPr>
                          <m:e>
                            <m:r>
                              <a:rPr lang="en-US" sz="2400" b="0" i="1" smtClean="0">
                                <a:solidFill>
                                  <a:schemeClr val="accent6"/>
                                </a:solidFill>
                                <a:latin typeface="Cambria Math" panose="02040503050406030204" pitchFamily="18" charset="0"/>
                              </a:rPr>
                              <m:t>𝑟</m:t>
                            </m:r>
                          </m:e>
                          <m:sub>
                            <m:r>
                              <a:rPr lang="en-US" sz="2400" b="0" i="1" smtClean="0">
                                <a:solidFill>
                                  <a:schemeClr val="accent6"/>
                                </a:solidFill>
                                <a:latin typeface="Cambria Math" panose="02040503050406030204" pitchFamily="18" charset="0"/>
                              </a:rPr>
                              <m:t>1</m:t>
                            </m:r>
                          </m:sub>
                        </m:sSub>
                      </m:oMath>
                    </m:oMathPara>
                  </a14:m>
                  <a:endParaRPr lang="en-US" sz="2400" dirty="0">
                    <a:solidFill>
                      <a:schemeClr val="accent6"/>
                    </a:solidFill>
                  </a:endParaRPr>
                </a:p>
              </p:txBody>
            </p:sp>
          </mc:Choice>
          <mc:Fallback xmlns="">
            <p:sp>
              <p:nvSpPr>
                <p:cNvPr id="33" name="TextBox 32">
                  <a:extLst>
                    <a:ext uri="{FF2B5EF4-FFF2-40B4-BE49-F238E27FC236}">
                      <a16:creationId xmlns:a16="http://schemas.microsoft.com/office/drawing/2014/main" id="{2EFE1BAD-341E-F15A-0CDA-11810570ED93}"/>
                    </a:ext>
                  </a:extLst>
                </p:cNvPr>
                <p:cNvSpPr txBox="1">
                  <a:spLocks noRot="1" noChangeAspect="1" noMove="1" noResize="1" noEditPoints="1" noAdjustHandles="1" noChangeArrowheads="1" noChangeShapeType="1" noTextEdit="1"/>
                </p:cNvSpPr>
                <p:nvPr/>
              </p:nvSpPr>
              <p:spPr>
                <a:xfrm>
                  <a:off x="3801721" y="5774960"/>
                  <a:ext cx="310085" cy="369332"/>
                </a:xfrm>
                <a:prstGeom prst="rect">
                  <a:avLst/>
                </a:prstGeom>
                <a:blipFill>
                  <a:blip r:embed="rId6"/>
                  <a:stretch>
                    <a:fillRect l="-12000" r="-8000" b="-13333"/>
                  </a:stretch>
                </a:blipFill>
              </p:spPr>
              <p:txBody>
                <a:bodyPr/>
                <a:lstStyle/>
                <a:p>
                  <a:r>
                    <a:rPr lang="en-US">
                      <a:noFill/>
                    </a:rPr>
                    <a:t> </a:t>
                  </a:r>
                </a:p>
              </p:txBody>
            </p:sp>
          </mc:Fallback>
        </mc:AlternateContent>
      </p:grpSp>
      <p:grpSp>
        <p:nvGrpSpPr>
          <p:cNvPr id="48" name="Group 47">
            <a:extLst>
              <a:ext uri="{FF2B5EF4-FFF2-40B4-BE49-F238E27FC236}">
                <a16:creationId xmlns:a16="http://schemas.microsoft.com/office/drawing/2014/main" id="{2CB7CA4F-F2FE-CB9B-9285-1A3320FC477B}"/>
              </a:ext>
            </a:extLst>
          </p:cNvPr>
          <p:cNvGrpSpPr/>
          <p:nvPr/>
        </p:nvGrpSpPr>
        <p:grpSpPr>
          <a:xfrm>
            <a:off x="2740628" y="2193323"/>
            <a:ext cx="4162032" cy="938453"/>
            <a:chOff x="3609309" y="2265362"/>
            <a:chExt cx="1962239" cy="528122"/>
          </a:xfrm>
        </p:grpSpPr>
        <p:cxnSp>
          <p:nvCxnSpPr>
            <p:cNvPr id="6" name="Straight Connector 5">
              <a:extLst>
                <a:ext uri="{FF2B5EF4-FFF2-40B4-BE49-F238E27FC236}">
                  <a16:creationId xmlns:a16="http://schemas.microsoft.com/office/drawing/2014/main" id="{A6168C9C-8D49-501A-8455-96B1AE09B367}"/>
                </a:ext>
              </a:extLst>
            </p:cNvPr>
            <p:cNvCxnSpPr>
              <a:cxnSpLocks/>
            </p:cNvCxnSpPr>
            <p:nvPr/>
          </p:nvCxnSpPr>
          <p:spPr>
            <a:xfrm flipH="1">
              <a:off x="3950208" y="2265362"/>
              <a:ext cx="1280441" cy="429070"/>
            </a:xfrm>
            <a:prstGeom prst="line">
              <a:avLst/>
            </a:prstGeom>
            <a:ln w="38100">
              <a:headEnd type="oval"/>
              <a:tailEnd type="oval" w="med" len="med"/>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55A8BED-6A2E-F968-FBA3-09C1444F4641}"/>
                    </a:ext>
                  </a:extLst>
                </p:cNvPr>
                <p:cNvSpPr txBox="1"/>
                <p:nvPr/>
              </p:nvSpPr>
              <p:spPr>
                <a:xfrm>
                  <a:off x="3609309" y="2327496"/>
                  <a:ext cx="64645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1</m:t>
                            </m:r>
                          </m:sub>
                        </m:sSub>
                      </m:oMath>
                    </m:oMathPara>
                  </a14:m>
                  <a:endParaRPr lang="en-US" sz="2400" dirty="0"/>
                </a:p>
              </p:txBody>
            </p:sp>
          </mc:Choice>
          <mc:Fallback xmlns="">
            <p:sp>
              <p:nvSpPr>
                <p:cNvPr id="12" name="TextBox 11">
                  <a:extLst>
                    <a:ext uri="{FF2B5EF4-FFF2-40B4-BE49-F238E27FC236}">
                      <a16:creationId xmlns:a16="http://schemas.microsoft.com/office/drawing/2014/main" id="{D55A8BED-6A2E-F968-FBA3-09C1444F4641}"/>
                    </a:ext>
                  </a:extLst>
                </p:cNvPr>
                <p:cNvSpPr txBox="1">
                  <a:spLocks noRot="1" noChangeAspect="1" noMove="1" noResize="1" noEditPoints="1" noAdjustHandles="1" noChangeArrowheads="1" noChangeShapeType="1" noTextEdit="1"/>
                </p:cNvSpPr>
                <p:nvPr/>
              </p:nvSpPr>
              <p:spPr>
                <a:xfrm>
                  <a:off x="3609309" y="2327496"/>
                  <a:ext cx="646458"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D320C3-AD83-A4AE-FD08-4244196F6598}"/>
                    </a:ext>
                  </a:extLst>
                </p:cNvPr>
                <p:cNvSpPr txBox="1"/>
                <p:nvPr/>
              </p:nvSpPr>
              <p:spPr>
                <a:xfrm>
                  <a:off x="4925090" y="2331819"/>
                  <a:ext cx="64645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2</m:t>
                            </m:r>
                          </m:sub>
                        </m:sSub>
                      </m:oMath>
                    </m:oMathPara>
                  </a14:m>
                  <a:endParaRPr lang="en-US" sz="2400" dirty="0"/>
                </a:p>
              </p:txBody>
            </p:sp>
          </mc:Choice>
          <mc:Fallback xmlns="">
            <p:sp>
              <p:nvSpPr>
                <p:cNvPr id="13" name="TextBox 12">
                  <a:extLst>
                    <a:ext uri="{FF2B5EF4-FFF2-40B4-BE49-F238E27FC236}">
                      <a16:creationId xmlns:a16="http://schemas.microsoft.com/office/drawing/2014/main" id="{9DD320C3-AD83-A4AE-FD08-4244196F6598}"/>
                    </a:ext>
                  </a:extLst>
                </p:cNvPr>
                <p:cNvSpPr txBox="1">
                  <a:spLocks noRot="1" noChangeAspect="1" noMove="1" noResize="1" noEditPoints="1" noAdjustHandles="1" noChangeArrowheads="1" noChangeShapeType="1" noTextEdit="1"/>
                </p:cNvSpPr>
                <p:nvPr/>
              </p:nvSpPr>
              <p:spPr>
                <a:xfrm>
                  <a:off x="4925090" y="2331819"/>
                  <a:ext cx="646458" cy="461665"/>
                </a:xfrm>
                <a:prstGeom prst="rect">
                  <a:avLst/>
                </a:prstGeom>
                <a:blipFill>
                  <a:blip r:embed="rId8"/>
                  <a:stretch>
                    <a:fillRect/>
                  </a:stretch>
                </a:blipFill>
              </p:spPr>
              <p:txBody>
                <a:bodyPr/>
                <a:lstStyle/>
                <a:p>
                  <a:r>
                    <a:rPr lang="en-US">
                      <a:noFill/>
                    </a:rPr>
                    <a:t> </a:t>
                  </a:r>
                </a:p>
              </p:txBody>
            </p:sp>
          </mc:Fallback>
        </mc:AlternateContent>
      </p:grpSp>
      <p:sp>
        <p:nvSpPr>
          <p:cNvPr id="22" name="Oval 21">
            <a:extLst>
              <a:ext uri="{FF2B5EF4-FFF2-40B4-BE49-F238E27FC236}">
                <a16:creationId xmlns:a16="http://schemas.microsoft.com/office/drawing/2014/main" id="{86C7F580-62D2-D3EE-1F64-61D395816203}"/>
              </a:ext>
            </a:extLst>
          </p:cNvPr>
          <p:cNvSpPr/>
          <p:nvPr/>
        </p:nvSpPr>
        <p:spPr>
          <a:xfrm>
            <a:off x="5244626" y="5654138"/>
            <a:ext cx="147145" cy="14714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6366859-33E5-DF78-2830-906F08444559}"/>
              </a:ext>
            </a:extLst>
          </p:cNvPr>
          <p:cNvSpPr/>
          <p:nvPr/>
        </p:nvSpPr>
        <p:spPr>
          <a:xfrm>
            <a:off x="6358530" y="5383294"/>
            <a:ext cx="147145" cy="14714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2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BF00-545D-8597-88D5-D6D183BE7A25}"/>
              </a:ext>
            </a:extLst>
          </p:cNvPr>
          <p:cNvSpPr>
            <a:spLocks noGrp="1"/>
          </p:cNvSpPr>
          <p:nvPr>
            <p:ph type="title"/>
          </p:nvPr>
        </p:nvSpPr>
        <p:spPr/>
        <p:txBody>
          <a:bodyPr/>
          <a:lstStyle/>
          <a:p>
            <a:r>
              <a:rPr lang="en-US" dirty="0"/>
              <a:t>Transform LSI into a RT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66C7DD4-D00A-8F97-7EB5-75389F9271E6}"/>
                  </a:ext>
                </a:extLst>
              </p:cNvPr>
              <p:cNvSpPr>
                <a:spLocks noGrp="1"/>
              </p:cNvSpPr>
              <p:nvPr>
                <p:ph idx="1"/>
              </p:nvPr>
            </p:nvSpPr>
            <p:spPr>
              <a:xfrm>
                <a:off x="838199" y="870857"/>
                <a:ext cx="8857129" cy="768743"/>
              </a:xfrm>
            </p:spPr>
            <p:txBody>
              <a:bodyPr>
                <a:normAutofit/>
              </a:bodyPr>
              <a:lstStyle/>
              <a:p>
                <a:r>
                  <a:rPr lang="en-US" sz="3400" dirty="0"/>
                  <a:t>A ray is a semi-infinite line (</a:t>
                </a:r>
                <a14:m>
                  <m:oMath xmlns:m="http://schemas.openxmlformats.org/officeDocument/2006/math">
                    <m:r>
                      <m:rPr>
                        <m:sty m:val="p"/>
                      </m:rPr>
                      <a:rPr lang="en-US" sz="3200" dirty="0">
                        <a:latin typeface="Cambria Math" panose="02040503050406030204" pitchFamily="18" charset="0"/>
                      </a:rPr>
                      <m:t>R</m:t>
                    </m:r>
                    <m:d>
                      <m:dPr>
                        <m:ctrlPr>
                          <a:rPr lang="en-US" sz="3200" i="1" dirty="0">
                            <a:latin typeface="Cambria Math" panose="02040503050406030204" pitchFamily="18" charset="0"/>
                          </a:rPr>
                        </m:ctrlPr>
                      </m:dPr>
                      <m:e>
                        <m:r>
                          <m:rPr>
                            <m:sty m:val="p"/>
                          </m:rPr>
                          <a:rPr lang="en-US" sz="3200" dirty="0">
                            <a:latin typeface="Cambria Math" panose="02040503050406030204" pitchFamily="18" charset="0"/>
                          </a:rPr>
                          <m:t>t</m:t>
                        </m:r>
                      </m:e>
                    </m:d>
                    <m:r>
                      <a:rPr lang="en-US" sz="3200" dirty="0">
                        <a:latin typeface="Cambria Math" panose="02040503050406030204" pitchFamily="18" charset="0"/>
                      </a:rPr>
                      <m:t>=</m:t>
                    </m:r>
                    <m:r>
                      <a:rPr lang="en-US" sz="3200" i="1" dirty="0">
                        <a:latin typeface="Cambria Math" panose="02040503050406030204" pitchFamily="18" charset="0"/>
                      </a:rPr>
                      <m:t>𝑂</m:t>
                    </m:r>
                    <m:r>
                      <a:rPr lang="en-US" sz="3200" dirty="0">
                        <a:latin typeface="Cambria Math" panose="02040503050406030204" pitchFamily="18" charset="0"/>
                      </a:rPr>
                      <m:t>+</m:t>
                    </m:r>
                    <m:r>
                      <a:rPr lang="en-US" sz="3200" i="1" dirty="0">
                        <a:latin typeface="Cambria Math" panose="02040503050406030204" pitchFamily="18" charset="0"/>
                      </a:rPr>
                      <m:t>𝑡</m:t>
                    </m:r>
                    <m:r>
                      <a:rPr lang="en-US" sz="3200" dirty="0">
                        <a:latin typeface="Cambria Math" panose="02040503050406030204" pitchFamily="18" charset="0"/>
                      </a:rPr>
                      <m:t>∗</m:t>
                    </m:r>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𝑑</m:t>
                        </m:r>
                      </m:e>
                    </m:acc>
                  </m:oMath>
                </a14:m>
                <a:r>
                  <a:rPr lang="en-US" sz="3400" dirty="0"/>
                  <a:t>)</a:t>
                </a:r>
              </a:p>
            </p:txBody>
          </p:sp>
        </mc:Choice>
        <mc:Fallback xmlns="">
          <p:sp>
            <p:nvSpPr>
              <p:cNvPr id="3" name="Content Placeholder 2">
                <a:extLst>
                  <a:ext uri="{FF2B5EF4-FFF2-40B4-BE49-F238E27FC236}">
                    <a16:creationId xmlns:a16="http://schemas.microsoft.com/office/drawing/2014/main" id="{866C7DD4-D00A-8F97-7EB5-75389F9271E6}"/>
                  </a:ext>
                </a:extLst>
              </p:cNvPr>
              <p:cNvSpPr>
                <a:spLocks noGrp="1" noRot="1" noChangeAspect="1" noMove="1" noResize="1" noEditPoints="1" noAdjustHandles="1" noChangeArrowheads="1" noChangeShapeType="1" noTextEdit="1"/>
              </p:cNvSpPr>
              <p:nvPr>
                <p:ph idx="1"/>
              </p:nvPr>
            </p:nvSpPr>
            <p:spPr>
              <a:xfrm>
                <a:off x="838199" y="870857"/>
                <a:ext cx="8857129" cy="768743"/>
              </a:xfrm>
              <a:blipFill>
                <a:blip r:embed="rId3"/>
                <a:stretch>
                  <a:fillRect l="-1717" t="-14516" b="-48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74E890A-E7CE-6A6F-DF22-BBE17AF1733D}"/>
              </a:ext>
            </a:extLst>
          </p:cNvPr>
          <p:cNvSpPr>
            <a:spLocks noGrp="1"/>
          </p:cNvSpPr>
          <p:nvPr>
            <p:ph type="sldNum" sz="quarter" idx="12"/>
          </p:nvPr>
        </p:nvSpPr>
        <p:spPr/>
        <p:txBody>
          <a:bodyPr/>
          <a:lstStyle/>
          <a:p>
            <a:fld id="{85755D8F-12EC-5944-A0BB-3D22CF45DCD8}" type="slidenum">
              <a:rPr lang="en-US" smtClean="0"/>
              <a:t>12</a:t>
            </a:fld>
            <a:endParaRPr lang="en-US"/>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50A024F4-7A21-79D4-A6AC-1EA3CD1CA488}"/>
                  </a:ext>
                </a:extLst>
              </p:cNvPr>
              <p:cNvSpPr txBox="1">
                <a:spLocks/>
              </p:cNvSpPr>
              <p:nvPr/>
            </p:nvSpPr>
            <p:spPr>
              <a:xfrm>
                <a:off x="838201" y="1413920"/>
                <a:ext cx="10300855" cy="768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System Font Regular"/>
                  <a:buChar char="-"/>
                  <a:defRPr lang="en-US" sz="3200" kern="1200" dirty="0" smtClean="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930035"/>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F26B17"/>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Take a part of the ray </a:t>
                </a:r>
                <a14:m>
                  <m:oMath xmlns:m="http://schemas.openxmlformats.org/officeDocument/2006/math">
                    <m:r>
                      <a:rPr lang="en-US" sz="3400" i="1" dirty="0" smtClean="0">
                        <a:latin typeface="Cambria Math" panose="02040503050406030204" pitchFamily="18" charset="0"/>
                        <a:ea typeface="Cambria Math" panose="02040503050406030204" pitchFamily="18" charset="0"/>
                      </a:rPr>
                      <m:t>→</m:t>
                    </m:r>
                  </m:oMath>
                </a14:m>
                <a:r>
                  <a:rPr lang="en-US" sz="3400" dirty="0"/>
                  <a:t> Line Segment</a:t>
                </a:r>
              </a:p>
            </p:txBody>
          </p:sp>
        </mc:Choice>
        <mc:Fallback xmlns="">
          <p:sp>
            <p:nvSpPr>
              <p:cNvPr id="10" name="Content Placeholder 2">
                <a:extLst>
                  <a:ext uri="{FF2B5EF4-FFF2-40B4-BE49-F238E27FC236}">
                    <a16:creationId xmlns:a16="http://schemas.microsoft.com/office/drawing/2014/main" id="{50A024F4-7A21-79D4-A6AC-1EA3CD1CA488}"/>
                  </a:ext>
                </a:extLst>
              </p:cNvPr>
              <p:cNvSpPr txBox="1">
                <a:spLocks noRot="1" noChangeAspect="1" noMove="1" noResize="1" noEditPoints="1" noAdjustHandles="1" noChangeArrowheads="1" noChangeShapeType="1" noTextEdit="1"/>
              </p:cNvSpPr>
              <p:nvPr/>
            </p:nvSpPr>
            <p:spPr>
              <a:xfrm>
                <a:off x="838201" y="1413920"/>
                <a:ext cx="10300855" cy="768743"/>
              </a:xfrm>
              <a:prstGeom prst="rect">
                <a:avLst/>
              </a:prstGeom>
              <a:blipFill>
                <a:blip r:embed="rId4"/>
                <a:stretch>
                  <a:fillRect l="-1603" t="-18033" b="-1639"/>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60516F1D-B424-25E9-9C15-AC2DA6D697EA}"/>
              </a:ext>
            </a:extLst>
          </p:cNvPr>
          <p:cNvCxnSpPr/>
          <p:nvPr/>
        </p:nvCxnSpPr>
        <p:spPr>
          <a:xfrm>
            <a:off x="2085879" y="4671865"/>
            <a:ext cx="1885950" cy="1348740"/>
          </a:xfrm>
          <a:prstGeom prst="line">
            <a:avLst/>
          </a:prstGeom>
          <a:ln w="38100">
            <a:solidFill>
              <a:srgbClr val="0096FF"/>
            </a:solidFill>
            <a:headEnd type="oval"/>
            <a:tailEnd type="ova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0A7CA5C4-E4FB-750F-3932-0DEAF4897C4E}"/>
              </a:ext>
            </a:extLst>
          </p:cNvPr>
          <p:cNvGrpSpPr/>
          <p:nvPr/>
        </p:nvGrpSpPr>
        <p:grpSpPr>
          <a:xfrm>
            <a:off x="838198" y="4497303"/>
            <a:ext cx="4146814" cy="1992880"/>
            <a:chOff x="2193243" y="4497303"/>
            <a:chExt cx="4146814" cy="1992880"/>
          </a:xfrm>
        </p:grpSpPr>
        <p:sp>
          <p:nvSpPr>
            <p:cNvPr id="12" name="Rectangle 11">
              <a:extLst>
                <a:ext uri="{FF2B5EF4-FFF2-40B4-BE49-F238E27FC236}">
                  <a16:creationId xmlns:a16="http://schemas.microsoft.com/office/drawing/2014/main" id="{30048961-D3B7-9FB7-E44B-F2CA7AECD67B}"/>
                </a:ext>
              </a:extLst>
            </p:cNvPr>
            <p:cNvSpPr/>
            <p:nvPr/>
          </p:nvSpPr>
          <p:spPr>
            <a:xfrm rot="20220000">
              <a:off x="2421906" y="5413776"/>
              <a:ext cx="3524406" cy="142660"/>
            </a:xfrm>
            <a:prstGeom prst="rect">
              <a:avLst/>
            </a:prstGeom>
            <a:solidFill>
              <a:srgbClr val="FF0000">
                <a:alpha val="404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653B6B9-83D8-9061-8CE5-13D640B40D03}"/>
                </a:ext>
              </a:extLst>
            </p:cNvPr>
            <p:cNvCxnSpPr>
              <a:cxnSpLocks/>
            </p:cNvCxnSpPr>
            <p:nvPr/>
          </p:nvCxnSpPr>
          <p:spPr>
            <a:xfrm>
              <a:off x="2452833" y="5878358"/>
              <a:ext cx="241815" cy="611825"/>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2535857-30D3-26EA-A500-46FF63F5E8ED}"/>
                </a:ext>
              </a:extLst>
            </p:cNvPr>
            <p:cNvCxnSpPr>
              <a:cxnSpLocks/>
            </p:cNvCxnSpPr>
            <p:nvPr/>
          </p:nvCxnSpPr>
          <p:spPr>
            <a:xfrm>
              <a:off x="5697005" y="4497303"/>
              <a:ext cx="241815" cy="611825"/>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43D5C8-4441-37BF-0209-8C09303FFDD4}"/>
                    </a:ext>
                  </a:extLst>
                </p:cNvPr>
                <p:cNvSpPr txBox="1"/>
                <p:nvPr/>
              </p:nvSpPr>
              <p:spPr>
                <a:xfrm>
                  <a:off x="2193243" y="5485106"/>
                  <a:ext cx="4723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oMath>
                    </m:oMathPara>
                  </a14:m>
                  <a:endParaRPr lang="en-US" dirty="0"/>
                </a:p>
              </p:txBody>
            </p:sp>
          </mc:Choice>
          <mc:Fallback xmlns="">
            <p:sp>
              <p:nvSpPr>
                <p:cNvPr id="23" name="TextBox 22">
                  <a:extLst>
                    <a:ext uri="{FF2B5EF4-FFF2-40B4-BE49-F238E27FC236}">
                      <a16:creationId xmlns:a16="http://schemas.microsoft.com/office/drawing/2014/main" id="{FE43D5C8-4441-37BF-0209-8C09303FFDD4}"/>
                    </a:ext>
                  </a:extLst>
                </p:cNvPr>
                <p:cNvSpPr txBox="1">
                  <a:spLocks noRot="1" noChangeAspect="1" noMove="1" noResize="1" noEditPoints="1" noAdjustHandles="1" noChangeArrowheads="1" noChangeShapeType="1" noTextEdit="1"/>
                </p:cNvSpPr>
                <p:nvPr/>
              </p:nvSpPr>
              <p:spPr>
                <a:xfrm>
                  <a:off x="2193243" y="5485106"/>
                  <a:ext cx="472309" cy="276999"/>
                </a:xfrm>
                <a:prstGeom prst="rect">
                  <a:avLst/>
                </a:prstGeom>
                <a:blipFill>
                  <a:blip r:embed="rId5"/>
                  <a:stretch>
                    <a:fillRect l="-7692" r="-5128"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6243615-AD85-0FF2-1098-D2C6E1BBACE9}"/>
                    </a:ext>
                  </a:extLst>
                </p:cNvPr>
                <p:cNvSpPr txBox="1"/>
                <p:nvPr/>
              </p:nvSpPr>
              <p:spPr>
                <a:xfrm>
                  <a:off x="5829276" y="5150368"/>
                  <a:ext cx="5107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oMath>
                    </m:oMathPara>
                  </a14:m>
                  <a:endParaRPr lang="en-US" dirty="0"/>
                </a:p>
              </p:txBody>
            </p:sp>
          </mc:Choice>
          <mc:Fallback xmlns="">
            <p:sp>
              <p:nvSpPr>
                <p:cNvPr id="24" name="TextBox 23">
                  <a:extLst>
                    <a:ext uri="{FF2B5EF4-FFF2-40B4-BE49-F238E27FC236}">
                      <a16:creationId xmlns:a16="http://schemas.microsoft.com/office/drawing/2014/main" id="{F6243615-AD85-0FF2-1098-D2C6E1BBACE9}"/>
                    </a:ext>
                  </a:extLst>
                </p:cNvPr>
                <p:cNvSpPr txBox="1">
                  <a:spLocks noRot="1" noChangeAspect="1" noMove="1" noResize="1" noEditPoints="1" noAdjustHandles="1" noChangeArrowheads="1" noChangeShapeType="1" noTextEdit="1"/>
                </p:cNvSpPr>
                <p:nvPr/>
              </p:nvSpPr>
              <p:spPr>
                <a:xfrm>
                  <a:off x="5829276" y="5150368"/>
                  <a:ext cx="510781" cy="276999"/>
                </a:xfrm>
                <a:prstGeom prst="rect">
                  <a:avLst/>
                </a:prstGeom>
                <a:blipFill>
                  <a:blip r:embed="rId6"/>
                  <a:stretch>
                    <a:fillRect l="-9756" b="-8696"/>
                  </a:stretch>
                </a:blipFill>
              </p:spPr>
              <p:txBody>
                <a:bodyPr/>
                <a:lstStyle/>
                <a:p>
                  <a:r>
                    <a:rPr lang="en-US">
                      <a:noFill/>
                    </a:rPr>
                    <a:t> </a:t>
                  </a:r>
                </a:p>
              </p:txBody>
            </p:sp>
          </mc:Fallback>
        </mc:AlternateContent>
      </p:grpSp>
      <p:sp>
        <p:nvSpPr>
          <p:cNvPr id="26" name="Rectangle 25">
            <a:extLst>
              <a:ext uri="{FF2B5EF4-FFF2-40B4-BE49-F238E27FC236}">
                <a16:creationId xmlns:a16="http://schemas.microsoft.com/office/drawing/2014/main" id="{397B1109-C7A6-DE86-0200-CBB7077702EB}"/>
              </a:ext>
            </a:extLst>
          </p:cNvPr>
          <p:cNvSpPr/>
          <p:nvPr/>
        </p:nvSpPr>
        <p:spPr>
          <a:xfrm>
            <a:off x="1989889" y="4591518"/>
            <a:ext cx="2047076" cy="1508415"/>
          </a:xfrm>
          <a:prstGeom prst="rect">
            <a:avLst/>
          </a:prstGeom>
          <a:no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ED9A551F-DE65-F04D-03DC-7CA758C25C7D}"/>
              </a:ext>
            </a:extLst>
          </p:cNvPr>
          <p:cNvSpPr txBox="1">
            <a:spLocks/>
          </p:cNvSpPr>
          <p:nvPr/>
        </p:nvSpPr>
        <p:spPr>
          <a:xfrm>
            <a:off x="838198" y="2014941"/>
            <a:ext cx="10300855" cy="768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System Font Regular"/>
              <a:buChar char="-"/>
              <a:defRPr lang="en-US" sz="3200" kern="1200" dirty="0" smtClean="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930035"/>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F26B17"/>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Enclose another line segment with a bounding box!</a:t>
            </a:r>
          </a:p>
        </p:txBody>
      </p:sp>
      <mc:AlternateContent xmlns:mc="http://schemas.openxmlformats.org/markup-compatibility/2006" xmlns:a14="http://schemas.microsoft.com/office/drawing/2010/main">
        <mc:Choice Requires="a14">
          <p:sp>
            <p:nvSpPr>
              <p:cNvPr id="29" name="Content Placeholder 2">
                <a:extLst>
                  <a:ext uri="{FF2B5EF4-FFF2-40B4-BE49-F238E27FC236}">
                    <a16:creationId xmlns:a16="http://schemas.microsoft.com/office/drawing/2014/main" id="{A53F5284-941B-9B8C-5EA4-760D5AF859CB}"/>
                  </a:ext>
                </a:extLst>
              </p:cNvPr>
              <p:cNvSpPr txBox="1">
                <a:spLocks/>
              </p:cNvSpPr>
              <p:nvPr/>
            </p:nvSpPr>
            <p:spPr>
              <a:xfrm>
                <a:off x="838198" y="2613646"/>
                <a:ext cx="10300855" cy="649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System Font Regular"/>
                  <a:buChar char="-"/>
                  <a:defRPr lang="en-US" sz="3200" kern="1200" dirty="0" smtClean="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930035"/>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F26B17"/>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Ray hit a box </a:t>
                </a:r>
                <a14:m>
                  <m:oMath xmlns:m="http://schemas.openxmlformats.org/officeDocument/2006/math">
                    <m:r>
                      <a:rPr lang="en-US" sz="3400" i="1" dirty="0">
                        <a:latin typeface="Cambria Math" panose="02040503050406030204" pitchFamily="18" charset="0"/>
                        <a:ea typeface="Cambria Math" panose="02040503050406030204" pitchFamily="18" charset="0"/>
                      </a:rPr>
                      <m:t>→</m:t>
                    </m:r>
                  </m:oMath>
                </a14:m>
                <a:r>
                  <a:rPr lang="en-US" sz="3400" dirty="0"/>
                  <a:t> could have an intersection</a:t>
                </a:r>
              </a:p>
              <a:p>
                <a:pPr marL="0" indent="0">
                  <a:buNone/>
                </a:pPr>
                <a:endParaRPr lang="en-US" sz="3400" dirty="0"/>
              </a:p>
            </p:txBody>
          </p:sp>
        </mc:Choice>
        <mc:Fallback xmlns="">
          <p:sp>
            <p:nvSpPr>
              <p:cNvPr id="29" name="Content Placeholder 2">
                <a:extLst>
                  <a:ext uri="{FF2B5EF4-FFF2-40B4-BE49-F238E27FC236}">
                    <a16:creationId xmlns:a16="http://schemas.microsoft.com/office/drawing/2014/main" id="{A53F5284-941B-9B8C-5EA4-760D5AF859CB}"/>
                  </a:ext>
                </a:extLst>
              </p:cNvPr>
              <p:cNvSpPr txBox="1">
                <a:spLocks noRot="1" noChangeAspect="1" noMove="1" noResize="1" noEditPoints="1" noAdjustHandles="1" noChangeArrowheads="1" noChangeShapeType="1" noTextEdit="1"/>
              </p:cNvSpPr>
              <p:nvPr/>
            </p:nvSpPr>
            <p:spPr>
              <a:xfrm>
                <a:off x="838198" y="2613646"/>
                <a:ext cx="10300855" cy="649916"/>
              </a:xfrm>
              <a:prstGeom prst="rect">
                <a:avLst/>
              </a:prstGeom>
              <a:blipFill>
                <a:blip r:embed="rId7"/>
                <a:stretch>
                  <a:fillRect l="-1478" t="-21154" b="-21154"/>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24303AE5-C184-09A3-5CAD-C8F06192284A}"/>
              </a:ext>
            </a:extLst>
          </p:cNvPr>
          <p:cNvGrpSpPr/>
          <p:nvPr/>
        </p:nvGrpSpPr>
        <p:grpSpPr>
          <a:xfrm>
            <a:off x="6225076" y="4207683"/>
            <a:ext cx="4913977" cy="2153740"/>
            <a:chOff x="6225076" y="4207683"/>
            <a:chExt cx="4913977" cy="2153740"/>
          </a:xfrm>
        </p:grpSpPr>
        <p:cxnSp>
          <p:nvCxnSpPr>
            <p:cNvPr id="30" name="Straight Connector 29">
              <a:extLst>
                <a:ext uri="{FF2B5EF4-FFF2-40B4-BE49-F238E27FC236}">
                  <a16:creationId xmlns:a16="http://schemas.microsoft.com/office/drawing/2014/main" id="{19B6E16C-D39B-7BD4-CA1E-3416BD088F46}"/>
                </a:ext>
              </a:extLst>
            </p:cNvPr>
            <p:cNvCxnSpPr>
              <a:cxnSpLocks/>
            </p:cNvCxnSpPr>
            <p:nvPr/>
          </p:nvCxnSpPr>
          <p:spPr>
            <a:xfrm flipV="1">
              <a:off x="6599188" y="4244354"/>
              <a:ext cx="1009402" cy="1965955"/>
            </a:xfrm>
            <a:prstGeom prst="line">
              <a:avLst/>
            </a:prstGeom>
            <a:ln w="38100">
              <a:solidFill>
                <a:srgbClr val="0096FF"/>
              </a:solidFill>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AD2F1F61-0130-F9DB-846C-62CEDFF2A440}"/>
                </a:ext>
              </a:extLst>
            </p:cNvPr>
            <p:cNvCxnSpPr>
              <a:cxnSpLocks/>
            </p:cNvCxnSpPr>
            <p:nvPr/>
          </p:nvCxnSpPr>
          <p:spPr>
            <a:xfrm flipH="1" flipV="1">
              <a:off x="7608590" y="4244354"/>
              <a:ext cx="1838787" cy="2067601"/>
            </a:xfrm>
            <a:prstGeom prst="line">
              <a:avLst/>
            </a:prstGeom>
            <a:ln w="38100">
              <a:solidFill>
                <a:srgbClr val="0096FF"/>
              </a:solidFill>
            </a:ln>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75F2DE07-2EFC-ACC7-DE65-8B9093318042}"/>
                </a:ext>
              </a:extLst>
            </p:cNvPr>
            <p:cNvCxnSpPr>
              <a:cxnSpLocks/>
            </p:cNvCxnSpPr>
            <p:nvPr/>
          </p:nvCxnSpPr>
          <p:spPr>
            <a:xfrm flipV="1">
              <a:off x="9451796" y="4671864"/>
              <a:ext cx="1299358" cy="1640091"/>
            </a:xfrm>
            <a:prstGeom prst="line">
              <a:avLst/>
            </a:prstGeom>
            <a:ln w="38100">
              <a:solidFill>
                <a:srgbClr val="0096FF"/>
              </a:solidFill>
            </a:ln>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55F3E7CD-9329-72EA-3596-CA978BBEEE8B}"/>
                </a:ext>
              </a:extLst>
            </p:cNvPr>
            <p:cNvCxnSpPr>
              <a:cxnSpLocks/>
            </p:cNvCxnSpPr>
            <p:nvPr/>
          </p:nvCxnSpPr>
          <p:spPr>
            <a:xfrm flipV="1">
              <a:off x="6225076" y="4977093"/>
              <a:ext cx="4042191" cy="715493"/>
            </a:xfrm>
            <a:prstGeom prst="line">
              <a:avLst/>
            </a:prstGeom>
            <a:ln w="38100">
              <a:headEnd type="oval"/>
              <a:tailEnd type="triangle"/>
            </a:ln>
          </p:spPr>
          <p:style>
            <a:lnRef idx="2">
              <a:schemeClr val="accent6"/>
            </a:lnRef>
            <a:fillRef idx="0">
              <a:schemeClr val="accent6"/>
            </a:fillRef>
            <a:effectRef idx="1">
              <a:schemeClr val="accent6"/>
            </a:effectRef>
            <a:fontRef idx="minor">
              <a:schemeClr val="tx1"/>
            </a:fontRef>
          </p:style>
        </p:cxnSp>
        <p:sp>
          <p:nvSpPr>
            <p:cNvPr id="34" name="Rectangle 33">
              <a:extLst>
                <a:ext uri="{FF2B5EF4-FFF2-40B4-BE49-F238E27FC236}">
                  <a16:creationId xmlns:a16="http://schemas.microsoft.com/office/drawing/2014/main" id="{B6448836-B1D0-7300-4772-D6AEFC779BD0}"/>
                </a:ext>
              </a:extLst>
            </p:cNvPr>
            <p:cNvSpPr/>
            <p:nvPr/>
          </p:nvSpPr>
          <p:spPr>
            <a:xfrm>
              <a:off x="6599188" y="4219414"/>
              <a:ext cx="1009402" cy="1965956"/>
            </a:xfrm>
            <a:prstGeom prst="rect">
              <a:avLst/>
            </a:prstGeom>
            <a:noFill/>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8444A795-1837-2B93-312F-27B111159466}"/>
                </a:ext>
              </a:extLst>
            </p:cNvPr>
            <p:cNvSpPr/>
            <p:nvPr/>
          </p:nvSpPr>
          <p:spPr>
            <a:xfrm>
              <a:off x="7611559" y="4207683"/>
              <a:ext cx="1835817" cy="2137523"/>
            </a:xfrm>
            <a:prstGeom prst="rect">
              <a:avLst/>
            </a:prstGeom>
            <a:noFill/>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E87EA833-2AD8-2540-CDB4-1E8DA08C5205}"/>
                </a:ext>
              </a:extLst>
            </p:cNvPr>
            <p:cNvSpPr/>
            <p:nvPr/>
          </p:nvSpPr>
          <p:spPr>
            <a:xfrm>
              <a:off x="9448189" y="4671865"/>
              <a:ext cx="1315863" cy="1689558"/>
            </a:xfrm>
            <a:prstGeom prst="rect">
              <a:avLst/>
            </a:prstGeom>
            <a:noFill/>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DDB2256B-B55D-4433-2FD2-DD00D2F45633}"/>
                </a:ext>
              </a:extLst>
            </p:cNvPr>
            <p:cNvSpPr txBox="1"/>
            <p:nvPr/>
          </p:nvSpPr>
          <p:spPr>
            <a:xfrm>
              <a:off x="9447376" y="4261974"/>
              <a:ext cx="1691677" cy="338554"/>
            </a:xfrm>
            <a:prstGeom prst="rect">
              <a:avLst/>
            </a:prstGeom>
            <a:noFill/>
          </p:spPr>
          <p:txBody>
            <a:bodyPr wrap="square">
              <a:spAutoFit/>
            </a:bodyPr>
            <a:lstStyle/>
            <a:p>
              <a:r>
                <a:rPr lang="en-US" sz="1600" b="1" dirty="0">
                  <a:solidFill>
                    <a:srgbClr val="FF0000"/>
                  </a:solidFill>
                </a:rPr>
                <a:t>False Positive</a:t>
              </a:r>
            </a:p>
          </p:txBody>
        </p:sp>
        <p:grpSp>
          <p:nvGrpSpPr>
            <p:cNvPr id="38" name="Group 37">
              <a:extLst>
                <a:ext uri="{FF2B5EF4-FFF2-40B4-BE49-F238E27FC236}">
                  <a16:creationId xmlns:a16="http://schemas.microsoft.com/office/drawing/2014/main" id="{395EB333-1496-AFA6-1331-804838C79849}"/>
                </a:ext>
              </a:extLst>
            </p:cNvPr>
            <p:cNvGrpSpPr/>
            <p:nvPr/>
          </p:nvGrpSpPr>
          <p:grpSpPr>
            <a:xfrm>
              <a:off x="6849769" y="5211631"/>
              <a:ext cx="1780427" cy="464211"/>
              <a:chOff x="2599218" y="4416346"/>
              <a:chExt cx="1780427" cy="464211"/>
            </a:xfrm>
          </p:grpSpPr>
          <p:sp>
            <p:nvSpPr>
              <p:cNvPr id="39" name="Oval 38">
                <a:extLst>
                  <a:ext uri="{FF2B5EF4-FFF2-40B4-BE49-F238E27FC236}">
                    <a16:creationId xmlns:a16="http://schemas.microsoft.com/office/drawing/2014/main" id="{CFCD0EF9-F9F9-A167-B2B8-92350476558B}"/>
                  </a:ext>
                </a:extLst>
              </p:cNvPr>
              <p:cNvSpPr/>
              <p:nvPr/>
            </p:nvSpPr>
            <p:spPr>
              <a:xfrm>
                <a:off x="2599218" y="4697677"/>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F266018-6AF9-3B0F-F62B-7A0F14BBEC47}"/>
                  </a:ext>
                </a:extLst>
              </p:cNvPr>
              <p:cNvSpPr/>
              <p:nvPr/>
            </p:nvSpPr>
            <p:spPr>
              <a:xfrm>
                <a:off x="4196765" y="4416346"/>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Box 46">
            <a:extLst>
              <a:ext uri="{FF2B5EF4-FFF2-40B4-BE49-F238E27FC236}">
                <a16:creationId xmlns:a16="http://schemas.microsoft.com/office/drawing/2014/main" id="{9DA3501A-3F3C-DA62-8A63-39BDF84D888E}"/>
              </a:ext>
            </a:extLst>
          </p:cNvPr>
          <p:cNvSpPr txBox="1"/>
          <p:nvPr/>
        </p:nvSpPr>
        <p:spPr>
          <a:xfrm>
            <a:off x="680135" y="3128779"/>
            <a:ext cx="9191998" cy="1042850"/>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libri" panose="020F0502020204030204" pitchFamily="34" charset="0"/>
              </a:rPr>
              <a:t>Find the common solution of line seg. equations</a:t>
            </a:r>
          </a:p>
          <a:p>
            <a:pPr marL="685800" lvl="1" indent="-228600">
              <a:lnSpc>
                <a:spcPct val="90000"/>
              </a:lnSpc>
              <a:spcBef>
                <a:spcPts val="500"/>
              </a:spcBef>
              <a:buFontTx/>
              <a:buChar char="-"/>
            </a:pPr>
            <a:r>
              <a:rPr lang="en-US" sz="3200" dirty="0">
                <a:latin typeface="Calibri" panose="020F0502020204030204" pitchFamily="34" charset="0"/>
              </a:rPr>
              <a:t>Collect intersection with </a:t>
            </a:r>
            <a:r>
              <a:rPr lang="en-US" sz="3200" b="1" u="sng" dirty="0" err="1">
                <a:latin typeface="Calibri" panose="020F0502020204030204" pitchFamily="34" charset="0"/>
              </a:rPr>
              <a:t>AnyHit</a:t>
            </a:r>
            <a:r>
              <a:rPr lang="en-US" sz="3200" dirty="0">
                <a:latin typeface="Calibri" panose="020F0502020204030204" pitchFamily="34" charset="0"/>
              </a:rPr>
              <a:t> shader</a:t>
            </a:r>
          </a:p>
        </p:txBody>
      </p:sp>
      <p:grpSp>
        <p:nvGrpSpPr>
          <p:cNvPr id="11" name="Group 10">
            <a:extLst>
              <a:ext uri="{FF2B5EF4-FFF2-40B4-BE49-F238E27FC236}">
                <a16:creationId xmlns:a16="http://schemas.microsoft.com/office/drawing/2014/main" id="{253CAD62-47FF-5BD6-5985-0F37C6E3AC63}"/>
              </a:ext>
            </a:extLst>
          </p:cNvPr>
          <p:cNvGrpSpPr/>
          <p:nvPr/>
        </p:nvGrpSpPr>
        <p:grpSpPr>
          <a:xfrm>
            <a:off x="704227" y="3992167"/>
            <a:ext cx="4682488" cy="2561435"/>
            <a:chOff x="704227" y="3992167"/>
            <a:chExt cx="4682488" cy="2561435"/>
          </a:xfrm>
        </p:grpSpPr>
        <p:cxnSp>
          <p:nvCxnSpPr>
            <p:cNvPr id="6" name="Straight Arrow Connector 5">
              <a:extLst>
                <a:ext uri="{FF2B5EF4-FFF2-40B4-BE49-F238E27FC236}">
                  <a16:creationId xmlns:a16="http://schemas.microsoft.com/office/drawing/2014/main" id="{6EA79AF8-E4E5-35CF-63A2-0A160344A19B}"/>
                </a:ext>
              </a:extLst>
            </p:cNvPr>
            <p:cNvCxnSpPr>
              <a:cxnSpLocks/>
            </p:cNvCxnSpPr>
            <p:nvPr/>
          </p:nvCxnSpPr>
          <p:spPr>
            <a:xfrm flipV="1">
              <a:off x="1162524" y="4404207"/>
              <a:ext cx="4188031" cy="1794714"/>
            </a:xfrm>
            <a:prstGeom prst="straightConnector1">
              <a:avLst/>
            </a:prstGeom>
            <a:ln w="38100">
              <a:headEnd type="oval"/>
              <a:tailEnd type="triangle"/>
            </a:ln>
          </p:spPr>
          <p:style>
            <a:lnRef idx="1">
              <a:schemeClr val="accent6"/>
            </a:lnRef>
            <a:fillRef idx="0">
              <a:schemeClr val="accent6"/>
            </a:fillRef>
            <a:effectRef idx="0">
              <a:schemeClr val="accent6"/>
            </a:effectRef>
            <a:fontRef idx="minor">
              <a:schemeClr val="tx1"/>
            </a:fontRef>
          </p:style>
        </p:cxnSp>
        <p:sp>
          <p:nvSpPr>
            <p:cNvPr id="5" name="TextBox 4">
              <a:extLst>
                <a:ext uri="{FF2B5EF4-FFF2-40B4-BE49-F238E27FC236}">
                  <a16:creationId xmlns:a16="http://schemas.microsoft.com/office/drawing/2014/main" id="{58369BAA-AB4F-2C77-A200-D58372C7D3C0}"/>
                </a:ext>
              </a:extLst>
            </p:cNvPr>
            <p:cNvSpPr txBox="1"/>
            <p:nvPr/>
          </p:nvSpPr>
          <p:spPr>
            <a:xfrm>
              <a:off x="704227" y="6184270"/>
              <a:ext cx="417653" cy="369332"/>
            </a:xfrm>
            <a:prstGeom prst="rect">
              <a:avLst/>
            </a:prstGeom>
            <a:noFill/>
          </p:spPr>
          <p:txBody>
            <a:bodyPr wrap="square" rtlCol="0">
              <a:spAutoFit/>
            </a:bodyPr>
            <a:lstStyle/>
            <a:p>
              <a:r>
                <a:rPr lang="en-US" i="1" dirty="0"/>
                <a:t>O</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B857D96-E7BA-5BD2-77CE-D2122312142D}"/>
                    </a:ext>
                  </a:extLst>
                </p:cNvPr>
                <p:cNvSpPr txBox="1"/>
                <p:nvPr/>
              </p:nvSpPr>
              <p:spPr>
                <a:xfrm>
                  <a:off x="4969062" y="3992167"/>
                  <a:ext cx="417653" cy="4103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𝑑</m:t>
                            </m:r>
                          </m:e>
                        </m:acc>
                      </m:oMath>
                    </m:oMathPara>
                  </a14:m>
                  <a:endParaRPr lang="en-US" i="1" dirty="0"/>
                </a:p>
              </p:txBody>
            </p:sp>
          </mc:Choice>
          <mc:Fallback xmlns="">
            <p:sp>
              <p:nvSpPr>
                <p:cNvPr id="7" name="TextBox 6">
                  <a:extLst>
                    <a:ext uri="{FF2B5EF4-FFF2-40B4-BE49-F238E27FC236}">
                      <a16:creationId xmlns:a16="http://schemas.microsoft.com/office/drawing/2014/main" id="{CB857D96-E7BA-5BD2-77CE-D2122312142D}"/>
                    </a:ext>
                  </a:extLst>
                </p:cNvPr>
                <p:cNvSpPr txBox="1">
                  <a:spLocks noRot="1" noChangeAspect="1" noMove="1" noResize="1" noEditPoints="1" noAdjustHandles="1" noChangeArrowheads="1" noChangeShapeType="1" noTextEdit="1"/>
                </p:cNvSpPr>
                <p:nvPr/>
              </p:nvSpPr>
              <p:spPr>
                <a:xfrm>
                  <a:off x="4969062" y="3992167"/>
                  <a:ext cx="417653" cy="410305"/>
                </a:xfrm>
                <a:prstGeom prst="rect">
                  <a:avLst/>
                </a:prstGeom>
                <a:blipFill>
                  <a:blip r:embed="rId8"/>
                  <a:stretch>
                    <a:fillRect t="-6061"/>
                  </a:stretch>
                </a:blipFill>
              </p:spPr>
              <p:txBody>
                <a:bodyPr/>
                <a:lstStyle/>
                <a:p>
                  <a:r>
                    <a:rPr lang="en-US">
                      <a:noFill/>
                    </a:rPr>
                    <a:t> </a:t>
                  </a:r>
                </a:p>
              </p:txBody>
            </p:sp>
          </mc:Fallback>
        </mc:AlternateContent>
      </p:grpSp>
      <p:sp>
        <p:nvSpPr>
          <p:cNvPr id="43" name="Oval 42">
            <a:extLst>
              <a:ext uri="{FF2B5EF4-FFF2-40B4-BE49-F238E27FC236}">
                <a16:creationId xmlns:a16="http://schemas.microsoft.com/office/drawing/2014/main" id="{90DDDAA2-6472-1E34-3980-968644046C16}"/>
              </a:ext>
            </a:extLst>
          </p:cNvPr>
          <p:cNvSpPr/>
          <p:nvPr/>
        </p:nvSpPr>
        <p:spPr>
          <a:xfrm>
            <a:off x="2993046" y="5294352"/>
            <a:ext cx="182880" cy="18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2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26" grpId="0" animBg="1"/>
      <p:bldP spid="28" grpId="1"/>
      <p:bldP spid="29" grpId="0"/>
      <p:bldP spid="47" grpId="0"/>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91C4-8B77-A3CB-37F5-2EBDC8D57ABD}"/>
              </a:ext>
            </a:extLst>
          </p:cNvPr>
          <p:cNvSpPr>
            <a:spLocks noGrp="1"/>
          </p:cNvSpPr>
          <p:nvPr>
            <p:ph type="title"/>
          </p:nvPr>
        </p:nvSpPr>
        <p:spPr/>
        <p:txBody>
          <a:bodyPr/>
          <a:lstStyle/>
          <a:p>
            <a:r>
              <a:rPr lang="en-US" dirty="0"/>
              <a:t>Point in Polygon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ACE1C7-3656-C425-B4E5-281BA9519FFE}"/>
                  </a:ext>
                </a:extLst>
              </p:cNvPr>
              <p:cNvSpPr>
                <a:spLocks noGrp="1"/>
              </p:cNvSpPr>
              <p:nvPr>
                <p:ph idx="1"/>
              </p:nvPr>
            </p:nvSpPr>
            <p:spPr/>
            <p:txBody>
              <a:bodyPr/>
              <a:lstStyle/>
              <a:p>
                <a:r>
                  <a:rPr lang="en-US" dirty="0"/>
                  <a:t>Point in Polygon (PIP)</a:t>
                </a:r>
              </a:p>
              <a:p>
                <a:pPr lvl="1">
                  <a:buFontTx/>
                  <a:buChar char="-"/>
                </a:pPr>
                <a:r>
                  <a:rPr lang="en-US" dirty="0"/>
                  <a:t>Given two sets of polygons R and points </a:t>
                </a:r>
                <a14:m>
                  <m:oMath xmlns:m="http://schemas.openxmlformats.org/officeDocument/2006/math">
                    <m:r>
                      <a:rPr lang="en-US" i="1" dirty="0" smtClean="0">
                        <a:latin typeface="Cambria Math" panose="02040503050406030204" pitchFamily="18" charset="0"/>
                      </a:rPr>
                      <m:t>𝑆</m:t>
                    </m:r>
                  </m:oMath>
                </a14:m>
                <a:endParaRPr lang="en-US" i="1" dirty="0"/>
              </a:p>
              <a:p>
                <a:pPr lvl="1">
                  <a:buFontTx/>
                  <a:buChar char="-"/>
                </a:pPr>
                <a:r>
                  <a:rPr lang="en-US" dirty="0"/>
                  <a:t>For a given point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oMath>
                </a14:m>
                <a:r>
                  <a:rPr lang="en-US" dirty="0"/>
                  <a:t>, PIP returns which polygon the point falls into</a:t>
                </a:r>
              </a:p>
              <a:p>
                <a:pPr lvl="1">
                  <a:buFontTx/>
                  <a:buChar char="-"/>
                </a:pPr>
                <a:endParaRPr lang="en-US" dirty="0"/>
              </a:p>
            </p:txBody>
          </p:sp>
        </mc:Choice>
        <mc:Fallback xmlns="">
          <p:sp>
            <p:nvSpPr>
              <p:cNvPr id="3" name="Content Placeholder 2">
                <a:extLst>
                  <a:ext uri="{FF2B5EF4-FFF2-40B4-BE49-F238E27FC236}">
                    <a16:creationId xmlns:a16="http://schemas.microsoft.com/office/drawing/2014/main" id="{22ACE1C7-3656-C425-B4E5-281BA9519FFE}"/>
                  </a:ext>
                </a:extLst>
              </p:cNvPr>
              <p:cNvSpPr>
                <a:spLocks noGrp="1" noRot="1" noChangeAspect="1" noMove="1" noResize="1" noEditPoints="1" noAdjustHandles="1" noChangeArrowheads="1" noChangeShapeType="1" noTextEdit="1"/>
              </p:cNvSpPr>
              <p:nvPr>
                <p:ph idx="1"/>
              </p:nvPr>
            </p:nvSpPr>
            <p:spPr>
              <a:blipFill>
                <a:blip r:embed="rId3"/>
                <a:stretch>
                  <a:fillRect l="-1689" t="-28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D432C61-E1F7-74C8-C24D-FBF18DDCFB75}"/>
              </a:ext>
            </a:extLst>
          </p:cNvPr>
          <p:cNvSpPr>
            <a:spLocks noGrp="1"/>
          </p:cNvSpPr>
          <p:nvPr>
            <p:ph type="sldNum" sz="quarter" idx="12"/>
          </p:nvPr>
        </p:nvSpPr>
        <p:spPr/>
        <p:txBody>
          <a:bodyPr/>
          <a:lstStyle/>
          <a:p>
            <a:fld id="{85755D8F-12EC-5944-A0BB-3D22CF45DCD8}" type="slidenum">
              <a:rPr lang="en-US" smtClean="0"/>
              <a:t>13</a:t>
            </a:fld>
            <a:endParaRPr lang="en-US"/>
          </a:p>
        </p:txBody>
      </p:sp>
      <p:grpSp>
        <p:nvGrpSpPr>
          <p:cNvPr id="20" name="Group 19">
            <a:extLst>
              <a:ext uri="{FF2B5EF4-FFF2-40B4-BE49-F238E27FC236}">
                <a16:creationId xmlns:a16="http://schemas.microsoft.com/office/drawing/2014/main" id="{CF9105E6-1679-4049-A03E-BB04F3B53109}"/>
              </a:ext>
            </a:extLst>
          </p:cNvPr>
          <p:cNvGrpSpPr/>
          <p:nvPr/>
        </p:nvGrpSpPr>
        <p:grpSpPr>
          <a:xfrm>
            <a:off x="646181" y="3178921"/>
            <a:ext cx="3925415" cy="3313123"/>
            <a:chOff x="646181" y="3178921"/>
            <a:chExt cx="3925415" cy="3313123"/>
          </a:xfrm>
        </p:grpSpPr>
        <p:grpSp>
          <p:nvGrpSpPr>
            <p:cNvPr id="50" name="Group 49">
              <a:extLst>
                <a:ext uri="{FF2B5EF4-FFF2-40B4-BE49-F238E27FC236}">
                  <a16:creationId xmlns:a16="http://schemas.microsoft.com/office/drawing/2014/main" id="{4119F475-2781-0CB5-BDD1-AF4E638F0C30}"/>
                </a:ext>
              </a:extLst>
            </p:cNvPr>
            <p:cNvGrpSpPr/>
            <p:nvPr/>
          </p:nvGrpSpPr>
          <p:grpSpPr>
            <a:xfrm>
              <a:off x="657025" y="3178921"/>
              <a:ext cx="3914571" cy="3044170"/>
              <a:chOff x="861644" y="2973547"/>
              <a:chExt cx="3914571" cy="3044170"/>
            </a:xfrm>
          </p:grpSpPr>
          <p:cxnSp>
            <p:nvCxnSpPr>
              <p:cNvPr id="7" name="Straight Connector 6">
                <a:extLst>
                  <a:ext uri="{FF2B5EF4-FFF2-40B4-BE49-F238E27FC236}">
                    <a16:creationId xmlns:a16="http://schemas.microsoft.com/office/drawing/2014/main" id="{69C0D746-9AE6-C993-E245-1016D50B059F}"/>
                  </a:ext>
                </a:extLst>
              </p:cNvPr>
              <p:cNvCxnSpPr/>
              <p:nvPr/>
            </p:nvCxnSpPr>
            <p:spPr>
              <a:xfrm flipV="1">
                <a:off x="861644" y="3861429"/>
                <a:ext cx="230362" cy="1195529"/>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308A979B-A9A6-3354-A883-34BC72984925}"/>
                  </a:ext>
                </a:extLst>
              </p:cNvPr>
              <p:cNvCxnSpPr>
                <a:cxnSpLocks/>
              </p:cNvCxnSpPr>
              <p:nvPr/>
            </p:nvCxnSpPr>
            <p:spPr>
              <a:xfrm flipH="1">
                <a:off x="1092006" y="3080675"/>
                <a:ext cx="863861" cy="780754"/>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0755F380-D138-4A4A-3E45-C847894580B5}"/>
                  </a:ext>
                </a:extLst>
              </p:cNvPr>
              <p:cNvCxnSpPr>
                <a:cxnSpLocks/>
              </p:cNvCxnSpPr>
              <p:nvPr/>
            </p:nvCxnSpPr>
            <p:spPr>
              <a:xfrm flipH="1">
                <a:off x="1955866" y="2973547"/>
                <a:ext cx="1385379" cy="107128"/>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FB327253-7C6D-6B3F-245D-1D4E055DC079}"/>
                  </a:ext>
                </a:extLst>
              </p:cNvPr>
              <p:cNvCxnSpPr>
                <a:cxnSpLocks/>
              </p:cNvCxnSpPr>
              <p:nvPr/>
            </p:nvCxnSpPr>
            <p:spPr>
              <a:xfrm flipH="1" flipV="1">
                <a:off x="3341245" y="2973547"/>
                <a:ext cx="1434970" cy="88788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F724D0CC-2A10-D56C-8729-265DBBFC469B}"/>
                  </a:ext>
                </a:extLst>
              </p:cNvPr>
              <p:cNvCxnSpPr>
                <a:cxnSpLocks/>
              </p:cNvCxnSpPr>
              <p:nvPr/>
            </p:nvCxnSpPr>
            <p:spPr>
              <a:xfrm flipV="1">
                <a:off x="861644" y="3861429"/>
                <a:ext cx="3914571" cy="1188281"/>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A5262EA-6D28-9846-7A35-33D6FBA6D38B}"/>
                      </a:ext>
                    </a:extLst>
                  </p:cNvPr>
                  <p:cNvSpPr txBox="1"/>
                  <p:nvPr/>
                </p:nvSpPr>
                <p:spPr>
                  <a:xfrm>
                    <a:off x="1523936" y="3868677"/>
                    <a:ext cx="486030" cy="4531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𝑟</m:t>
                          </m:r>
                          <m:r>
                            <a:rPr lang="en-US" sz="2400" i="1" baseline="-25000" dirty="0" smtClean="0">
                              <a:latin typeface="Cambria Math" panose="02040503050406030204" pitchFamily="18" charset="0"/>
                            </a:rPr>
                            <m:t>1</m:t>
                          </m:r>
                        </m:oMath>
                      </m:oMathPara>
                    </a14:m>
                    <a:endParaRPr lang="en-US" sz="2400" i="1" baseline="-25000" dirty="0"/>
                  </a:p>
                </p:txBody>
              </p:sp>
            </mc:Choice>
            <mc:Fallback xmlns="">
              <p:sp>
                <p:nvSpPr>
                  <p:cNvPr id="39" name="TextBox 38">
                    <a:extLst>
                      <a:ext uri="{FF2B5EF4-FFF2-40B4-BE49-F238E27FC236}">
                        <a16:creationId xmlns:a16="http://schemas.microsoft.com/office/drawing/2014/main" id="{0A5262EA-6D28-9846-7A35-33D6FBA6D38B}"/>
                      </a:ext>
                    </a:extLst>
                  </p:cNvPr>
                  <p:cNvSpPr txBox="1">
                    <a:spLocks noRot="1" noChangeAspect="1" noMove="1" noResize="1" noEditPoints="1" noAdjustHandles="1" noChangeArrowheads="1" noChangeShapeType="1" noTextEdit="1"/>
                  </p:cNvSpPr>
                  <p:nvPr/>
                </p:nvSpPr>
                <p:spPr>
                  <a:xfrm>
                    <a:off x="1523936" y="3868677"/>
                    <a:ext cx="486030" cy="453137"/>
                  </a:xfrm>
                  <a:prstGeom prst="rect">
                    <a:avLst/>
                  </a:prstGeom>
                  <a:blipFill>
                    <a:blip r:embed="rId4"/>
                    <a:stretch>
                      <a:fillRect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912C60-AB95-58AE-0139-8D108F8FE129}"/>
                      </a:ext>
                    </a:extLst>
                  </p:cNvPr>
                  <p:cNvSpPr txBox="1"/>
                  <p:nvPr/>
                </p:nvSpPr>
                <p:spPr>
                  <a:xfrm>
                    <a:off x="957931" y="5564580"/>
                    <a:ext cx="486030" cy="4531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𝑟</m:t>
                          </m:r>
                          <m:r>
                            <a:rPr lang="en-US" sz="2400" b="0" i="1" baseline="-25000" dirty="0" smtClean="0">
                              <a:latin typeface="Cambria Math" panose="02040503050406030204" pitchFamily="18" charset="0"/>
                            </a:rPr>
                            <m:t>0</m:t>
                          </m:r>
                        </m:oMath>
                      </m:oMathPara>
                    </a14:m>
                    <a:endParaRPr lang="en-US" sz="2400" i="1" baseline="-25000" dirty="0"/>
                  </a:p>
                </p:txBody>
              </p:sp>
            </mc:Choice>
            <mc:Fallback xmlns="">
              <p:sp>
                <p:nvSpPr>
                  <p:cNvPr id="10" name="TextBox 9">
                    <a:extLst>
                      <a:ext uri="{FF2B5EF4-FFF2-40B4-BE49-F238E27FC236}">
                        <a16:creationId xmlns:a16="http://schemas.microsoft.com/office/drawing/2014/main" id="{72912C60-AB95-58AE-0139-8D108F8FE129}"/>
                      </a:ext>
                    </a:extLst>
                  </p:cNvPr>
                  <p:cNvSpPr txBox="1">
                    <a:spLocks noRot="1" noChangeAspect="1" noMove="1" noResize="1" noEditPoints="1" noAdjustHandles="1" noChangeArrowheads="1" noChangeShapeType="1" noTextEdit="1"/>
                  </p:cNvSpPr>
                  <p:nvPr/>
                </p:nvSpPr>
                <p:spPr>
                  <a:xfrm>
                    <a:off x="957931" y="5564580"/>
                    <a:ext cx="486030" cy="453137"/>
                  </a:xfrm>
                  <a:prstGeom prst="rect">
                    <a:avLst/>
                  </a:prstGeom>
                  <a:blipFill>
                    <a:blip r:embed="rId5"/>
                    <a:stretch>
                      <a:fillRect b="-2703"/>
                    </a:stretch>
                  </a:blipFill>
                </p:spPr>
                <p:txBody>
                  <a:bodyPr/>
                  <a:lstStyle/>
                  <a:p>
                    <a:r>
                      <a:rPr lang="en-US">
                        <a:noFill/>
                      </a:rPr>
                      <a:t> </a:t>
                    </a:r>
                  </a:p>
                </p:txBody>
              </p:sp>
            </mc:Fallback>
          </mc:AlternateContent>
        </p:grpSp>
        <p:sp>
          <p:nvSpPr>
            <p:cNvPr id="44" name="Oval 43">
              <a:extLst>
                <a:ext uri="{FF2B5EF4-FFF2-40B4-BE49-F238E27FC236}">
                  <a16:creationId xmlns:a16="http://schemas.microsoft.com/office/drawing/2014/main" id="{D98AFF6E-D15B-6E57-2525-E6B0F169AF0D}"/>
                </a:ext>
              </a:extLst>
            </p:cNvPr>
            <p:cNvSpPr/>
            <p:nvPr/>
          </p:nvSpPr>
          <p:spPr>
            <a:xfrm>
              <a:off x="2669497" y="4946877"/>
              <a:ext cx="173865" cy="173865"/>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EBBF5B1-EC62-4BEC-375E-7044C36E7FD0}"/>
                </a:ext>
              </a:extLst>
            </p:cNvPr>
            <p:cNvSpPr/>
            <p:nvPr/>
          </p:nvSpPr>
          <p:spPr>
            <a:xfrm>
              <a:off x="2594496" y="3743213"/>
              <a:ext cx="173865" cy="173865"/>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EEC43416-F5F4-EE29-8A49-4A5D686FB5C2}"/>
                    </a:ext>
                  </a:extLst>
                </p:cNvPr>
                <p:cNvSpPr txBox="1"/>
                <p:nvPr/>
              </p:nvSpPr>
              <p:spPr>
                <a:xfrm>
                  <a:off x="2768361" y="3613661"/>
                  <a:ext cx="457176" cy="423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dirty="0" smtClean="0">
                            <a:solidFill>
                              <a:schemeClr val="accent2">
                                <a:lumMod val="60000"/>
                                <a:lumOff val="40000"/>
                              </a:schemeClr>
                            </a:solidFill>
                            <a:latin typeface="Cambria Math" panose="02040503050406030204" pitchFamily="18" charset="0"/>
                          </a:rPr>
                          <m:t>𝑠</m:t>
                        </m:r>
                        <m:r>
                          <a:rPr lang="en-US" sz="2200" i="1" baseline="-25000" dirty="0" smtClean="0">
                            <a:solidFill>
                              <a:schemeClr val="accent2">
                                <a:lumMod val="60000"/>
                                <a:lumOff val="40000"/>
                              </a:schemeClr>
                            </a:solidFill>
                            <a:latin typeface="Cambria Math" panose="02040503050406030204" pitchFamily="18" charset="0"/>
                          </a:rPr>
                          <m:t>1</m:t>
                        </m:r>
                      </m:oMath>
                    </m:oMathPara>
                  </a14:m>
                  <a:endParaRPr lang="en-US" sz="2200" baseline="-25000" dirty="0">
                    <a:solidFill>
                      <a:schemeClr val="accent2">
                        <a:lumMod val="60000"/>
                        <a:lumOff val="40000"/>
                      </a:schemeClr>
                    </a:solidFill>
                  </a:endParaRPr>
                </a:p>
              </p:txBody>
            </p:sp>
          </mc:Choice>
          <mc:Fallback xmlns="">
            <p:sp>
              <p:nvSpPr>
                <p:cNvPr id="47" name="TextBox 46">
                  <a:extLst>
                    <a:ext uri="{FF2B5EF4-FFF2-40B4-BE49-F238E27FC236}">
                      <a16:creationId xmlns:a16="http://schemas.microsoft.com/office/drawing/2014/main" id="{EEC43416-F5F4-EE29-8A49-4A5D686FB5C2}"/>
                    </a:ext>
                  </a:extLst>
                </p:cNvPr>
                <p:cNvSpPr txBox="1">
                  <a:spLocks noRot="1" noChangeAspect="1" noMove="1" noResize="1" noEditPoints="1" noAdjustHandles="1" noChangeArrowheads="1" noChangeShapeType="1" noTextEdit="1"/>
                </p:cNvSpPr>
                <p:nvPr/>
              </p:nvSpPr>
              <p:spPr>
                <a:xfrm>
                  <a:off x="2768361" y="3613661"/>
                  <a:ext cx="457176" cy="423065"/>
                </a:xfrm>
                <a:prstGeom prst="rect">
                  <a:avLst/>
                </a:prstGeom>
                <a:blipFill>
                  <a:blip r:embed="rId6"/>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B9942EF-8042-5C2F-07FB-71DCBAE786CF}"/>
                    </a:ext>
                  </a:extLst>
                </p:cNvPr>
                <p:cNvSpPr txBox="1"/>
                <p:nvPr/>
              </p:nvSpPr>
              <p:spPr>
                <a:xfrm>
                  <a:off x="2786889" y="4791150"/>
                  <a:ext cx="457176" cy="423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dirty="0" smtClean="0">
                            <a:solidFill>
                              <a:schemeClr val="tx2">
                                <a:lumMod val="50000"/>
                                <a:lumOff val="50000"/>
                              </a:schemeClr>
                            </a:solidFill>
                            <a:latin typeface="Cambria Math" panose="02040503050406030204" pitchFamily="18" charset="0"/>
                          </a:rPr>
                          <m:t>𝑠</m:t>
                        </m:r>
                        <m:r>
                          <a:rPr lang="en-US" sz="2200" b="0" i="1" baseline="-25000" dirty="0" smtClean="0">
                            <a:solidFill>
                              <a:schemeClr val="tx2">
                                <a:lumMod val="50000"/>
                                <a:lumOff val="50000"/>
                              </a:schemeClr>
                            </a:solidFill>
                            <a:latin typeface="Cambria Math" panose="02040503050406030204" pitchFamily="18" charset="0"/>
                          </a:rPr>
                          <m:t>2</m:t>
                        </m:r>
                      </m:oMath>
                    </m:oMathPara>
                  </a14:m>
                  <a:endParaRPr lang="en-US" sz="2200" baseline="-25000" dirty="0">
                    <a:solidFill>
                      <a:schemeClr val="tx2">
                        <a:lumMod val="50000"/>
                        <a:lumOff val="50000"/>
                      </a:schemeClr>
                    </a:solidFill>
                  </a:endParaRPr>
                </a:p>
              </p:txBody>
            </p:sp>
          </mc:Choice>
          <mc:Fallback xmlns="">
            <p:sp>
              <p:nvSpPr>
                <p:cNvPr id="48" name="TextBox 47">
                  <a:extLst>
                    <a:ext uri="{FF2B5EF4-FFF2-40B4-BE49-F238E27FC236}">
                      <a16:creationId xmlns:a16="http://schemas.microsoft.com/office/drawing/2014/main" id="{DB9942EF-8042-5C2F-07FB-71DCBAE786CF}"/>
                    </a:ext>
                  </a:extLst>
                </p:cNvPr>
                <p:cNvSpPr txBox="1">
                  <a:spLocks noRot="1" noChangeAspect="1" noMove="1" noResize="1" noEditPoints="1" noAdjustHandles="1" noChangeArrowheads="1" noChangeShapeType="1" noTextEdit="1"/>
                </p:cNvSpPr>
                <p:nvPr/>
              </p:nvSpPr>
              <p:spPr>
                <a:xfrm>
                  <a:off x="2786889" y="4791150"/>
                  <a:ext cx="457176" cy="423065"/>
                </a:xfrm>
                <a:prstGeom prst="rect">
                  <a:avLst/>
                </a:prstGeom>
                <a:blipFill>
                  <a:blip r:embed="rId7"/>
                  <a:stretch>
                    <a:fillRect b="-5882"/>
                  </a:stretch>
                </a:blipFill>
              </p:spPr>
              <p:txBody>
                <a:bodyPr/>
                <a:lstStyle/>
                <a:p>
                  <a:r>
                    <a:rPr lang="en-US">
                      <a:noFill/>
                    </a:rPr>
                    <a:t> </a:t>
                  </a:r>
                </a:p>
              </p:txBody>
            </p:sp>
          </mc:Fallback>
        </mc:AlternateContent>
        <p:grpSp>
          <p:nvGrpSpPr>
            <p:cNvPr id="58" name="Group 57">
              <a:extLst>
                <a:ext uri="{FF2B5EF4-FFF2-40B4-BE49-F238E27FC236}">
                  <a16:creationId xmlns:a16="http://schemas.microsoft.com/office/drawing/2014/main" id="{173952A4-8396-CEEE-4409-697A27A2CEDF}"/>
                </a:ext>
              </a:extLst>
            </p:cNvPr>
            <p:cNvGrpSpPr/>
            <p:nvPr/>
          </p:nvGrpSpPr>
          <p:grpSpPr>
            <a:xfrm>
              <a:off x="650953" y="4062446"/>
              <a:ext cx="3920643" cy="1478894"/>
              <a:chOff x="5347422" y="4167889"/>
              <a:chExt cx="3920643" cy="1478894"/>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4F712C2-DE87-F2FC-FF5E-D1682A744785}"/>
                      </a:ext>
                    </a:extLst>
                  </p:cNvPr>
                  <p:cNvSpPr txBox="1"/>
                  <p:nvPr/>
                </p:nvSpPr>
                <p:spPr>
                  <a:xfrm>
                    <a:off x="6340292" y="4995701"/>
                    <a:ext cx="486030" cy="4531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𝑟</m:t>
                          </m:r>
                          <m:r>
                            <a:rPr lang="en-US" sz="2400" i="1" baseline="-25000" dirty="0" smtClean="0">
                              <a:latin typeface="Cambria Math" panose="02040503050406030204" pitchFamily="18" charset="0"/>
                            </a:rPr>
                            <m:t>2</m:t>
                          </m:r>
                        </m:oMath>
                      </m:oMathPara>
                    </a14:m>
                    <a:endParaRPr lang="en-US" sz="2400" i="1" baseline="-25000" dirty="0"/>
                  </a:p>
                </p:txBody>
              </p:sp>
            </mc:Choice>
            <mc:Fallback xmlns="">
              <p:sp>
                <p:nvSpPr>
                  <p:cNvPr id="40" name="TextBox 39">
                    <a:extLst>
                      <a:ext uri="{FF2B5EF4-FFF2-40B4-BE49-F238E27FC236}">
                        <a16:creationId xmlns:a16="http://schemas.microsoft.com/office/drawing/2014/main" id="{04F712C2-DE87-F2FC-FF5E-D1682A744785}"/>
                      </a:ext>
                    </a:extLst>
                  </p:cNvPr>
                  <p:cNvSpPr txBox="1">
                    <a:spLocks noRot="1" noChangeAspect="1" noMove="1" noResize="1" noEditPoints="1" noAdjustHandles="1" noChangeArrowheads="1" noChangeShapeType="1" noTextEdit="1"/>
                  </p:cNvSpPr>
                  <p:nvPr/>
                </p:nvSpPr>
                <p:spPr>
                  <a:xfrm>
                    <a:off x="6340292" y="4995701"/>
                    <a:ext cx="486030" cy="453137"/>
                  </a:xfrm>
                  <a:prstGeom prst="rect">
                    <a:avLst/>
                  </a:prstGeom>
                  <a:blipFill>
                    <a:blip r:embed="rId8"/>
                    <a:stretch>
                      <a:fillRect b="-5405"/>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B17F0A64-8C29-08D1-19A0-889E3478A6CE}"/>
                  </a:ext>
                </a:extLst>
              </p:cNvPr>
              <p:cNvCxnSpPr>
                <a:cxnSpLocks/>
              </p:cNvCxnSpPr>
              <p:nvPr/>
            </p:nvCxnSpPr>
            <p:spPr>
              <a:xfrm flipV="1">
                <a:off x="7515073" y="4167889"/>
                <a:ext cx="1746917" cy="1478894"/>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7C7CD9C5-998C-D0C7-B76A-CB523E4F1A4A}"/>
                  </a:ext>
                </a:extLst>
              </p:cNvPr>
              <p:cNvCxnSpPr>
                <a:cxnSpLocks/>
              </p:cNvCxnSpPr>
              <p:nvPr/>
            </p:nvCxnSpPr>
            <p:spPr>
              <a:xfrm>
                <a:off x="5347422" y="5360707"/>
                <a:ext cx="2167651" cy="27703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FBF1DC55-EC21-EB5D-4ED0-3DE33640EB56}"/>
                  </a:ext>
                </a:extLst>
              </p:cNvPr>
              <p:cNvCxnSpPr>
                <a:cxnSpLocks/>
              </p:cNvCxnSpPr>
              <p:nvPr/>
            </p:nvCxnSpPr>
            <p:spPr>
              <a:xfrm flipV="1">
                <a:off x="5353494" y="4170586"/>
                <a:ext cx="3914571" cy="1188281"/>
              </a:xfrm>
              <a:prstGeom prst="line">
                <a:avLst/>
              </a:prstGeom>
              <a:ln/>
            </p:spPr>
            <p:style>
              <a:lnRef idx="1">
                <a:schemeClr val="dk1"/>
              </a:lnRef>
              <a:fillRef idx="0">
                <a:schemeClr val="dk1"/>
              </a:fillRef>
              <a:effectRef idx="0">
                <a:schemeClr val="dk1"/>
              </a:effectRef>
              <a:fontRef idx="minor">
                <a:schemeClr val="tx1"/>
              </a:fontRef>
            </p:style>
          </p:cxnSp>
        </p:grpSp>
        <p:grpSp>
          <p:nvGrpSpPr>
            <p:cNvPr id="57" name="Group 56">
              <a:extLst>
                <a:ext uri="{FF2B5EF4-FFF2-40B4-BE49-F238E27FC236}">
                  <a16:creationId xmlns:a16="http://schemas.microsoft.com/office/drawing/2014/main" id="{4F6F25B6-0464-62BD-4A1B-FF3AC4682A3C}"/>
                </a:ext>
              </a:extLst>
            </p:cNvPr>
            <p:cNvGrpSpPr/>
            <p:nvPr/>
          </p:nvGrpSpPr>
          <p:grpSpPr>
            <a:xfrm>
              <a:off x="646181" y="5250265"/>
              <a:ext cx="2167651" cy="1241779"/>
              <a:chOff x="861644" y="5046352"/>
              <a:chExt cx="2167651" cy="1241779"/>
            </a:xfrm>
          </p:grpSpPr>
          <p:cxnSp>
            <p:nvCxnSpPr>
              <p:cNvPr id="22" name="Straight Connector 21">
                <a:extLst>
                  <a:ext uri="{FF2B5EF4-FFF2-40B4-BE49-F238E27FC236}">
                    <a16:creationId xmlns:a16="http://schemas.microsoft.com/office/drawing/2014/main" id="{C7E8152F-827E-5630-C221-564F63D36322}"/>
                  </a:ext>
                </a:extLst>
              </p:cNvPr>
              <p:cNvCxnSpPr>
                <a:cxnSpLocks/>
              </p:cNvCxnSpPr>
              <p:nvPr/>
            </p:nvCxnSpPr>
            <p:spPr>
              <a:xfrm>
                <a:off x="861644" y="5049710"/>
                <a:ext cx="1957284" cy="122936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D47FEE82-9BD3-9145-003F-0F907FB1E45E}"/>
                  </a:ext>
                </a:extLst>
              </p:cNvPr>
              <p:cNvCxnSpPr>
                <a:cxnSpLocks/>
              </p:cNvCxnSpPr>
              <p:nvPr/>
            </p:nvCxnSpPr>
            <p:spPr>
              <a:xfrm flipV="1">
                <a:off x="2818928" y="5333075"/>
                <a:ext cx="210367" cy="955056"/>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83C342E-9A36-B096-10E7-08D4653D25CE}"/>
                      </a:ext>
                    </a:extLst>
                  </p:cNvPr>
                  <p:cNvSpPr txBox="1"/>
                  <p:nvPr/>
                </p:nvSpPr>
                <p:spPr>
                  <a:xfrm>
                    <a:off x="1934626" y="5324029"/>
                    <a:ext cx="410690" cy="4531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𝑟</m:t>
                          </m:r>
                          <m:r>
                            <a:rPr lang="en-US" sz="2400" i="1" baseline="-25000" dirty="0" smtClean="0">
                              <a:latin typeface="Cambria Math" panose="02040503050406030204" pitchFamily="18" charset="0"/>
                            </a:rPr>
                            <m:t>3</m:t>
                          </m:r>
                        </m:oMath>
                      </m:oMathPara>
                    </a14:m>
                    <a:endParaRPr lang="en-US" sz="2400" i="1" baseline="-25000" dirty="0"/>
                  </a:p>
                </p:txBody>
              </p:sp>
            </mc:Choice>
            <mc:Fallback xmlns="">
              <p:sp>
                <p:nvSpPr>
                  <p:cNvPr id="41" name="TextBox 40">
                    <a:extLst>
                      <a:ext uri="{FF2B5EF4-FFF2-40B4-BE49-F238E27FC236}">
                        <a16:creationId xmlns:a16="http://schemas.microsoft.com/office/drawing/2014/main" id="{583C342E-9A36-B096-10E7-08D4653D25CE}"/>
                      </a:ext>
                    </a:extLst>
                  </p:cNvPr>
                  <p:cNvSpPr txBox="1">
                    <a:spLocks noRot="1" noChangeAspect="1" noMove="1" noResize="1" noEditPoints="1" noAdjustHandles="1" noChangeArrowheads="1" noChangeShapeType="1" noTextEdit="1"/>
                  </p:cNvSpPr>
                  <p:nvPr/>
                </p:nvSpPr>
                <p:spPr>
                  <a:xfrm>
                    <a:off x="1934626" y="5324029"/>
                    <a:ext cx="410690" cy="453137"/>
                  </a:xfrm>
                  <a:prstGeom prst="rect">
                    <a:avLst/>
                  </a:prstGeom>
                  <a:blipFill>
                    <a:blip r:embed="rId9"/>
                    <a:stretch>
                      <a:fillRect r="-3030" b="-5556"/>
                    </a:stretch>
                  </a:blipFill>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966F0873-1426-F8F3-D42C-64FF7207440C}"/>
                  </a:ext>
                </a:extLst>
              </p:cNvPr>
              <p:cNvCxnSpPr>
                <a:cxnSpLocks/>
              </p:cNvCxnSpPr>
              <p:nvPr/>
            </p:nvCxnSpPr>
            <p:spPr>
              <a:xfrm>
                <a:off x="861644" y="5046352"/>
                <a:ext cx="2167651" cy="277030"/>
              </a:xfrm>
              <a:prstGeom prst="line">
                <a:avLst/>
              </a:prstGeom>
              <a:ln/>
            </p:spPr>
            <p:style>
              <a:lnRef idx="1">
                <a:schemeClr val="dk1"/>
              </a:lnRef>
              <a:fillRef idx="0">
                <a:schemeClr val="dk1"/>
              </a:fillRef>
              <a:effectRef idx="0">
                <a:schemeClr val="dk1"/>
              </a:effectRef>
              <a:fontRef idx="minor">
                <a:schemeClr val="tx1"/>
              </a:fontRef>
            </p:style>
          </p:cxnSp>
        </p:grpSp>
        <p:sp>
          <p:nvSpPr>
            <p:cNvPr id="5" name="Oval 4">
              <a:extLst>
                <a:ext uri="{FF2B5EF4-FFF2-40B4-BE49-F238E27FC236}">
                  <a16:creationId xmlns:a16="http://schemas.microsoft.com/office/drawing/2014/main" id="{B708D9A3-ADC9-B813-F742-7BDA3DA353D4}"/>
                </a:ext>
              </a:extLst>
            </p:cNvPr>
            <p:cNvSpPr/>
            <p:nvPr/>
          </p:nvSpPr>
          <p:spPr>
            <a:xfrm>
              <a:off x="3192021" y="5683022"/>
              <a:ext cx="173865" cy="173865"/>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920C3AE-F2EA-3588-A0ED-FFC264A4723E}"/>
                    </a:ext>
                  </a:extLst>
                </p:cNvPr>
                <p:cNvSpPr txBox="1"/>
                <p:nvPr/>
              </p:nvSpPr>
              <p:spPr>
                <a:xfrm>
                  <a:off x="3309413" y="5527295"/>
                  <a:ext cx="457176" cy="423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i="1" dirty="0" smtClean="0">
                            <a:solidFill>
                              <a:schemeClr val="accent6">
                                <a:lumMod val="60000"/>
                                <a:lumOff val="40000"/>
                              </a:schemeClr>
                            </a:solidFill>
                            <a:latin typeface="Cambria Math" panose="02040503050406030204" pitchFamily="18" charset="0"/>
                          </a:rPr>
                          <m:t>𝑠</m:t>
                        </m:r>
                        <m:r>
                          <a:rPr lang="en-US" sz="2200" b="0" i="1" baseline="-25000" dirty="0" smtClean="0">
                            <a:solidFill>
                              <a:schemeClr val="accent6">
                                <a:lumMod val="60000"/>
                                <a:lumOff val="40000"/>
                              </a:schemeClr>
                            </a:solidFill>
                            <a:latin typeface="Cambria Math" panose="02040503050406030204" pitchFamily="18" charset="0"/>
                          </a:rPr>
                          <m:t>3</m:t>
                        </m:r>
                      </m:oMath>
                    </m:oMathPara>
                  </a14:m>
                  <a:endParaRPr lang="en-US" sz="2200" baseline="-25000" dirty="0">
                    <a:solidFill>
                      <a:schemeClr val="accent6">
                        <a:lumMod val="60000"/>
                        <a:lumOff val="40000"/>
                      </a:schemeClr>
                    </a:solidFill>
                  </a:endParaRPr>
                </a:p>
              </p:txBody>
            </p:sp>
          </mc:Choice>
          <mc:Fallback xmlns="">
            <p:sp>
              <p:nvSpPr>
                <p:cNvPr id="6" name="TextBox 5">
                  <a:extLst>
                    <a:ext uri="{FF2B5EF4-FFF2-40B4-BE49-F238E27FC236}">
                      <a16:creationId xmlns:a16="http://schemas.microsoft.com/office/drawing/2014/main" id="{2920C3AE-F2EA-3588-A0ED-FFC264A4723E}"/>
                    </a:ext>
                  </a:extLst>
                </p:cNvPr>
                <p:cNvSpPr txBox="1">
                  <a:spLocks noRot="1" noChangeAspect="1" noMove="1" noResize="1" noEditPoints="1" noAdjustHandles="1" noChangeArrowheads="1" noChangeShapeType="1" noTextEdit="1"/>
                </p:cNvSpPr>
                <p:nvPr/>
              </p:nvSpPr>
              <p:spPr>
                <a:xfrm>
                  <a:off x="3309413" y="5527295"/>
                  <a:ext cx="457176" cy="423065"/>
                </a:xfrm>
                <a:prstGeom prst="rect">
                  <a:avLst/>
                </a:prstGeom>
                <a:blipFill>
                  <a:blip r:embed="rId10"/>
                  <a:stretch>
                    <a:fillRect b="-294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0D445D53-7D80-8072-C946-2D5F85DBB306}"/>
                  </a:ext>
                </a:extLst>
              </p:cNvPr>
              <p:cNvSpPr/>
              <p:nvPr/>
            </p:nvSpPr>
            <p:spPr>
              <a:xfrm>
                <a:off x="5921115" y="2709018"/>
                <a:ext cx="3102964" cy="10430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r>
                      <a:rPr lang="en-US" sz="3200" i="1" dirty="0" smtClean="0">
                        <a:solidFill>
                          <a:schemeClr val="bg1"/>
                        </a:solidFill>
                        <a:latin typeface="Cambria Math" panose="02040503050406030204" pitchFamily="18" charset="0"/>
                      </a:rPr>
                      <m:t>𝑠</m:t>
                    </m:r>
                    <m:r>
                      <a:rPr lang="en-US" sz="3200" i="1" baseline="-25000" dirty="0" smtClean="0">
                        <a:solidFill>
                          <a:schemeClr val="bg1"/>
                        </a:solidFill>
                        <a:latin typeface="Cambria Math" panose="02040503050406030204" pitchFamily="18" charset="0"/>
                      </a:rPr>
                      <m:t>1</m:t>
                    </m:r>
                  </m:oMath>
                </a14:m>
                <a:r>
                  <a:rPr lang="en-US" sz="3200" baseline="-25000" dirty="0">
                    <a:solidFill>
                      <a:schemeClr val="bg1"/>
                    </a:solidFill>
                  </a:rPr>
                  <a:t> </a:t>
                </a:r>
                <a:r>
                  <a:rPr lang="en-US" sz="3200" dirty="0">
                    <a:solidFill>
                      <a:schemeClr val="bg1"/>
                    </a:solidFill>
                  </a:rPr>
                  <a:t>returns r</a:t>
                </a:r>
                <a14:m>
                  <m:oMath xmlns:m="http://schemas.openxmlformats.org/officeDocument/2006/math">
                    <m:r>
                      <a:rPr lang="en-US" sz="3200" i="1" baseline="-25000" dirty="0">
                        <a:solidFill>
                          <a:schemeClr val="bg1"/>
                        </a:solidFill>
                        <a:latin typeface="Cambria Math" panose="02040503050406030204" pitchFamily="18" charset="0"/>
                      </a:rPr>
                      <m:t>1</m:t>
                    </m:r>
                  </m:oMath>
                </a14:m>
                <a:endParaRPr lang="en-US" sz="3200" dirty="0">
                  <a:solidFill>
                    <a:schemeClr val="bg1"/>
                  </a:solidFill>
                </a:endParaRPr>
              </a:p>
            </p:txBody>
          </p:sp>
        </mc:Choice>
        <mc:Fallback xmlns="">
          <p:sp>
            <p:nvSpPr>
              <p:cNvPr id="13" name="Rounded Rectangle 12">
                <a:extLst>
                  <a:ext uri="{FF2B5EF4-FFF2-40B4-BE49-F238E27FC236}">
                    <a16:creationId xmlns:a16="http://schemas.microsoft.com/office/drawing/2014/main" id="{0D445D53-7D80-8072-C946-2D5F85DBB306}"/>
                  </a:ext>
                </a:extLst>
              </p:cNvPr>
              <p:cNvSpPr>
                <a:spLocks noRot="1" noChangeAspect="1" noMove="1" noResize="1" noEditPoints="1" noAdjustHandles="1" noChangeArrowheads="1" noChangeShapeType="1" noTextEdit="1"/>
              </p:cNvSpPr>
              <p:nvPr/>
            </p:nvSpPr>
            <p:spPr>
              <a:xfrm>
                <a:off x="5921115" y="2709018"/>
                <a:ext cx="3102964" cy="1043093"/>
              </a:xfrm>
              <a:prstGeom prst="round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A5973712-3C53-9EFB-9298-8070DB38F383}"/>
                  </a:ext>
                </a:extLst>
              </p:cNvPr>
              <p:cNvSpPr/>
              <p:nvPr/>
            </p:nvSpPr>
            <p:spPr>
              <a:xfrm>
                <a:off x="5921115" y="4036726"/>
                <a:ext cx="3102964" cy="10430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 xmlns:m="http://schemas.openxmlformats.org/officeDocument/2006/math">
                    <m:r>
                      <a:rPr lang="en-US" sz="3200" i="1" dirty="0" smtClean="0">
                        <a:solidFill>
                          <a:schemeClr val="bg1"/>
                        </a:solidFill>
                        <a:latin typeface="Cambria Math" panose="02040503050406030204" pitchFamily="18" charset="0"/>
                      </a:rPr>
                      <m:t>𝑠</m:t>
                    </m:r>
                    <m:r>
                      <a:rPr lang="en-US" sz="3200" b="0" i="1" baseline="-25000" dirty="0" smtClean="0">
                        <a:solidFill>
                          <a:schemeClr val="bg1"/>
                        </a:solidFill>
                        <a:latin typeface="Cambria Math" panose="02040503050406030204" pitchFamily="18" charset="0"/>
                      </a:rPr>
                      <m:t>2</m:t>
                    </m:r>
                  </m:oMath>
                </a14:m>
                <a:r>
                  <a:rPr lang="en-US" sz="3200" baseline="-25000" dirty="0">
                    <a:solidFill>
                      <a:schemeClr val="bg1"/>
                    </a:solidFill>
                  </a:rPr>
                  <a:t> </a:t>
                </a:r>
                <a:r>
                  <a:rPr lang="en-US" sz="3200" dirty="0">
                    <a:solidFill>
                      <a:schemeClr val="bg1"/>
                    </a:solidFill>
                  </a:rPr>
                  <a:t>returns r</a:t>
                </a:r>
                <a14:m>
                  <m:oMath xmlns:m="http://schemas.openxmlformats.org/officeDocument/2006/math">
                    <m:r>
                      <a:rPr lang="en-US" sz="3200" b="0" i="1" baseline="-25000" smtClean="0">
                        <a:solidFill>
                          <a:schemeClr val="bg1"/>
                        </a:solidFill>
                        <a:latin typeface="Cambria Math" panose="02040503050406030204" pitchFamily="18" charset="0"/>
                      </a:rPr>
                      <m:t>2</m:t>
                    </m:r>
                  </m:oMath>
                </a14:m>
                <a:endParaRPr lang="en-US" sz="3200" baseline="-25000" dirty="0">
                  <a:solidFill>
                    <a:schemeClr val="bg1"/>
                  </a:solidFill>
                </a:endParaRPr>
              </a:p>
            </p:txBody>
          </p:sp>
        </mc:Choice>
        <mc:Fallback xmlns="">
          <p:sp>
            <p:nvSpPr>
              <p:cNvPr id="17" name="Rounded Rectangle 16">
                <a:extLst>
                  <a:ext uri="{FF2B5EF4-FFF2-40B4-BE49-F238E27FC236}">
                    <a16:creationId xmlns:a16="http://schemas.microsoft.com/office/drawing/2014/main" id="{A5973712-3C53-9EFB-9298-8070DB38F383}"/>
                  </a:ext>
                </a:extLst>
              </p:cNvPr>
              <p:cNvSpPr>
                <a:spLocks noRot="1" noChangeAspect="1" noMove="1" noResize="1" noEditPoints="1" noAdjustHandles="1" noChangeArrowheads="1" noChangeShapeType="1" noTextEdit="1"/>
              </p:cNvSpPr>
              <p:nvPr/>
            </p:nvSpPr>
            <p:spPr>
              <a:xfrm>
                <a:off x="5921115" y="4036726"/>
                <a:ext cx="3102964" cy="1043093"/>
              </a:xfrm>
              <a:prstGeom prst="round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7F13A467-5210-C7D7-B20C-F05415B2207A}"/>
                  </a:ext>
                </a:extLst>
              </p:cNvPr>
              <p:cNvSpPr/>
              <p:nvPr/>
            </p:nvSpPr>
            <p:spPr>
              <a:xfrm>
                <a:off x="5906125" y="5362028"/>
                <a:ext cx="3102964" cy="10430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 xmlns:m="http://schemas.openxmlformats.org/officeDocument/2006/math">
                    <m:r>
                      <a:rPr lang="en-US" sz="3200" i="1" dirty="0" smtClean="0">
                        <a:solidFill>
                          <a:schemeClr val="bg1"/>
                        </a:solidFill>
                        <a:latin typeface="Cambria Math" panose="02040503050406030204" pitchFamily="18" charset="0"/>
                      </a:rPr>
                      <m:t>𝑠</m:t>
                    </m:r>
                    <m:r>
                      <a:rPr lang="en-US" sz="3200" b="0" i="1" baseline="-25000" dirty="0" smtClean="0">
                        <a:solidFill>
                          <a:schemeClr val="bg1"/>
                        </a:solidFill>
                        <a:latin typeface="Cambria Math" panose="02040503050406030204" pitchFamily="18" charset="0"/>
                      </a:rPr>
                      <m:t>3</m:t>
                    </m:r>
                  </m:oMath>
                </a14:m>
                <a:r>
                  <a:rPr lang="en-US" sz="3200" baseline="-25000" dirty="0">
                    <a:solidFill>
                      <a:schemeClr val="bg1"/>
                    </a:solidFill>
                  </a:rPr>
                  <a:t> </a:t>
                </a:r>
                <a:r>
                  <a:rPr lang="en-US" sz="3200" dirty="0">
                    <a:solidFill>
                      <a:schemeClr val="bg1"/>
                    </a:solidFill>
                  </a:rPr>
                  <a:t>returns r</a:t>
                </a:r>
                <a14:m>
                  <m:oMath xmlns:m="http://schemas.openxmlformats.org/officeDocument/2006/math">
                    <m:r>
                      <a:rPr lang="en-US" sz="3200" b="0" i="1" baseline="-25000" smtClean="0">
                        <a:solidFill>
                          <a:schemeClr val="bg1"/>
                        </a:solidFill>
                        <a:latin typeface="Cambria Math" panose="02040503050406030204" pitchFamily="18" charset="0"/>
                      </a:rPr>
                      <m:t>0</m:t>
                    </m:r>
                  </m:oMath>
                </a14:m>
                <a:endParaRPr lang="en-US" sz="3200" baseline="-25000" dirty="0">
                  <a:solidFill>
                    <a:schemeClr val="bg1"/>
                  </a:solidFill>
                </a:endParaRPr>
              </a:p>
            </p:txBody>
          </p:sp>
        </mc:Choice>
        <mc:Fallback xmlns="">
          <p:sp>
            <p:nvSpPr>
              <p:cNvPr id="18" name="Rounded Rectangle 17">
                <a:extLst>
                  <a:ext uri="{FF2B5EF4-FFF2-40B4-BE49-F238E27FC236}">
                    <a16:creationId xmlns:a16="http://schemas.microsoft.com/office/drawing/2014/main" id="{7F13A467-5210-C7D7-B20C-F05415B2207A}"/>
                  </a:ext>
                </a:extLst>
              </p:cNvPr>
              <p:cNvSpPr>
                <a:spLocks noRot="1" noChangeAspect="1" noMove="1" noResize="1" noEditPoints="1" noAdjustHandles="1" noChangeArrowheads="1" noChangeShapeType="1" noTextEdit="1"/>
              </p:cNvSpPr>
              <p:nvPr/>
            </p:nvSpPr>
            <p:spPr>
              <a:xfrm>
                <a:off x="5906125" y="5362028"/>
                <a:ext cx="3102964" cy="1043093"/>
              </a:xfrm>
              <a:prstGeom prst="round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9960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D774-31CB-D20A-A241-EFACF81C74F0}"/>
              </a:ext>
            </a:extLst>
          </p:cNvPr>
          <p:cNvSpPr>
            <a:spLocks noGrp="1"/>
          </p:cNvSpPr>
          <p:nvPr>
            <p:ph type="title"/>
          </p:nvPr>
        </p:nvSpPr>
        <p:spPr/>
        <p:txBody>
          <a:bodyPr/>
          <a:lstStyle/>
          <a:p>
            <a:r>
              <a:rPr lang="en-US" dirty="0"/>
              <a:t>Transform Point in Polygon into a RT Problem</a:t>
            </a:r>
          </a:p>
        </p:txBody>
      </p:sp>
      <p:sp>
        <p:nvSpPr>
          <p:cNvPr id="3" name="Content Placeholder 2">
            <a:extLst>
              <a:ext uri="{FF2B5EF4-FFF2-40B4-BE49-F238E27FC236}">
                <a16:creationId xmlns:a16="http://schemas.microsoft.com/office/drawing/2014/main" id="{79C87422-3F54-A273-3B10-A1BF22EBA8D8}"/>
              </a:ext>
            </a:extLst>
          </p:cNvPr>
          <p:cNvSpPr>
            <a:spLocks noGrp="1"/>
          </p:cNvSpPr>
          <p:nvPr>
            <p:ph idx="1"/>
          </p:nvPr>
        </p:nvSpPr>
        <p:spPr/>
        <p:txBody>
          <a:bodyPr>
            <a:normAutofit/>
          </a:bodyPr>
          <a:lstStyle/>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CCF6F58-3EB7-CC9D-0249-B3003BE77EFC}"/>
              </a:ext>
            </a:extLst>
          </p:cNvPr>
          <p:cNvSpPr>
            <a:spLocks noGrp="1"/>
          </p:cNvSpPr>
          <p:nvPr>
            <p:ph type="sldNum" sz="quarter" idx="12"/>
          </p:nvPr>
        </p:nvSpPr>
        <p:spPr/>
        <p:txBody>
          <a:bodyPr/>
          <a:lstStyle/>
          <a:p>
            <a:fld id="{85755D8F-12EC-5944-A0BB-3D22CF45DCD8}" type="slidenum">
              <a:rPr lang="en-US" smtClean="0"/>
              <a:t>14</a:t>
            </a:fld>
            <a:endParaRPr lang="en-US"/>
          </a:p>
        </p:txBody>
      </p:sp>
      <p:cxnSp>
        <p:nvCxnSpPr>
          <p:cNvPr id="35" name="Straight Connector 34">
            <a:extLst>
              <a:ext uri="{FF2B5EF4-FFF2-40B4-BE49-F238E27FC236}">
                <a16:creationId xmlns:a16="http://schemas.microsoft.com/office/drawing/2014/main" id="{65CFAA8A-8191-5D78-41E7-741208738448}"/>
              </a:ext>
            </a:extLst>
          </p:cNvPr>
          <p:cNvCxnSpPr>
            <a:cxnSpLocks/>
          </p:cNvCxnSpPr>
          <p:nvPr/>
        </p:nvCxnSpPr>
        <p:spPr>
          <a:xfrm flipV="1">
            <a:off x="9740621" y="2507592"/>
            <a:ext cx="6268" cy="2605776"/>
          </a:xfrm>
          <a:prstGeom prst="line">
            <a:avLst/>
          </a:prstGeom>
          <a:ln w="38100">
            <a:solidFill>
              <a:schemeClr val="accent6">
                <a:lumMod val="75000"/>
              </a:schemeClr>
            </a:solidFill>
            <a:headEnd type="none"/>
            <a:tailEnd type="triangle"/>
          </a:ln>
        </p:spPr>
        <p:style>
          <a:lnRef idx="2">
            <a:schemeClr val="accent6"/>
          </a:lnRef>
          <a:fillRef idx="0">
            <a:schemeClr val="accent6"/>
          </a:fillRef>
          <a:effectRef idx="1">
            <a:schemeClr val="accent6"/>
          </a:effectRef>
          <a:fontRef idx="minor">
            <a:schemeClr val="tx1"/>
          </a:fontRef>
        </p:style>
      </p:cxnSp>
      <p:grpSp>
        <p:nvGrpSpPr>
          <p:cNvPr id="36" name="Group 35">
            <a:extLst>
              <a:ext uri="{FF2B5EF4-FFF2-40B4-BE49-F238E27FC236}">
                <a16:creationId xmlns:a16="http://schemas.microsoft.com/office/drawing/2014/main" id="{B5E54B30-AE61-3AAE-D51E-EACE0FCE1BD1}"/>
              </a:ext>
            </a:extLst>
          </p:cNvPr>
          <p:cNvGrpSpPr/>
          <p:nvPr/>
        </p:nvGrpSpPr>
        <p:grpSpPr>
          <a:xfrm>
            <a:off x="9664959" y="4950867"/>
            <a:ext cx="548879" cy="369332"/>
            <a:chOff x="9664959" y="4950867"/>
            <a:chExt cx="548879" cy="369332"/>
          </a:xfrm>
        </p:grpSpPr>
        <p:sp>
          <p:nvSpPr>
            <p:cNvPr id="38" name="Oval 37">
              <a:extLst>
                <a:ext uri="{FF2B5EF4-FFF2-40B4-BE49-F238E27FC236}">
                  <a16:creationId xmlns:a16="http://schemas.microsoft.com/office/drawing/2014/main" id="{FDAFDB75-8C5E-D85F-D61A-E8FFEBDB2DF9}"/>
                </a:ext>
              </a:extLst>
            </p:cNvPr>
            <p:cNvSpPr/>
            <p:nvPr/>
          </p:nvSpPr>
          <p:spPr>
            <a:xfrm>
              <a:off x="9664959" y="5096453"/>
              <a:ext cx="137160" cy="13716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0C62992-DF01-34C3-7081-931F8388C2E0}"/>
                    </a:ext>
                  </a:extLst>
                </p:cNvPr>
                <p:cNvSpPr txBox="1"/>
                <p:nvPr/>
              </p:nvSpPr>
              <p:spPr>
                <a:xfrm>
                  <a:off x="9778911" y="4950867"/>
                  <a:ext cx="4349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oMath>
                    </m:oMathPara>
                  </a14:m>
                  <a:endParaRPr lang="en-US" dirty="0">
                    <a:solidFill>
                      <a:srgbClr val="00B050"/>
                    </a:solidFill>
                  </a:endParaRPr>
                </a:p>
              </p:txBody>
            </p:sp>
          </mc:Choice>
          <mc:Fallback xmlns="">
            <p:sp>
              <p:nvSpPr>
                <p:cNvPr id="12" name="TextBox 11">
                  <a:extLst>
                    <a:ext uri="{FF2B5EF4-FFF2-40B4-BE49-F238E27FC236}">
                      <a16:creationId xmlns:a16="http://schemas.microsoft.com/office/drawing/2014/main" id="{C0C62992-DF01-34C3-7081-931F8388C2E0}"/>
                    </a:ext>
                  </a:extLst>
                </p:cNvPr>
                <p:cNvSpPr txBox="1">
                  <a:spLocks noRot="1" noChangeAspect="1" noMove="1" noResize="1" noEditPoints="1" noAdjustHandles="1" noChangeArrowheads="1" noChangeShapeType="1" noTextEdit="1"/>
                </p:cNvSpPr>
                <p:nvPr/>
              </p:nvSpPr>
              <p:spPr>
                <a:xfrm>
                  <a:off x="9778911" y="4950867"/>
                  <a:ext cx="434927" cy="369332"/>
                </a:xfrm>
                <a:prstGeom prst="rect">
                  <a:avLst/>
                </a:prstGeom>
                <a:blipFill>
                  <a:blip r:embed="rId3"/>
                  <a:stretch>
                    <a:fillRect/>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36A4A1BA-0BA2-5717-F243-B1396E4AA92E}"/>
              </a:ext>
            </a:extLst>
          </p:cNvPr>
          <p:cNvGrpSpPr/>
          <p:nvPr/>
        </p:nvGrpSpPr>
        <p:grpSpPr>
          <a:xfrm>
            <a:off x="7824624" y="3072551"/>
            <a:ext cx="3716741" cy="3425724"/>
            <a:chOff x="7824624" y="2880216"/>
            <a:chExt cx="3925415" cy="3618059"/>
          </a:xfrm>
        </p:grpSpPr>
        <p:grpSp>
          <p:nvGrpSpPr>
            <p:cNvPr id="30" name="Group 29">
              <a:extLst>
                <a:ext uri="{FF2B5EF4-FFF2-40B4-BE49-F238E27FC236}">
                  <a16:creationId xmlns:a16="http://schemas.microsoft.com/office/drawing/2014/main" id="{3CF89D45-D080-0ED0-3AF6-25C570BE1BC2}"/>
                </a:ext>
              </a:extLst>
            </p:cNvPr>
            <p:cNvGrpSpPr/>
            <p:nvPr/>
          </p:nvGrpSpPr>
          <p:grpSpPr>
            <a:xfrm>
              <a:off x="7824624" y="2880216"/>
              <a:ext cx="3925415" cy="3618059"/>
              <a:chOff x="7824624" y="2880216"/>
              <a:chExt cx="3925415" cy="3618059"/>
            </a:xfrm>
          </p:grpSpPr>
          <p:grpSp>
            <p:nvGrpSpPr>
              <p:cNvPr id="5" name="Group 4">
                <a:extLst>
                  <a:ext uri="{FF2B5EF4-FFF2-40B4-BE49-F238E27FC236}">
                    <a16:creationId xmlns:a16="http://schemas.microsoft.com/office/drawing/2014/main" id="{C865E353-17F6-ECFF-C625-BB67A1F187EE}"/>
                  </a:ext>
                </a:extLst>
              </p:cNvPr>
              <p:cNvGrpSpPr/>
              <p:nvPr/>
            </p:nvGrpSpPr>
            <p:grpSpPr>
              <a:xfrm>
                <a:off x="7835468" y="2880216"/>
                <a:ext cx="3914571" cy="2388347"/>
                <a:chOff x="861644" y="2668611"/>
                <a:chExt cx="3914571" cy="2388347"/>
              </a:xfrm>
            </p:grpSpPr>
            <p:cxnSp>
              <p:nvCxnSpPr>
                <p:cNvPr id="6" name="Straight Connector 5">
                  <a:extLst>
                    <a:ext uri="{FF2B5EF4-FFF2-40B4-BE49-F238E27FC236}">
                      <a16:creationId xmlns:a16="http://schemas.microsoft.com/office/drawing/2014/main" id="{6CEB7664-FF27-FFAA-5C81-4B4B9341F2C8}"/>
                    </a:ext>
                  </a:extLst>
                </p:cNvPr>
                <p:cNvCxnSpPr/>
                <p:nvPr/>
              </p:nvCxnSpPr>
              <p:spPr>
                <a:xfrm flipV="1">
                  <a:off x="861644" y="3861429"/>
                  <a:ext cx="230362" cy="1195529"/>
                </a:xfrm>
                <a:prstGeom prst="line">
                  <a:avLst/>
                </a:prstGeom>
                <a:ln w="25400"/>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08CC5498-1BF8-DD2B-A3E9-8BF9DA296B09}"/>
                    </a:ext>
                  </a:extLst>
                </p:cNvPr>
                <p:cNvCxnSpPr>
                  <a:cxnSpLocks/>
                </p:cNvCxnSpPr>
                <p:nvPr/>
              </p:nvCxnSpPr>
              <p:spPr>
                <a:xfrm flipH="1">
                  <a:off x="1092006" y="3080675"/>
                  <a:ext cx="863861" cy="780754"/>
                </a:xfrm>
                <a:prstGeom prst="line">
                  <a:avLst/>
                </a:prstGeom>
                <a:ln w="25400"/>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A042B9C4-4F61-376F-817A-C63F186EDDB2}"/>
                    </a:ext>
                  </a:extLst>
                </p:cNvPr>
                <p:cNvCxnSpPr>
                  <a:cxnSpLocks/>
                </p:cNvCxnSpPr>
                <p:nvPr/>
              </p:nvCxnSpPr>
              <p:spPr>
                <a:xfrm flipH="1">
                  <a:off x="1955866" y="2668611"/>
                  <a:ext cx="1385379" cy="412064"/>
                </a:xfrm>
                <a:prstGeom prst="line">
                  <a:avLst/>
                </a:prstGeom>
                <a:ln w="25400"/>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0B273E45-A65A-3CC8-5EE9-F46766EEBE9C}"/>
                    </a:ext>
                  </a:extLst>
                </p:cNvPr>
                <p:cNvCxnSpPr>
                  <a:cxnSpLocks/>
                </p:cNvCxnSpPr>
                <p:nvPr/>
              </p:nvCxnSpPr>
              <p:spPr>
                <a:xfrm flipH="1" flipV="1">
                  <a:off x="3341245" y="2668611"/>
                  <a:ext cx="1434970" cy="1192818"/>
                </a:xfrm>
                <a:prstGeom prst="line">
                  <a:avLst/>
                </a:prstGeom>
                <a:ln w="2540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47C55A01-9F1F-7F07-7B0E-F83EB478BDF4}"/>
                    </a:ext>
                  </a:extLst>
                </p:cNvPr>
                <p:cNvCxnSpPr>
                  <a:cxnSpLocks/>
                </p:cNvCxnSpPr>
                <p:nvPr/>
              </p:nvCxnSpPr>
              <p:spPr>
                <a:xfrm flipV="1">
                  <a:off x="861644" y="3861429"/>
                  <a:ext cx="3914571" cy="1188281"/>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grpSp>
          <p:grpSp>
            <p:nvGrpSpPr>
              <p:cNvPr id="18" name="Group 17">
                <a:extLst>
                  <a:ext uri="{FF2B5EF4-FFF2-40B4-BE49-F238E27FC236}">
                    <a16:creationId xmlns:a16="http://schemas.microsoft.com/office/drawing/2014/main" id="{04E268B1-F0D7-7913-51AC-653CB16CCB69}"/>
                  </a:ext>
                </a:extLst>
              </p:cNvPr>
              <p:cNvGrpSpPr/>
              <p:nvPr/>
            </p:nvGrpSpPr>
            <p:grpSpPr>
              <a:xfrm>
                <a:off x="7829396" y="4068677"/>
                <a:ext cx="3920643" cy="1478894"/>
                <a:chOff x="5347422" y="4167889"/>
                <a:chExt cx="3920643" cy="1478894"/>
              </a:xfrm>
            </p:grpSpPr>
            <p:cxnSp>
              <p:nvCxnSpPr>
                <p:cNvPr id="20" name="Straight Connector 19">
                  <a:extLst>
                    <a:ext uri="{FF2B5EF4-FFF2-40B4-BE49-F238E27FC236}">
                      <a16:creationId xmlns:a16="http://schemas.microsoft.com/office/drawing/2014/main" id="{76141E99-AFBB-8161-F710-5B37EE07A02E}"/>
                    </a:ext>
                  </a:extLst>
                </p:cNvPr>
                <p:cNvCxnSpPr>
                  <a:cxnSpLocks/>
                </p:cNvCxnSpPr>
                <p:nvPr/>
              </p:nvCxnSpPr>
              <p:spPr>
                <a:xfrm flipV="1">
                  <a:off x="7515073" y="4167889"/>
                  <a:ext cx="1746917" cy="1478894"/>
                </a:xfrm>
                <a:prstGeom prst="line">
                  <a:avLst/>
                </a:prstGeom>
                <a:ln w="25400"/>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B30E0C1E-B84B-DEBA-DE02-10FF93545E38}"/>
                    </a:ext>
                  </a:extLst>
                </p:cNvPr>
                <p:cNvCxnSpPr>
                  <a:cxnSpLocks/>
                </p:cNvCxnSpPr>
                <p:nvPr/>
              </p:nvCxnSpPr>
              <p:spPr>
                <a:xfrm>
                  <a:off x="5347422" y="5360707"/>
                  <a:ext cx="2167651" cy="27703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E76E9FD2-4F8D-53A9-DD28-B4539029F516}"/>
                    </a:ext>
                  </a:extLst>
                </p:cNvPr>
                <p:cNvCxnSpPr>
                  <a:cxnSpLocks/>
                </p:cNvCxnSpPr>
                <p:nvPr/>
              </p:nvCxnSpPr>
              <p:spPr>
                <a:xfrm flipV="1">
                  <a:off x="5353494" y="4170586"/>
                  <a:ext cx="3914571" cy="1188281"/>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6D83772A-0D37-684C-3620-0795224E7480}"/>
                  </a:ext>
                </a:extLst>
              </p:cNvPr>
              <p:cNvGrpSpPr/>
              <p:nvPr/>
            </p:nvGrpSpPr>
            <p:grpSpPr>
              <a:xfrm>
                <a:off x="7824624" y="5256496"/>
                <a:ext cx="2167651" cy="1241779"/>
                <a:chOff x="861644" y="5046352"/>
                <a:chExt cx="2167651" cy="1241779"/>
              </a:xfrm>
            </p:grpSpPr>
            <p:cxnSp>
              <p:nvCxnSpPr>
                <p:cNvPr id="24" name="Straight Connector 23">
                  <a:extLst>
                    <a:ext uri="{FF2B5EF4-FFF2-40B4-BE49-F238E27FC236}">
                      <a16:creationId xmlns:a16="http://schemas.microsoft.com/office/drawing/2014/main" id="{AF4B2F76-CFAB-62F2-3CB3-075AFCFE8D0E}"/>
                    </a:ext>
                  </a:extLst>
                </p:cNvPr>
                <p:cNvCxnSpPr>
                  <a:cxnSpLocks/>
                </p:cNvCxnSpPr>
                <p:nvPr/>
              </p:nvCxnSpPr>
              <p:spPr>
                <a:xfrm>
                  <a:off x="861644" y="5049710"/>
                  <a:ext cx="1957284" cy="1229367"/>
                </a:xfrm>
                <a:prstGeom prst="line">
                  <a:avLst/>
                </a:prstGeom>
                <a:ln w="25400"/>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83321AEF-0B1B-E55E-5189-EB23315595BE}"/>
                    </a:ext>
                  </a:extLst>
                </p:cNvPr>
                <p:cNvCxnSpPr>
                  <a:cxnSpLocks/>
                </p:cNvCxnSpPr>
                <p:nvPr/>
              </p:nvCxnSpPr>
              <p:spPr>
                <a:xfrm flipV="1">
                  <a:off x="2818928" y="5333075"/>
                  <a:ext cx="210367" cy="955056"/>
                </a:xfrm>
                <a:prstGeom prst="line">
                  <a:avLst/>
                </a:prstGeom>
                <a:ln w="25400"/>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09873C18-89ED-F8DA-207B-9362D8C06FC0}"/>
                    </a:ext>
                  </a:extLst>
                </p:cNvPr>
                <p:cNvCxnSpPr>
                  <a:cxnSpLocks/>
                </p:cNvCxnSpPr>
                <p:nvPr/>
              </p:nvCxnSpPr>
              <p:spPr>
                <a:xfrm>
                  <a:off x="861644" y="5046352"/>
                  <a:ext cx="2167651" cy="277030"/>
                </a:xfrm>
                <a:prstGeom prst="line">
                  <a:avLst/>
                </a:prstGeom>
                <a:ln w="25400"/>
              </p:spPr>
              <p:style>
                <a:lnRef idx="1">
                  <a:schemeClr val="dk1"/>
                </a:lnRef>
                <a:fillRef idx="0">
                  <a:schemeClr val="dk1"/>
                </a:fillRef>
                <a:effectRef idx="0">
                  <a:schemeClr val="dk1"/>
                </a:effectRef>
                <a:fontRef idx="minor">
                  <a:schemeClr val="tx1"/>
                </a:fontRef>
              </p:style>
            </p:cxnSp>
          </p:grpSp>
        </p:grpSp>
        <p:grpSp>
          <p:nvGrpSpPr>
            <p:cNvPr id="14" name="Group 13">
              <a:extLst>
                <a:ext uri="{FF2B5EF4-FFF2-40B4-BE49-F238E27FC236}">
                  <a16:creationId xmlns:a16="http://schemas.microsoft.com/office/drawing/2014/main" id="{3A197CAF-19BE-C1B8-73D5-DD8330E5EDD9}"/>
                </a:ext>
              </a:extLst>
            </p:cNvPr>
            <p:cNvGrpSpPr/>
            <p:nvPr/>
          </p:nvGrpSpPr>
          <p:grpSpPr>
            <a:xfrm>
              <a:off x="10604046" y="2936370"/>
              <a:ext cx="804076" cy="890380"/>
              <a:chOff x="10604046" y="2936370"/>
              <a:chExt cx="804076" cy="890380"/>
            </a:xfrm>
          </p:grpSpPr>
          <p:cxnSp>
            <p:nvCxnSpPr>
              <p:cNvPr id="15" name="Straight Arrow Connector 14">
                <a:extLst>
                  <a:ext uri="{FF2B5EF4-FFF2-40B4-BE49-F238E27FC236}">
                    <a16:creationId xmlns:a16="http://schemas.microsoft.com/office/drawing/2014/main" id="{1D7C6DFF-32E6-D4CE-8C5A-E23EFE679E34}"/>
                  </a:ext>
                </a:extLst>
              </p:cNvPr>
              <p:cNvCxnSpPr/>
              <p:nvPr/>
            </p:nvCxnSpPr>
            <p:spPr>
              <a:xfrm flipH="1">
                <a:off x="10800880" y="3222626"/>
                <a:ext cx="325120" cy="381000"/>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6E410EF-C7CC-B1A5-1A7E-11AB9F3BA607}"/>
                      </a:ext>
                    </a:extLst>
                  </p:cNvPr>
                  <p:cNvSpPr txBox="1"/>
                  <p:nvPr/>
                </p:nvSpPr>
                <p:spPr>
                  <a:xfrm>
                    <a:off x="11048728" y="2936370"/>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0</m:t>
                          </m:r>
                        </m:oMath>
                      </m:oMathPara>
                    </a14:m>
                    <a:endParaRPr lang="en-US" sz="1400" i="1" baseline="-25000" dirty="0"/>
                  </a:p>
                </p:txBody>
              </p:sp>
            </mc:Choice>
            <mc:Fallback xmlns="">
              <p:sp>
                <p:nvSpPr>
                  <p:cNvPr id="16" name="TextBox 15">
                    <a:extLst>
                      <a:ext uri="{FF2B5EF4-FFF2-40B4-BE49-F238E27FC236}">
                        <a16:creationId xmlns:a16="http://schemas.microsoft.com/office/drawing/2014/main" id="{76E410EF-C7CC-B1A5-1A7E-11AB9F3BA607}"/>
                      </a:ext>
                    </a:extLst>
                  </p:cNvPr>
                  <p:cNvSpPr txBox="1">
                    <a:spLocks noRot="1" noChangeAspect="1" noMove="1" noResize="1" noEditPoints="1" noAdjustHandles="1" noChangeArrowheads="1" noChangeShapeType="1" noTextEdit="1"/>
                  </p:cNvSpPr>
                  <p:nvPr/>
                </p:nvSpPr>
                <p:spPr>
                  <a:xfrm>
                    <a:off x="11048728" y="2936370"/>
                    <a:ext cx="359394" cy="3028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8FCEF72-BD63-BBF9-CB39-C620694C1C04}"/>
                      </a:ext>
                    </a:extLst>
                  </p:cNvPr>
                  <p:cNvSpPr txBox="1"/>
                  <p:nvPr/>
                </p:nvSpPr>
                <p:spPr>
                  <a:xfrm>
                    <a:off x="10604046" y="3523910"/>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1</m:t>
                          </m:r>
                        </m:oMath>
                      </m:oMathPara>
                    </a14:m>
                    <a:endParaRPr lang="en-US" sz="1400" i="1" baseline="-25000" dirty="0"/>
                  </a:p>
                </p:txBody>
              </p:sp>
            </mc:Choice>
            <mc:Fallback xmlns="">
              <p:sp>
                <p:nvSpPr>
                  <p:cNvPr id="17" name="TextBox 16">
                    <a:extLst>
                      <a:ext uri="{FF2B5EF4-FFF2-40B4-BE49-F238E27FC236}">
                        <a16:creationId xmlns:a16="http://schemas.microsoft.com/office/drawing/2014/main" id="{88FCEF72-BD63-BBF9-CB39-C620694C1C04}"/>
                      </a:ext>
                    </a:extLst>
                  </p:cNvPr>
                  <p:cNvSpPr txBox="1">
                    <a:spLocks noRot="1" noChangeAspect="1" noMove="1" noResize="1" noEditPoints="1" noAdjustHandles="1" noChangeArrowheads="1" noChangeShapeType="1" noTextEdit="1"/>
                  </p:cNvSpPr>
                  <p:nvPr/>
                </p:nvSpPr>
                <p:spPr>
                  <a:xfrm>
                    <a:off x="10604046" y="3523910"/>
                    <a:ext cx="359394" cy="302840"/>
                  </a:xfrm>
                  <a:prstGeom prst="rect">
                    <a:avLst/>
                  </a:prstGeom>
                  <a:blipFill>
                    <a:blip r:embed="rId5"/>
                    <a:stretch>
                      <a:fillRect/>
                    </a:stretch>
                  </a:blipFill>
                </p:spPr>
                <p:txBody>
                  <a:bodyPr/>
                  <a:lstStyle/>
                  <a:p>
                    <a:r>
                      <a:rPr lang="en-US">
                        <a:noFill/>
                      </a:rPr>
                      <a:t> </a:t>
                    </a:r>
                  </a:p>
                </p:txBody>
              </p:sp>
            </mc:Fallback>
          </mc:AlternateContent>
        </p:grpSp>
        <p:grpSp>
          <p:nvGrpSpPr>
            <p:cNvPr id="29" name="Group 28">
              <a:extLst>
                <a:ext uri="{FF2B5EF4-FFF2-40B4-BE49-F238E27FC236}">
                  <a16:creationId xmlns:a16="http://schemas.microsoft.com/office/drawing/2014/main" id="{26677245-CB88-05E0-DFEB-6AB68B3A8ADF}"/>
                </a:ext>
              </a:extLst>
            </p:cNvPr>
            <p:cNvGrpSpPr/>
            <p:nvPr/>
          </p:nvGrpSpPr>
          <p:grpSpPr>
            <a:xfrm>
              <a:off x="10277056" y="3897866"/>
              <a:ext cx="418822" cy="925839"/>
              <a:chOff x="10277056" y="3897866"/>
              <a:chExt cx="418822" cy="925839"/>
            </a:xfrm>
          </p:grpSpPr>
          <p:cxnSp>
            <p:nvCxnSpPr>
              <p:cNvPr id="28" name="Straight Arrow Connector 27">
                <a:extLst>
                  <a:ext uri="{FF2B5EF4-FFF2-40B4-BE49-F238E27FC236}">
                    <a16:creationId xmlns:a16="http://schemas.microsoft.com/office/drawing/2014/main" id="{0DF36EE5-D3B9-AE35-8C5A-0804E0CBBE22}"/>
                  </a:ext>
                </a:extLst>
              </p:cNvPr>
              <p:cNvCxnSpPr>
                <a:cxnSpLocks/>
              </p:cNvCxnSpPr>
              <p:nvPr/>
            </p:nvCxnSpPr>
            <p:spPr>
              <a:xfrm>
                <a:off x="10456754" y="4221526"/>
                <a:ext cx="162048" cy="432826"/>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D019661-79DD-E8DF-09F9-6ED9C1514552}"/>
                      </a:ext>
                    </a:extLst>
                  </p:cNvPr>
                  <p:cNvSpPr txBox="1"/>
                  <p:nvPr/>
                </p:nvSpPr>
                <p:spPr>
                  <a:xfrm>
                    <a:off x="10277056" y="3897866"/>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1</m:t>
                          </m:r>
                        </m:oMath>
                      </m:oMathPara>
                    </a14:m>
                    <a:endParaRPr lang="en-US" sz="1400" i="1" baseline="-25000" dirty="0"/>
                  </a:p>
                </p:txBody>
              </p:sp>
            </mc:Choice>
            <mc:Fallback xmlns="">
              <p:sp>
                <p:nvSpPr>
                  <p:cNvPr id="31" name="TextBox 30">
                    <a:extLst>
                      <a:ext uri="{FF2B5EF4-FFF2-40B4-BE49-F238E27FC236}">
                        <a16:creationId xmlns:a16="http://schemas.microsoft.com/office/drawing/2014/main" id="{AD019661-79DD-E8DF-09F9-6ED9C1514552}"/>
                      </a:ext>
                    </a:extLst>
                  </p:cNvPr>
                  <p:cNvSpPr txBox="1">
                    <a:spLocks noRot="1" noChangeAspect="1" noMove="1" noResize="1" noEditPoints="1" noAdjustHandles="1" noChangeArrowheads="1" noChangeShapeType="1" noTextEdit="1"/>
                  </p:cNvSpPr>
                  <p:nvPr/>
                </p:nvSpPr>
                <p:spPr>
                  <a:xfrm>
                    <a:off x="10277056" y="3897866"/>
                    <a:ext cx="359394" cy="30284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80E83EF-074F-FF37-9DDB-FC5110A2F345}"/>
                      </a:ext>
                    </a:extLst>
                  </p:cNvPr>
                  <p:cNvSpPr txBox="1"/>
                  <p:nvPr/>
                </p:nvSpPr>
                <p:spPr>
                  <a:xfrm>
                    <a:off x="10336484" y="4520865"/>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2</m:t>
                          </m:r>
                        </m:oMath>
                      </m:oMathPara>
                    </a14:m>
                    <a:endParaRPr lang="en-US" sz="1400" i="1" baseline="-25000" dirty="0"/>
                  </a:p>
                </p:txBody>
              </p:sp>
            </mc:Choice>
            <mc:Fallback xmlns="">
              <p:sp>
                <p:nvSpPr>
                  <p:cNvPr id="32" name="TextBox 31">
                    <a:extLst>
                      <a:ext uri="{FF2B5EF4-FFF2-40B4-BE49-F238E27FC236}">
                        <a16:creationId xmlns:a16="http://schemas.microsoft.com/office/drawing/2014/main" id="{A80E83EF-074F-FF37-9DDB-FC5110A2F345}"/>
                      </a:ext>
                    </a:extLst>
                  </p:cNvPr>
                  <p:cNvSpPr txBox="1">
                    <a:spLocks noRot="1" noChangeAspect="1" noMove="1" noResize="1" noEditPoints="1" noAdjustHandles="1" noChangeArrowheads="1" noChangeShapeType="1" noTextEdit="1"/>
                  </p:cNvSpPr>
                  <p:nvPr/>
                </p:nvSpPr>
                <p:spPr>
                  <a:xfrm>
                    <a:off x="10336484" y="4520865"/>
                    <a:ext cx="359394" cy="302840"/>
                  </a:xfrm>
                  <a:prstGeom prst="rect">
                    <a:avLst/>
                  </a:prstGeom>
                  <a:blipFill>
                    <a:blip r:embed="rId7"/>
                    <a:stretch>
                      <a:fillRect/>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664537DC-1E9B-E010-2A88-98B54DD99599}"/>
                </a:ext>
              </a:extLst>
            </p:cNvPr>
            <p:cNvGrpSpPr/>
            <p:nvPr/>
          </p:nvGrpSpPr>
          <p:grpSpPr>
            <a:xfrm>
              <a:off x="9275420" y="4992212"/>
              <a:ext cx="417784" cy="938412"/>
              <a:chOff x="9275420" y="4992212"/>
              <a:chExt cx="417784" cy="938412"/>
            </a:xfrm>
          </p:grpSpPr>
          <p:cxnSp>
            <p:nvCxnSpPr>
              <p:cNvPr id="34" name="Straight Arrow Connector 33">
                <a:extLst>
                  <a:ext uri="{FF2B5EF4-FFF2-40B4-BE49-F238E27FC236}">
                    <a16:creationId xmlns:a16="http://schemas.microsoft.com/office/drawing/2014/main" id="{B1EB423C-A1F9-8F16-BA1D-E35562B6525A}"/>
                  </a:ext>
                </a:extLst>
              </p:cNvPr>
              <p:cNvCxnSpPr>
                <a:cxnSpLocks/>
              </p:cNvCxnSpPr>
              <p:nvPr/>
            </p:nvCxnSpPr>
            <p:spPr>
              <a:xfrm flipH="1">
                <a:off x="9407864" y="5234388"/>
                <a:ext cx="87135" cy="453544"/>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A39EEC6-B578-B62B-B626-428FB0938F9E}"/>
                      </a:ext>
                    </a:extLst>
                  </p:cNvPr>
                  <p:cNvSpPr txBox="1"/>
                  <p:nvPr/>
                </p:nvSpPr>
                <p:spPr>
                  <a:xfrm>
                    <a:off x="9333810" y="4992212"/>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2</m:t>
                          </m:r>
                        </m:oMath>
                      </m:oMathPara>
                    </a14:m>
                    <a:endParaRPr lang="en-US" sz="1400" i="1" baseline="-25000" dirty="0"/>
                  </a:p>
                </p:txBody>
              </p:sp>
            </mc:Choice>
            <mc:Fallback xmlns="">
              <p:sp>
                <p:nvSpPr>
                  <p:cNvPr id="41" name="TextBox 40">
                    <a:extLst>
                      <a:ext uri="{FF2B5EF4-FFF2-40B4-BE49-F238E27FC236}">
                        <a16:creationId xmlns:a16="http://schemas.microsoft.com/office/drawing/2014/main" id="{9A39EEC6-B578-B62B-B626-428FB0938F9E}"/>
                      </a:ext>
                    </a:extLst>
                  </p:cNvPr>
                  <p:cNvSpPr txBox="1">
                    <a:spLocks noRot="1" noChangeAspect="1" noMove="1" noResize="1" noEditPoints="1" noAdjustHandles="1" noChangeArrowheads="1" noChangeShapeType="1" noTextEdit="1"/>
                  </p:cNvSpPr>
                  <p:nvPr/>
                </p:nvSpPr>
                <p:spPr>
                  <a:xfrm>
                    <a:off x="9333810" y="4992212"/>
                    <a:ext cx="359394" cy="302840"/>
                  </a:xfrm>
                  <a:prstGeom prst="rect">
                    <a:avLst/>
                  </a:prstGeom>
                  <a:blipFill>
                    <a:blip r:embed="rId8"/>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49A7DDC-30F1-A702-1DFF-C3CE1723A901}"/>
                      </a:ext>
                    </a:extLst>
                  </p:cNvPr>
                  <p:cNvSpPr txBox="1"/>
                  <p:nvPr/>
                </p:nvSpPr>
                <p:spPr>
                  <a:xfrm>
                    <a:off x="9275420" y="5627784"/>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3</m:t>
                          </m:r>
                        </m:oMath>
                      </m:oMathPara>
                    </a14:m>
                    <a:endParaRPr lang="en-US" sz="1400" i="1" baseline="-25000" dirty="0"/>
                  </a:p>
                </p:txBody>
              </p:sp>
            </mc:Choice>
            <mc:Fallback xmlns="">
              <p:sp>
                <p:nvSpPr>
                  <p:cNvPr id="43" name="TextBox 42">
                    <a:extLst>
                      <a:ext uri="{FF2B5EF4-FFF2-40B4-BE49-F238E27FC236}">
                        <a16:creationId xmlns:a16="http://schemas.microsoft.com/office/drawing/2014/main" id="{849A7DDC-30F1-A702-1DFF-C3CE1723A901}"/>
                      </a:ext>
                    </a:extLst>
                  </p:cNvPr>
                  <p:cNvSpPr txBox="1">
                    <a:spLocks noRot="1" noChangeAspect="1" noMove="1" noResize="1" noEditPoints="1" noAdjustHandles="1" noChangeArrowheads="1" noChangeShapeType="1" noTextEdit="1"/>
                  </p:cNvSpPr>
                  <p:nvPr/>
                </p:nvSpPr>
                <p:spPr>
                  <a:xfrm>
                    <a:off x="9275420" y="5627784"/>
                    <a:ext cx="359394" cy="302840"/>
                  </a:xfrm>
                  <a:prstGeom prst="rect">
                    <a:avLst/>
                  </a:prstGeom>
                  <a:blipFill>
                    <a:blip r:embed="rId9"/>
                    <a:stretch>
                      <a:fillRect/>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5F887A29-121D-AA85-5843-09D23F573C54}"/>
                </a:ext>
              </a:extLst>
            </p:cNvPr>
            <p:cNvGrpSpPr/>
            <p:nvPr/>
          </p:nvGrpSpPr>
          <p:grpSpPr>
            <a:xfrm>
              <a:off x="9473450" y="5901848"/>
              <a:ext cx="898486" cy="589811"/>
              <a:chOff x="9473450" y="5901848"/>
              <a:chExt cx="898486" cy="589811"/>
            </a:xfrm>
          </p:grpSpPr>
          <p:cxnSp>
            <p:nvCxnSpPr>
              <p:cNvPr id="46" name="Straight Arrow Connector 45">
                <a:extLst>
                  <a:ext uri="{FF2B5EF4-FFF2-40B4-BE49-F238E27FC236}">
                    <a16:creationId xmlns:a16="http://schemas.microsoft.com/office/drawing/2014/main" id="{C72F220D-39D9-70D2-6175-1958F48103B0}"/>
                  </a:ext>
                </a:extLst>
              </p:cNvPr>
              <p:cNvCxnSpPr>
                <a:cxnSpLocks/>
              </p:cNvCxnSpPr>
              <p:nvPr/>
            </p:nvCxnSpPr>
            <p:spPr>
              <a:xfrm>
                <a:off x="9594886" y="6186017"/>
                <a:ext cx="475917" cy="232873"/>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069DB87-5182-2275-37CC-5D1A32927104}"/>
                      </a:ext>
                    </a:extLst>
                  </p:cNvPr>
                  <p:cNvSpPr txBox="1"/>
                  <p:nvPr/>
                </p:nvSpPr>
                <p:spPr>
                  <a:xfrm>
                    <a:off x="9473450" y="5901848"/>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3</m:t>
                          </m:r>
                        </m:oMath>
                      </m:oMathPara>
                    </a14:m>
                    <a:endParaRPr lang="en-US" sz="1400" i="1" baseline="-25000" dirty="0"/>
                  </a:p>
                </p:txBody>
              </p:sp>
            </mc:Choice>
            <mc:Fallback xmlns="">
              <p:sp>
                <p:nvSpPr>
                  <p:cNvPr id="48" name="TextBox 47">
                    <a:extLst>
                      <a:ext uri="{FF2B5EF4-FFF2-40B4-BE49-F238E27FC236}">
                        <a16:creationId xmlns:a16="http://schemas.microsoft.com/office/drawing/2014/main" id="{2069DB87-5182-2275-37CC-5D1A32927104}"/>
                      </a:ext>
                    </a:extLst>
                  </p:cNvPr>
                  <p:cNvSpPr txBox="1">
                    <a:spLocks noRot="1" noChangeAspect="1" noMove="1" noResize="1" noEditPoints="1" noAdjustHandles="1" noChangeArrowheads="1" noChangeShapeType="1" noTextEdit="1"/>
                  </p:cNvSpPr>
                  <p:nvPr/>
                </p:nvSpPr>
                <p:spPr>
                  <a:xfrm>
                    <a:off x="9473450" y="5901848"/>
                    <a:ext cx="359394" cy="302840"/>
                  </a:xfrm>
                  <a:prstGeom prst="rect">
                    <a:avLst/>
                  </a:prstGeom>
                  <a:blipFill>
                    <a:blip r:embed="rId10"/>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0E1589C-B675-1B42-ED8B-5CCA700582AF}"/>
                      </a:ext>
                    </a:extLst>
                  </p:cNvPr>
                  <p:cNvSpPr txBox="1"/>
                  <p:nvPr/>
                </p:nvSpPr>
                <p:spPr>
                  <a:xfrm>
                    <a:off x="10012542" y="6188819"/>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0</m:t>
                          </m:r>
                        </m:oMath>
                      </m:oMathPara>
                    </a14:m>
                    <a:endParaRPr lang="en-US" sz="1400" i="1" baseline="-25000" dirty="0"/>
                  </a:p>
                </p:txBody>
              </p:sp>
            </mc:Choice>
            <mc:Fallback xmlns="">
              <p:sp>
                <p:nvSpPr>
                  <p:cNvPr id="49" name="TextBox 48">
                    <a:extLst>
                      <a:ext uri="{FF2B5EF4-FFF2-40B4-BE49-F238E27FC236}">
                        <a16:creationId xmlns:a16="http://schemas.microsoft.com/office/drawing/2014/main" id="{10E1589C-B675-1B42-ED8B-5CCA700582AF}"/>
                      </a:ext>
                    </a:extLst>
                  </p:cNvPr>
                  <p:cNvSpPr txBox="1">
                    <a:spLocks noRot="1" noChangeAspect="1" noMove="1" noResize="1" noEditPoints="1" noAdjustHandles="1" noChangeArrowheads="1" noChangeShapeType="1" noTextEdit="1"/>
                  </p:cNvSpPr>
                  <p:nvPr/>
                </p:nvSpPr>
                <p:spPr>
                  <a:xfrm>
                    <a:off x="10012542" y="6188819"/>
                    <a:ext cx="359394" cy="302840"/>
                  </a:xfrm>
                  <a:prstGeom prst="rect">
                    <a:avLst/>
                  </a:prstGeom>
                  <a:blipFill>
                    <a:blip r:embed="rId11"/>
                    <a:stretch>
                      <a:fillRect/>
                    </a:stretch>
                  </a:blipFill>
                </p:spPr>
                <p:txBody>
                  <a:bodyPr/>
                  <a:lstStyle/>
                  <a:p>
                    <a:r>
                      <a:rPr lang="en-US">
                        <a:noFill/>
                      </a:rPr>
                      <a:t> </a:t>
                    </a:r>
                  </a:p>
                </p:txBody>
              </p:sp>
            </mc:Fallback>
          </mc:AlternateContent>
        </p:grpSp>
      </p:grpSp>
      <p:grpSp>
        <p:nvGrpSpPr>
          <p:cNvPr id="54" name="Group 53">
            <a:extLst>
              <a:ext uri="{FF2B5EF4-FFF2-40B4-BE49-F238E27FC236}">
                <a16:creationId xmlns:a16="http://schemas.microsoft.com/office/drawing/2014/main" id="{8D29F55E-9DB8-3E9B-AA91-1EABE60BED14}"/>
              </a:ext>
            </a:extLst>
          </p:cNvPr>
          <p:cNvGrpSpPr/>
          <p:nvPr/>
        </p:nvGrpSpPr>
        <p:grpSpPr>
          <a:xfrm>
            <a:off x="8515915" y="4346712"/>
            <a:ext cx="1299953" cy="467232"/>
            <a:chOff x="8291165" y="4296608"/>
            <a:chExt cx="1299953" cy="467232"/>
          </a:xfrm>
        </p:grpSpPr>
        <p:sp>
          <p:nvSpPr>
            <p:cNvPr id="45" name="Oval 44">
              <a:extLst>
                <a:ext uri="{FF2B5EF4-FFF2-40B4-BE49-F238E27FC236}">
                  <a16:creationId xmlns:a16="http://schemas.microsoft.com/office/drawing/2014/main" id="{2D2DFA24-397B-1543-E81B-A80247CE5898}"/>
                </a:ext>
              </a:extLst>
            </p:cNvPr>
            <p:cNvSpPr/>
            <p:nvPr/>
          </p:nvSpPr>
          <p:spPr>
            <a:xfrm>
              <a:off x="9453958" y="4626680"/>
              <a:ext cx="137160"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8D706267-0D0E-1DE5-5A5F-B39269531364}"/>
                </a:ext>
              </a:extLst>
            </p:cNvPr>
            <p:cNvSpPr txBox="1"/>
            <p:nvPr/>
          </p:nvSpPr>
          <p:spPr>
            <a:xfrm>
              <a:off x="8291165" y="4296608"/>
              <a:ext cx="1167692" cy="338554"/>
            </a:xfrm>
            <a:prstGeom prst="rect">
              <a:avLst/>
            </a:prstGeom>
            <a:noFill/>
          </p:spPr>
          <p:txBody>
            <a:bodyPr wrap="none" rtlCol="0">
              <a:spAutoFit/>
            </a:bodyPr>
            <a:lstStyle/>
            <a:p>
              <a:r>
                <a:rPr lang="en-US" sz="1600" dirty="0">
                  <a:solidFill>
                    <a:srgbClr val="FF0000"/>
                  </a:solidFill>
                </a:rPr>
                <a:t>Closest Hit</a:t>
              </a:r>
            </a:p>
          </p:txBody>
        </p:sp>
      </p:grpSp>
      <p:grpSp>
        <p:nvGrpSpPr>
          <p:cNvPr id="55" name="Group 54">
            <a:extLst>
              <a:ext uri="{FF2B5EF4-FFF2-40B4-BE49-F238E27FC236}">
                <a16:creationId xmlns:a16="http://schemas.microsoft.com/office/drawing/2014/main" id="{2CFE9245-CAA8-6E89-93B3-70AD86117022}"/>
              </a:ext>
            </a:extLst>
          </p:cNvPr>
          <p:cNvGrpSpPr/>
          <p:nvPr/>
        </p:nvGrpSpPr>
        <p:grpSpPr>
          <a:xfrm>
            <a:off x="9688128" y="2607894"/>
            <a:ext cx="2403945" cy="655168"/>
            <a:chOff x="7395367" y="2670769"/>
            <a:chExt cx="2403945" cy="655168"/>
          </a:xfrm>
        </p:grpSpPr>
        <p:sp>
          <p:nvSpPr>
            <p:cNvPr id="51" name="TextBox 50">
              <a:extLst>
                <a:ext uri="{FF2B5EF4-FFF2-40B4-BE49-F238E27FC236}">
                  <a16:creationId xmlns:a16="http://schemas.microsoft.com/office/drawing/2014/main" id="{E5FEE7FB-64AE-D1F1-0256-F185B6F61765}"/>
                </a:ext>
              </a:extLst>
            </p:cNvPr>
            <p:cNvSpPr txBox="1"/>
            <p:nvPr/>
          </p:nvSpPr>
          <p:spPr>
            <a:xfrm>
              <a:off x="7537279" y="2670769"/>
              <a:ext cx="2262033" cy="338554"/>
            </a:xfrm>
            <a:prstGeom prst="rect">
              <a:avLst/>
            </a:prstGeom>
            <a:noFill/>
          </p:spPr>
          <p:txBody>
            <a:bodyPr wrap="square" rtlCol="0">
              <a:spAutoFit/>
            </a:bodyPr>
            <a:lstStyle/>
            <a:p>
              <a:r>
                <a:rPr lang="en-US" sz="1600" dirty="0">
                  <a:solidFill>
                    <a:srgbClr val="7030A0"/>
                  </a:solidFill>
                </a:rPr>
                <a:t>Hit, but not the closest</a:t>
              </a:r>
            </a:p>
          </p:txBody>
        </p:sp>
        <p:sp>
          <p:nvSpPr>
            <p:cNvPr id="53" name="Oval 52">
              <a:extLst>
                <a:ext uri="{FF2B5EF4-FFF2-40B4-BE49-F238E27FC236}">
                  <a16:creationId xmlns:a16="http://schemas.microsoft.com/office/drawing/2014/main" id="{B8CD0753-73C8-5C63-AE97-449273E1D88A}"/>
                </a:ext>
              </a:extLst>
            </p:cNvPr>
            <p:cNvSpPr/>
            <p:nvPr/>
          </p:nvSpPr>
          <p:spPr>
            <a:xfrm>
              <a:off x="7395367" y="3188777"/>
              <a:ext cx="137160" cy="13716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8" name="Group 57">
            <a:extLst>
              <a:ext uri="{FF2B5EF4-FFF2-40B4-BE49-F238E27FC236}">
                <a16:creationId xmlns:a16="http://schemas.microsoft.com/office/drawing/2014/main" id="{CFD29161-FDF8-6E44-9C7B-EE3C7F205CC6}"/>
              </a:ext>
            </a:extLst>
          </p:cNvPr>
          <p:cNvGrpSpPr/>
          <p:nvPr/>
        </p:nvGrpSpPr>
        <p:grpSpPr>
          <a:xfrm>
            <a:off x="10073513" y="4536005"/>
            <a:ext cx="2091217" cy="1104645"/>
            <a:chOff x="10500115" y="4348115"/>
            <a:chExt cx="2091217" cy="1104645"/>
          </a:xfrm>
        </p:grpSpPr>
        <p:sp>
          <p:nvSpPr>
            <p:cNvPr id="56" name="Oval 55">
              <a:extLst>
                <a:ext uri="{FF2B5EF4-FFF2-40B4-BE49-F238E27FC236}">
                  <a16:creationId xmlns:a16="http://schemas.microsoft.com/office/drawing/2014/main" id="{B7D059C2-7AE1-566A-47EF-C1A5A1B5BCE0}"/>
                </a:ext>
              </a:extLst>
            </p:cNvPr>
            <p:cNvSpPr/>
            <p:nvPr/>
          </p:nvSpPr>
          <p:spPr>
            <a:xfrm rot="20363807">
              <a:off x="10500115" y="4348115"/>
              <a:ext cx="825248" cy="346258"/>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5E340ED1-253B-AF60-9678-F3D7442513BA}"/>
                </a:ext>
              </a:extLst>
            </p:cNvPr>
            <p:cNvSpPr txBox="1"/>
            <p:nvPr/>
          </p:nvSpPr>
          <p:spPr>
            <a:xfrm>
              <a:off x="10930943" y="4867985"/>
              <a:ext cx="1660389" cy="584775"/>
            </a:xfrm>
            <a:prstGeom prst="rect">
              <a:avLst/>
            </a:prstGeom>
            <a:noFill/>
            <a:ln>
              <a:noFill/>
            </a:ln>
          </p:spPr>
          <p:txBody>
            <a:bodyPr wrap="square" rtlCol="0">
              <a:spAutoFit/>
            </a:bodyPr>
            <a:lstStyle/>
            <a:p>
              <a:r>
                <a:rPr lang="en-US" sz="1600" dirty="0">
                  <a:solidFill>
                    <a:srgbClr val="FF0000"/>
                  </a:solidFill>
                </a:rPr>
                <a:t>Read the label on the line seg.</a:t>
              </a:r>
            </a:p>
          </p:txBody>
        </p:sp>
      </p:grpSp>
      <p:sp>
        <p:nvSpPr>
          <p:cNvPr id="39" name="TextBox 38">
            <a:extLst>
              <a:ext uri="{FF2B5EF4-FFF2-40B4-BE49-F238E27FC236}">
                <a16:creationId xmlns:a16="http://schemas.microsoft.com/office/drawing/2014/main" id="{037ED9D5-9744-5613-E5D2-FC517B4BDC32}"/>
              </a:ext>
            </a:extLst>
          </p:cNvPr>
          <p:cNvSpPr txBox="1"/>
          <p:nvPr/>
        </p:nvSpPr>
        <p:spPr>
          <a:xfrm>
            <a:off x="467083" y="3125720"/>
            <a:ext cx="7020766" cy="594137"/>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en-US" sz="3600" dirty="0"/>
              <a:t>Check the label on the line seg.</a:t>
            </a:r>
          </a:p>
        </p:txBody>
      </p:sp>
      <p:sp>
        <p:nvSpPr>
          <p:cNvPr id="42" name="TextBox 41">
            <a:extLst>
              <a:ext uri="{FF2B5EF4-FFF2-40B4-BE49-F238E27FC236}">
                <a16:creationId xmlns:a16="http://schemas.microsoft.com/office/drawing/2014/main" id="{0AEAC7A6-DB2F-D6DA-337E-9BC370D509D8}"/>
              </a:ext>
            </a:extLst>
          </p:cNvPr>
          <p:cNvSpPr txBox="1"/>
          <p:nvPr/>
        </p:nvSpPr>
        <p:spPr>
          <a:xfrm>
            <a:off x="373117" y="834135"/>
            <a:ext cx="10292928" cy="5909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en-US" sz="3600" dirty="0">
                <a:latin typeface="Calibri" panose="020F0502020204030204" pitchFamily="34" charset="0"/>
              </a:rPr>
              <a:t>Each line segment carries neighboring polygon IDs</a:t>
            </a:r>
          </a:p>
        </p:txBody>
      </p:sp>
      <p:sp>
        <p:nvSpPr>
          <p:cNvPr id="47" name="TextBox 46">
            <a:extLst>
              <a:ext uri="{FF2B5EF4-FFF2-40B4-BE49-F238E27FC236}">
                <a16:creationId xmlns:a16="http://schemas.microsoft.com/office/drawing/2014/main" id="{20530D40-F17A-CE79-65FF-ABB235F4CD4A}"/>
              </a:ext>
            </a:extLst>
          </p:cNvPr>
          <p:cNvSpPr txBox="1"/>
          <p:nvPr/>
        </p:nvSpPr>
        <p:spPr>
          <a:xfrm>
            <a:off x="373117" y="1489520"/>
            <a:ext cx="11740020" cy="590931"/>
          </a:xfrm>
          <a:prstGeom prst="rect">
            <a:avLst/>
          </a:prstGeom>
          <a:noFill/>
        </p:spPr>
        <p:txBody>
          <a:bodyPr wrap="square">
            <a:spAutoFit/>
          </a:bodyPr>
          <a:lstStyle>
            <a:defPPr>
              <a:defRPr lang="en-US"/>
            </a:defPPr>
            <a:lvl1pPr marL="571500" indent="-571500">
              <a:buFont typeface="Arial" panose="020B0604020202020204" pitchFamily="34" charset="0"/>
              <a:buChar char="•"/>
              <a:defRPr sz="3600">
                <a:latin typeface="Calibri" panose="020F0502020204030204" pitchFamily="34" charset="0"/>
              </a:defRPr>
            </a:lvl1p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Cast a ray upwards from the query point</a:t>
            </a:r>
          </a:p>
        </p:txBody>
      </p:sp>
      <p:sp>
        <p:nvSpPr>
          <p:cNvPr id="68" name="TextBox 67">
            <a:extLst>
              <a:ext uri="{FF2B5EF4-FFF2-40B4-BE49-F238E27FC236}">
                <a16:creationId xmlns:a16="http://schemas.microsoft.com/office/drawing/2014/main" id="{577C42C3-4B74-29D2-9FFA-182769F18722}"/>
              </a:ext>
            </a:extLst>
          </p:cNvPr>
          <p:cNvSpPr txBox="1"/>
          <p:nvPr/>
        </p:nvSpPr>
        <p:spPr>
          <a:xfrm>
            <a:off x="410466" y="2109914"/>
            <a:ext cx="6106884" cy="1089529"/>
          </a:xfrm>
          <a:prstGeom prst="rect">
            <a:avLst/>
          </a:prstGeom>
          <a:noFill/>
        </p:spPr>
        <p:txBody>
          <a:bodyPr wrap="square">
            <a:spAutoFit/>
          </a:body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Find the closest line segment from the query</a:t>
            </a:r>
          </a:p>
        </p:txBody>
      </p:sp>
      <p:sp>
        <p:nvSpPr>
          <p:cNvPr id="69" name="Rounded Rectangle 68">
            <a:extLst>
              <a:ext uri="{FF2B5EF4-FFF2-40B4-BE49-F238E27FC236}">
                <a16:creationId xmlns:a16="http://schemas.microsoft.com/office/drawing/2014/main" id="{CA8EFD31-545F-9537-ECCF-F35C70CEC6BD}"/>
              </a:ext>
            </a:extLst>
          </p:cNvPr>
          <p:cNvSpPr/>
          <p:nvPr/>
        </p:nvSpPr>
        <p:spPr>
          <a:xfrm>
            <a:off x="2059988" y="4680734"/>
            <a:ext cx="3796666" cy="112768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u="sng" dirty="0" err="1"/>
              <a:t>ClosestHit</a:t>
            </a:r>
            <a:r>
              <a:rPr lang="en-US" sz="2800" dirty="0"/>
              <a:t> shader tells the closest hit</a:t>
            </a:r>
          </a:p>
        </p:txBody>
      </p:sp>
    </p:spTree>
    <p:extLst>
      <p:ext uri="{BB962C8B-B14F-4D97-AF65-F5344CB8AC3E}">
        <p14:creationId xmlns:p14="http://schemas.microsoft.com/office/powerpoint/2010/main" val="415186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blinds(horizontal)">
                                      <p:cBhvr>
                                        <p:cTn id="3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7" grpId="0"/>
      <p:bldP spid="68" grpId="0"/>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1A64-DC43-2837-0044-39436147E01E}"/>
              </a:ext>
            </a:extLst>
          </p:cNvPr>
          <p:cNvSpPr>
            <a:spLocks noGrp="1"/>
          </p:cNvSpPr>
          <p:nvPr>
            <p:ph type="title"/>
          </p:nvPr>
        </p:nvSpPr>
        <p:spPr/>
        <p:txBody>
          <a:bodyPr/>
          <a:lstStyle/>
          <a:p>
            <a:r>
              <a:rPr lang="en-US" dirty="0"/>
              <a:t>Limited Precision</a:t>
            </a:r>
          </a:p>
        </p:txBody>
      </p:sp>
      <p:sp>
        <p:nvSpPr>
          <p:cNvPr id="4" name="Slide Number Placeholder 3">
            <a:extLst>
              <a:ext uri="{FF2B5EF4-FFF2-40B4-BE49-F238E27FC236}">
                <a16:creationId xmlns:a16="http://schemas.microsoft.com/office/drawing/2014/main" id="{58A3A04D-B2D3-BD8C-168A-AC9F48F3452F}"/>
              </a:ext>
            </a:extLst>
          </p:cNvPr>
          <p:cNvSpPr>
            <a:spLocks noGrp="1"/>
          </p:cNvSpPr>
          <p:nvPr>
            <p:ph type="sldNum" sz="quarter" idx="12"/>
          </p:nvPr>
        </p:nvSpPr>
        <p:spPr/>
        <p:txBody>
          <a:bodyPr/>
          <a:lstStyle/>
          <a:p>
            <a:fld id="{85755D8F-12EC-5944-A0BB-3D22CF45DCD8}" type="slidenum">
              <a:rPr lang="en-US" smtClean="0"/>
              <a:t>15</a:t>
            </a:fld>
            <a:endParaRPr lang="en-US"/>
          </a:p>
        </p:txBody>
      </p:sp>
      <p:sp>
        <p:nvSpPr>
          <p:cNvPr id="6" name="TextBox 5">
            <a:extLst>
              <a:ext uri="{FF2B5EF4-FFF2-40B4-BE49-F238E27FC236}">
                <a16:creationId xmlns:a16="http://schemas.microsoft.com/office/drawing/2014/main" id="{F5555109-68F8-AC59-C6B6-6258EF71CD59}"/>
              </a:ext>
            </a:extLst>
          </p:cNvPr>
          <p:cNvSpPr txBox="1"/>
          <p:nvPr/>
        </p:nvSpPr>
        <p:spPr>
          <a:xfrm>
            <a:off x="838199" y="1652066"/>
            <a:ext cx="10858500" cy="590931"/>
          </a:xfrm>
          <a:prstGeom prst="rect">
            <a:avLst/>
          </a:prstGeom>
          <a:noFill/>
        </p:spPr>
        <p:txBody>
          <a:bodyPr wrap="square">
            <a:spAutoFit/>
          </a:body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RT Cores only support </a:t>
            </a:r>
            <a:r>
              <a:rPr lang="en-US" sz="3600" b="1" u="sng" dirty="0">
                <a:latin typeface="Calibri" panose="020F0502020204030204" pitchFamily="34" charset="0"/>
              </a:rPr>
              <a:t>single</a:t>
            </a:r>
            <a:r>
              <a:rPr lang="en-US" sz="3600" dirty="0">
                <a:latin typeface="Calibri" panose="020F0502020204030204" pitchFamily="34" charset="0"/>
              </a:rPr>
              <a:t> precision for performance</a:t>
            </a:r>
          </a:p>
        </p:txBody>
      </p:sp>
      <p:sp>
        <p:nvSpPr>
          <p:cNvPr id="8" name="TextBox 7">
            <a:extLst>
              <a:ext uri="{FF2B5EF4-FFF2-40B4-BE49-F238E27FC236}">
                <a16:creationId xmlns:a16="http://schemas.microsoft.com/office/drawing/2014/main" id="{0731A69A-88F5-6687-DA94-F42F36ADFCC7}"/>
              </a:ext>
            </a:extLst>
          </p:cNvPr>
          <p:cNvSpPr txBox="1"/>
          <p:nvPr/>
        </p:nvSpPr>
        <p:spPr>
          <a:xfrm>
            <a:off x="838199" y="864191"/>
            <a:ext cx="10998199" cy="590931"/>
          </a:xfrm>
          <a:prstGeom prst="rect">
            <a:avLst/>
          </a:prstGeom>
          <a:noFill/>
        </p:spPr>
        <p:txBody>
          <a:bodyPr wrap="square">
            <a:spAutoFit/>
          </a:body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Geospatial data typically requires </a:t>
            </a:r>
            <a:r>
              <a:rPr lang="en-US" sz="3600" b="1" u="sng" dirty="0">
                <a:latin typeface="Calibri" panose="020F0502020204030204" pitchFamily="34" charset="0"/>
              </a:rPr>
              <a:t>double</a:t>
            </a:r>
            <a:r>
              <a:rPr lang="en-US" sz="3600" dirty="0">
                <a:latin typeface="Calibri" panose="020F0502020204030204" pitchFamily="34" charset="0"/>
              </a:rPr>
              <a:t> precision</a:t>
            </a:r>
          </a:p>
        </p:txBody>
      </p:sp>
      <p:sp>
        <p:nvSpPr>
          <p:cNvPr id="12" name="TextBox 11">
            <a:extLst>
              <a:ext uri="{FF2B5EF4-FFF2-40B4-BE49-F238E27FC236}">
                <a16:creationId xmlns:a16="http://schemas.microsoft.com/office/drawing/2014/main" id="{54F4EBFF-349E-C89C-C256-D767F1D2F2BE}"/>
              </a:ext>
            </a:extLst>
          </p:cNvPr>
          <p:cNvSpPr txBox="1"/>
          <p:nvPr/>
        </p:nvSpPr>
        <p:spPr>
          <a:xfrm>
            <a:off x="838199" y="2411375"/>
            <a:ext cx="10515599" cy="590931"/>
          </a:xfrm>
          <a:prstGeom prst="rect">
            <a:avLst/>
          </a:prstGeom>
          <a:noFill/>
        </p:spPr>
        <p:txBody>
          <a:bodyPr wrap="square">
            <a:spAutoFit/>
          </a:body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Mantissa bits are truncated</a:t>
            </a:r>
          </a:p>
        </p:txBody>
      </p:sp>
      <p:grpSp>
        <p:nvGrpSpPr>
          <p:cNvPr id="18" name="Group 17">
            <a:extLst>
              <a:ext uri="{FF2B5EF4-FFF2-40B4-BE49-F238E27FC236}">
                <a16:creationId xmlns:a16="http://schemas.microsoft.com/office/drawing/2014/main" id="{C0D7BF6A-EC61-54AC-F865-07C98FE142EA}"/>
              </a:ext>
            </a:extLst>
          </p:cNvPr>
          <p:cNvGrpSpPr/>
          <p:nvPr/>
        </p:nvGrpSpPr>
        <p:grpSpPr>
          <a:xfrm>
            <a:off x="1111428" y="3968322"/>
            <a:ext cx="10242370" cy="1307617"/>
            <a:chOff x="1111428" y="3968322"/>
            <a:chExt cx="10242370" cy="1307617"/>
          </a:xfrm>
        </p:grpSpPr>
        <p:pic>
          <p:nvPicPr>
            <p:cNvPr id="1026" name="Picture 2">
              <a:extLst>
                <a:ext uri="{FF2B5EF4-FFF2-40B4-BE49-F238E27FC236}">
                  <a16:creationId xmlns:a16="http://schemas.microsoft.com/office/drawing/2014/main" id="{0DBBDB3E-E335-6F57-A2DF-E672763A2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876" y="3968322"/>
              <a:ext cx="9789922" cy="13076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D5BF177-E033-96BF-1F1F-3F11E08B1DCC}"/>
                </a:ext>
              </a:extLst>
            </p:cNvPr>
            <p:cNvSpPr txBox="1"/>
            <p:nvPr/>
          </p:nvSpPr>
          <p:spPr>
            <a:xfrm>
              <a:off x="1111428" y="4759774"/>
              <a:ext cx="628698" cy="338554"/>
            </a:xfrm>
            <a:prstGeom prst="rect">
              <a:avLst/>
            </a:prstGeom>
            <a:noFill/>
          </p:spPr>
          <p:txBody>
            <a:bodyPr wrap="none" rtlCol="0">
              <a:spAutoFit/>
            </a:bodyPr>
            <a:lstStyle/>
            <a:p>
              <a:r>
                <a:rPr lang="en-US" sz="1600" dirty="0"/>
                <a:t>FP32</a:t>
              </a:r>
            </a:p>
          </p:txBody>
        </p:sp>
      </p:grpSp>
      <p:grpSp>
        <p:nvGrpSpPr>
          <p:cNvPr id="19" name="Group 18">
            <a:extLst>
              <a:ext uri="{FF2B5EF4-FFF2-40B4-BE49-F238E27FC236}">
                <a16:creationId xmlns:a16="http://schemas.microsoft.com/office/drawing/2014/main" id="{E2981490-538A-969E-C8DC-DE4FD8349AEB}"/>
              </a:ext>
            </a:extLst>
          </p:cNvPr>
          <p:cNvGrpSpPr/>
          <p:nvPr/>
        </p:nvGrpSpPr>
        <p:grpSpPr>
          <a:xfrm>
            <a:off x="1111428" y="5290461"/>
            <a:ext cx="5588709" cy="1290412"/>
            <a:chOff x="1111428" y="5290461"/>
            <a:chExt cx="5588709" cy="1290412"/>
          </a:xfrm>
        </p:grpSpPr>
        <p:pic>
          <p:nvPicPr>
            <p:cNvPr id="15" name="Picture 4">
              <a:extLst>
                <a:ext uri="{FF2B5EF4-FFF2-40B4-BE49-F238E27FC236}">
                  <a16:creationId xmlns:a16="http://schemas.microsoft.com/office/drawing/2014/main" id="{36D892F5-A018-762C-03CD-C830B86E1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311" y="5290461"/>
              <a:ext cx="5092826" cy="12904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4E3D795-510C-D414-9F95-A6559FF5A8A2}"/>
                </a:ext>
              </a:extLst>
            </p:cNvPr>
            <p:cNvSpPr txBox="1"/>
            <p:nvPr/>
          </p:nvSpPr>
          <p:spPr>
            <a:xfrm>
              <a:off x="1111428" y="6057767"/>
              <a:ext cx="628698" cy="338554"/>
            </a:xfrm>
            <a:prstGeom prst="rect">
              <a:avLst/>
            </a:prstGeom>
            <a:noFill/>
          </p:spPr>
          <p:txBody>
            <a:bodyPr wrap="none" rtlCol="0">
              <a:spAutoFit/>
            </a:bodyPr>
            <a:lstStyle/>
            <a:p>
              <a:r>
                <a:rPr lang="en-US" sz="1600" dirty="0"/>
                <a:t>FP16</a:t>
              </a:r>
            </a:p>
          </p:txBody>
        </p:sp>
      </p:grpSp>
      <p:grpSp>
        <p:nvGrpSpPr>
          <p:cNvPr id="25" name="Group 24">
            <a:extLst>
              <a:ext uri="{FF2B5EF4-FFF2-40B4-BE49-F238E27FC236}">
                <a16:creationId xmlns:a16="http://schemas.microsoft.com/office/drawing/2014/main" id="{6D7DE590-9E38-DBE1-CD7C-3DD03C29D9A5}"/>
              </a:ext>
            </a:extLst>
          </p:cNvPr>
          <p:cNvGrpSpPr/>
          <p:nvPr/>
        </p:nvGrpSpPr>
        <p:grpSpPr>
          <a:xfrm>
            <a:off x="3757961" y="5129841"/>
            <a:ext cx="3458276" cy="805826"/>
            <a:chOff x="3757961" y="5129841"/>
            <a:chExt cx="3458276" cy="805826"/>
          </a:xfrm>
        </p:grpSpPr>
        <p:cxnSp>
          <p:nvCxnSpPr>
            <p:cNvPr id="21" name="Straight Connector 20">
              <a:extLst>
                <a:ext uri="{FF2B5EF4-FFF2-40B4-BE49-F238E27FC236}">
                  <a16:creationId xmlns:a16="http://schemas.microsoft.com/office/drawing/2014/main" id="{7C42F717-7CB8-742B-80CF-D900D8831CF7}"/>
                </a:ext>
              </a:extLst>
            </p:cNvPr>
            <p:cNvCxnSpPr>
              <a:cxnSpLocks/>
            </p:cNvCxnSpPr>
            <p:nvPr/>
          </p:nvCxnSpPr>
          <p:spPr>
            <a:xfrm flipH="1">
              <a:off x="3757961" y="5129842"/>
              <a:ext cx="842794" cy="805825"/>
            </a:xfrm>
            <a:prstGeom prst="line">
              <a:avLst/>
            </a:prstGeom>
            <a:ln w="222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BC96B67-3E3F-A284-C764-3EEC1C038D3E}"/>
                </a:ext>
              </a:extLst>
            </p:cNvPr>
            <p:cNvCxnSpPr>
              <a:cxnSpLocks/>
            </p:cNvCxnSpPr>
            <p:nvPr/>
          </p:nvCxnSpPr>
          <p:spPr>
            <a:xfrm flipH="1">
              <a:off x="6373443" y="5129841"/>
              <a:ext cx="842794" cy="805825"/>
            </a:xfrm>
            <a:prstGeom prst="line">
              <a:avLst/>
            </a:prstGeom>
            <a:ln w="222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C57C7DD3-0058-B88B-2E08-2501B59967F5}"/>
              </a:ext>
            </a:extLst>
          </p:cNvPr>
          <p:cNvSpPr txBox="1"/>
          <p:nvPr/>
        </p:nvSpPr>
        <p:spPr>
          <a:xfrm>
            <a:off x="690669" y="2986533"/>
            <a:ext cx="10663129" cy="535531"/>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libri" panose="020F0502020204030204" pitchFamily="34" charset="0"/>
              </a:rPr>
              <a:t>IEEE 754 - ”</a:t>
            </a:r>
            <a:r>
              <a:rPr lang="en-US" sz="3200" dirty="0" err="1">
                <a:latin typeface="Calibri" panose="020F0502020204030204" pitchFamily="34" charset="0"/>
              </a:rPr>
              <a:t>roundTiesToEvent</a:t>
            </a:r>
            <a:r>
              <a:rPr lang="en-US" sz="3200" dirty="0">
                <a:latin typeface="Calibri" panose="020F0502020204030204" pitchFamily="34" charset="0"/>
              </a:rPr>
              <a:t>” rules</a:t>
            </a:r>
          </a:p>
        </p:txBody>
      </p:sp>
      <p:pic>
        <p:nvPicPr>
          <p:cNvPr id="1030" name="Picture 6">
            <a:extLst>
              <a:ext uri="{FF2B5EF4-FFF2-40B4-BE49-F238E27FC236}">
                <a16:creationId xmlns:a16="http://schemas.microsoft.com/office/drawing/2014/main" id="{09B9A98B-30EE-D9F2-5F3F-5E085EC0F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091" y="5072201"/>
            <a:ext cx="3977463" cy="98556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C85A7BA-0DA0-A360-DC79-3EADE4EDCE20}"/>
              </a:ext>
            </a:extLst>
          </p:cNvPr>
          <p:cNvSpPr txBox="1"/>
          <p:nvPr/>
        </p:nvSpPr>
        <p:spPr>
          <a:xfrm>
            <a:off x="690669" y="3486067"/>
            <a:ext cx="10051646" cy="535531"/>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libri" panose="020F0502020204030204" pitchFamily="34" charset="0"/>
              </a:rPr>
              <a:t>Rounding up/down depends on the left-over bits</a:t>
            </a:r>
          </a:p>
        </p:txBody>
      </p:sp>
      <p:sp>
        <p:nvSpPr>
          <p:cNvPr id="5" name="TextBox 4">
            <a:extLst>
              <a:ext uri="{FF2B5EF4-FFF2-40B4-BE49-F238E27FC236}">
                <a16:creationId xmlns:a16="http://schemas.microsoft.com/office/drawing/2014/main" id="{CA306AD9-1331-8CA3-97A0-66D734ECB194}"/>
              </a:ext>
            </a:extLst>
          </p:cNvPr>
          <p:cNvSpPr txBox="1"/>
          <p:nvPr/>
        </p:nvSpPr>
        <p:spPr>
          <a:xfrm>
            <a:off x="1070275" y="6533695"/>
            <a:ext cx="6096000" cy="338554"/>
          </a:xfrm>
          <a:prstGeom prst="rect">
            <a:avLst/>
          </a:prstGeom>
          <a:noFill/>
        </p:spPr>
        <p:txBody>
          <a:bodyPr wrap="square">
            <a:spAutoFit/>
          </a:bodyPr>
          <a:lstStyle/>
          <a:p>
            <a:r>
              <a:rPr lang="en-US" sz="1600" b="1" dirty="0">
                <a:solidFill>
                  <a:srgbClr val="FF0000"/>
                </a:solidFill>
                <a:latin typeface="Calibri" panose="020F0502020204030204" pitchFamily="34" charset="0"/>
              </a:rPr>
              <a:t>Here we show the conversion from FP32 to FP16 for convenience.</a:t>
            </a:r>
            <a:endParaRPr lang="en-US" sz="1600" b="1" dirty="0">
              <a:solidFill>
                <a:srgbClr val="FF0000"/>
              </a:solidFill>
            </a:endParaRPr>
          </a:p>
        </p:txBody>
      </p:sp>
    </p:spTree>
    <p:extLst>
      <p:ext uri="{BB962C8B-B14F-4D97-AF65-F5344CB8AC3E}">
        <p14:creationId xmlns:p14="http://schemas.microsoft.com/office/powerpoint/2010/main" val="412655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29"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1A64-DC43-2837-0044-39436147E01E}"/>
              </a:ext>
            </a:extLst>
          </p:cNvPr>
          <p:cNvSpPr>
            <a:spLocks noGrp="1"/>
          </p:cNvSpPr>
          <p:nvPr>
            <p:ph type="title"/>
          </p:nvPr>
        </p:nvSpPr>
        <p:spPr/>
        <p:txBody>
          <a:bodyPr/>
          <a:lstStyle/>
          <a:p>
            <a:r>
              <a:rPr lang="en-US" dirty="0"/>
              <a:t>Consequences: Geometric inconsistencies</a:t>
            </a:r>
          </a:p>
        </p:txBody>
      </p:sp>
      <p:sp>
        <p:nvSpPr>
          <p:cNvPr id="3" name="Content Placeholder 2">
            <a:extLst>
              <a:ext uri="{FF2B5EF4-FFF2-40B4-BE49-F238E27FC236}">
                <a16:creationId xmlns:a16="http://schemas.microsoft.com/office/drawing/2014/main" id="{46819C75-9A80-4B67-1249-1F0EFDA4337A}"/>
              </a:ext>
            </a:extLst>
          </p:cNvPr>
          <p:cNvSpPr>
            <a:spLocks noGrp="1"/>
          </p:cNvSpPr>
          <p:nvPr>
            <p:ph idx="1"/>
          </p:nvPr>
        </p:nvSpPr>
        <p:spPr>
          <a:xfrm>
            <a:off x="838200" y="870857"/>
            <a:ext cx="8305800" cy="768743"/>
          </a:xfrm>
        </p:spPr>
        <p:txBody>
          <a:bodyPr>
            <a:normAutofit/>
          </a:bodyPr>
          <a:lstStyle/>
          <a:p>
            <a:pPr lvl="1">
              <a:buFontTx/>
              <a:buChar char="-"/>
            </a:pPr>
            <a:endParaRPr lang="en-US" dirty="0"/>
          </a:p>
          <a:p>
            <a:pPr lvl="1">
              <a:buFontTx/>
              <a:buChar char="-"/>
            </a:pPr>
            <a:endParaRPr lang="en-US" dirty="0"/>
          </a:p>
          <a:p>
            <a:pPr lvl="1">
              <a:buFontTx/>
              <a:buChar char="-"/>
            </a:pPr>
            <a:endParaRPr lang="en-US" dirty="0"/>
          </a:p>
          <a:p>
            <a:pPr lvl="1">
              <a:buFontTx/>
              <a:buChar char="-"/>
            </a:pPr>
            <a:endParaRPr lang="en-US" dirty="0"/>
          </a:p>
          <a:p>
            <a:pPr lvl="1">
              <a:buFontTx/>
              <a:buChar char="-"/>
            </a:pPr>
            <a:endParaRPr lang="en-US" dirty="0"/>
          </a:p>
          <a:p>
            <a:pPr lvl="1">
              <a:buFontTx/>
              <a:buChar char="-"/>
            </a:pPr>
            <a:endParaRPr lang="en-US" dirty="0"/>
          </a:p>
          <a:p>
            <a:endParaRPr lang="en-US" dirty="0"/>
          </a:p>
          <a:p>
            <a:pPr lvl="1">
              <a:buFontTx/>
              <a:buChar char="-"/>
            </a:pPr>
            <a:endParaRPr lang="en-US" dirty="0">
              <a:effectLst/>
              <a:latin typeface="Helvetica" pitchFamily="2" charset="0"/>
            </a:endParaRPr>
          </a:p>
          <a:p>
            <a:pPr lvl="1">
              <a:buFontTx/>
              <a:buChar char="-"/>
            </a:pPr>
            <a:endParaRPr lang="en-US" dirty="0"/>
          </a:p>
          <a:p>
            <a:pPr>
              <a:buFontTx/>
              <a:buChar char="-"/>
            </a:pPr>
            <a:endParaRPr lang="en-US" dirty="0"/>
          </a:p>
        </p:txBody>
      </p:sp>
      <p:sp>
        <p:nvSpPr>
          <p:cNvPr id="4" name="Slide Number Placeholder 3">
            <a:extLst>
              <a:ext uri="{FF2B5EF4-FFF2-40B4-BE49-F238E27FC236}">
                <a16:creationId xmlns:a16="http://schemas.microsoft.com/office/drawing/2014/main" id="{58A3A04D-B2D3-BD8C-168A-AC9F48F3452F}"/>
              </a:ext>
            </a:extLst>
          </p:cNvPr>
          <p:cNvSpPr>
            <a:spLocks noGrp="1"/>
          </p:cNvSpPr>
          <p:nvPr>
            <p:ph type="sldNum" sz="quarter" idx="12"/>
          </p:nvPr>
        </p:nvSpPr>
        <p:spPr/>
        <p:txBody>
          <a:bodyPr/>
          <a:lstStyle/>
          <a:p>
            <a:fld id="{85755D8F-12EC-5944-A0BB-3D22CF45DCD8}" type="slidenum">
              <a:rPr lang="en-US" smtClean="0"/>
              <a:t>16</a:t>
            </a:fld>
            <a:endParaRPr lang="en-US"/>
          </a:p>
        </p:txBody>
      </p:sp>
      <p:sp>
        <p:nvSpPr>
          <p:cNvPr id="20" name="TextBox 19">
            <a:extLst>
              <a:ext uri="{FF2B5EF4-FFF2-40B4-BE49-F238E27FC236}">
                <a16:creationId xmlns:a16="http://schemas.microsoft.com/office/drawing/2014/main" id="{DD7D1067-A2F4-63F6-F2C6-07DD5AF6CDAB}"/>
              </a:ext>
            </a:extLst>
          </p:cNvPr>
          <p:cNvSpPr txBox="1"/>
          <p:nvPr/>
        </p:nvSpPr>
        <p:spPr>
          <a:xfrm>
            <a:off x="695776" y="2139527"/>
            <a:ext cx="11405675" cy="590931"/>
          </a:xfrm>
          <a:prstGeom prst="rect">
            <a:avLst/>
          </a:prstGeom>
          <a:noFill/>
        </p:spPr>
        <p:txBody>
          <a:bodyPr wrap="square">
            <a:spAutoFit/>
          </a:body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Intersections missing for LSI and wrong results for PIP!</a:t>
            </a:r>
          </a:p>
        </p:txBody>
      </p:sp>
      <p:grpSp>
        <p:nvGrpSpPr>
          <p:cNvPr id="22" name="Group 21">
            <a:extLst>
              <a:ext uri="{FF2B5EF4-FFF2-40B4-BE49-F238E27FC236}">
                <a16:creationId xmlns:a16="http://schemas.microsoft.com/office/drawing/2014/main" id="{A5D199B2-C29A-12AF-7DAC-6E545B3E7AFB}"/>
              </a:ext>
            </a:extLst>
          </p:cNvPr>
          <p:cNvGrpSpPr/>
          <p:nvPr/>
        </p:nvGrpSpPr>
        <p:grpSpPr>
          <a:xfrm>
            <a:off x="919804" y="3429000"/>
            <a:ext cx="2825263" cy="2944379"/>
            <a:chOff x="919804" y="3429000"/>
            <a:chExt cx="2825263" cy="2944379"/>
          </a:xfrm>
        </p:grpSpPr>
        <p:grpSp>
          <p:nvGrpSpPr>
            <p:cNvPr id="10" name="Group 9">
              <a:extLst>
                <a:ext uri="{FF2B5EF4-FFF2-40B4-BE49-F238E27FC236}">
                  <a16:creationId xmlns:a16="http://schemas.microsoft.com/office/drawing/2014/main" id="{7A46DFA2-AF30-8BE9-2989-9910B4A6CBFB}"/>
                </a:ext>
              </a:extLst>
            </p:cNvPr>
            <p:cNvGrpSpPr/>
            <p:nvPr/>
          </p:nvGrpSpPr>
          <p:grpSpPr>
            <a:xfrm>
              <a:off x="919804" y="3429000"/>
              <a:ext cx="2825263" cy="1675435"/>
              <a:chOff x="1423685" y="3382700"/>
              <a:chExt cx="2004522" cy="1188720"/>
            </a:xfrm>
          </p:grpSpPr>
          <p:cxnSp>
            <p:nvCxnSpPr>
              <p:cNvPr id="6" name="Straight Connector 5">
                <a:extLst>
                  <a:ext uri="{FF2B5EF4-FFF2-40B4-BE49-F238E27FC236}">
                    <a16:creationId xmlns:a16="http://schemas.microsoft.com/office/drawing/2014/main" id="{F36E1AF5-C971-9CD8-996F-820EEB14C6CD}"/>
                  </a:ext>
                </a:extLst>
              </p:cNvPr>
              <p:cNvCxnSpPr>
                <a:cxnSpLocks/>
              </p:cNvCxnSpPr>
              <p:nvPr/>
            </p:nvCxnSpPr>
            <p:spPr>
              <a:xfrm>
                <a:off x="1493134" y="3429000"/>
                <a:ext cx="1891496" cy="1085127"/>
              </a:xfrm>
              <a:prstGeom prst="line">
                <a:avLst/>
              </a:prstGeom>
              <a:ln w="31750">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5E25D32E-081A-2A83-EF40-7927B9EBC2A1}"/>
                  </a:ext>
                </a:extLst>
              </p:cNvPr>
              <p:cNvSpPr/>
              <p:nvPr/>
            </p:nvSpPr>
            <p:spPr>
              <a:xfrm>
                <a:off x="1423685" y="3382700"/>
                <a:ext cx="2004522" cy="1188720"/>
              </a:xfrm>
              <a:prstGeom prst="rect">
                <a:avLst/>
              </a:prstGeom>
              <a:noFill/>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cxnSp>
          <p:nvCxnSpPr>
            <p:cNvPr id="11" name="Straight Connector 10">
              <a:extLst>
                <a:ext uri="{FF2B5EF4-FFF2-40B4-BE49-F238E27FC236}">
                  <a16:creationId xmlns:a16="http://schemas.microsoft.com/office/drawing/2014/main" id="{A89CE5D3-F108-169A-F85F-C2A5D53DCE1A}"/>
                </a:ext>
              </a:extLst>
            </p:cNvPr>
            <p:cNvCxnSpPr>
              <a:cxnSpLocks/>
            </p:cNvCxnSpPr>
            <p:nvPr/>
          </p:nvCxnSpPr>
          <p:spPr>
            <a:xfrm flipV="1">
              <a:off x="3486723" y="4276350"/>
              <a:ext cx="0" cy="1493133"/>
            </a:xfrm>
            <a:prstGeom prst="line">
              <a:avLst/>
            </a:prstGeom>
            <a:ln w="31750">
              <a:headEnd type="none"/>
              <a:tailEnd type="triangle"/>
            </a:ln>
          </p:spPr>
          <p:style>
            <a:lnRef idx="2">
              <a:schemeClr val="accent6"/>
            </a:lnRef>
            <a:fillRef idx="0">
              <a:schemeClr val="accent6"/>
            </a:fillRef>
            <a:effectRef idx="1">
              <a:schemeClr val="accent6"/>
            </a:effectRef>
            <a:fontRef idx="minor">
              <a:schemeClr val="tx1"/>
            </a:fontRef>
          </p:style>
        </p:cxnSp>
        <p:sp>
          <p:nvSpPr>
            <p:cNvPr id="13" name="Oval 12">
              <a:extLst>
                <a:ext uri="{FF2B5EF4-FFF2-40B4-BE49-F238E27FC236}">
                  <a16:creationId xmlns:a16="http://schemas.microsoft.com/office/drawing/2014/main" id="{DC646474-F3DF-7DCC-F7E7-2EB599C89724}"/>
                </a:ext>
              </a:extLst>
            </p:cNvPr>
            <p:cNvSpPr/>
            <p:nvPr/>
          </p:nvSpPr>
          <p:spPr>
            <a:xfrm>
              <a:off x="3427860" y="4865238"/>
              <a:ext cx="137160"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0D17D7D4-F9DA-4ED9-FE1F-05D11F4AD1B0}"/>
                </a:ext>
              </a:extLst>
            </p:cNvPr>
            <p:cNvSpPr txBox="1"/>
            <p:nvPr/>
          </p:nvSpPr>
          <p:spPr>
            <a:xfrm>
              <a:off x="1395317" y="5911714"/>
              <a:ext cx="2091406" cy="461665"/>
            </a:xfrm>
            <a:prstGeom prst="rect">
              <a:avLst/>
            </a:prstGeom>
            <a:noFill/>
          </p:spPr>
          <p:txBody>
            <a:bodyPr wrap="none" rtlCol="0">
              <a:spAutoFit/>
            </a:bodyPr>
            <a:lstStyle/>
            <a:p>
              <a:r>
                <a:rPr lang="en-US" sz="2400" dirty="0"/>
                <a:t>High Precision</a:t>
              </a:r>
            </a:p>
          </p:txBody>
        </p:sp>
      </p:grpSp>
      <p:grpSp>
        <p:nvGrpSpPr>
          <p:cNvPr id="23" name="Group 22">
            <a:extLst>
              <a:ext uri="{FF2B5EF4-FFF2-40B4-BE49-F238E27FC236}">
                <a16:creationId xmlns:a16="http://schemas.microsoft.com/office/drawing/2014/main" id="{7533FE5F-A96C-156D-8DA5-650A7BB6F17A}"/>
              </a:ext>
            </a:extLst>
          </p:cNvPr>
          <p:cNvGrpSpPr/>
          <p:nvPr/>
        </p:nvGrpSpPr>
        <p:grpSpPr>
          <a:xfrm>
            <a:off x="4484262" y="3426040"/>
            <a:ext cx="3306111" cy="2941418"/>
            <a:chOff x="919804" y="3429000"/>
            <a:chExt cx="3306111" cy="2941418"/>
          </a:xfrm>
        </p:grpSpPr>
        <p:grpSp>
          <p:nvGrpSpPr>
            <p:cNvPr id="24" name="Group 23">
              <a:extLst>
                <a:ext uri="{FF2B5EF4-FFF2-40B4-BE49-F238E27FC236}">
                  <a16:creationId xmlns:a16="http://schemas.microsoft.com/office/drawing/2014/main" id="{36B06EA0-CCC2-18AA-879D-4C788CA99870}"/>
                </a:ext>
              </a:extLst>
            </p:cNvPr>
            <p:cNvGrpSpPr/>
            <p:nvPr/>
          </p:nvGrpSpPr>
          <p:grpSpPr>
            <a:xfrm>
              <a:off x="919804" y="3429000"/>
              <a:ext cx="3306111" cy="1675435"/>
              <a:chOff x="1423685" y="3382700"/>
              <a:chExt cx="2345683" cy="1188720"/>
            </a:xfrm>
          </p:grpSpPr>
          <p:cxnSp>
            <p:nvCxnSpPr>
              <p:cNvPr id="28" name="Straight Connector 27">
                <a:extLst>
                  <a:ext uri="{FF2B5EF4-FFF2-40B4-BE49-F238E27FC236}">
                    <a16:creationId xmlns:a16="http://schemas.microsoft.com/office/drawing/2014/main" id="{85C4BA27-3DBC-FD4A-B5A3-9C4478B2CE01}"/>
                  </a:ext>
                </a:extLst>
              </p:cNvPr>
              <p:cNvCxnSpPr>
                <a:cxnSpLocks/>
              </p:cNvCxnSpPr>
              <p:nvPr/>
            </p:nvCxnSpPr>
            <p:spPr>
              <a:xfrm>
                <a:off x="1493134" y="3429000"/>
                <a:ext cx="1891496" cy="1085127"/>
              </a:xfrm>
              <a:prstGeom prst="line">
                <a:avLst/>
              </a:prstGeom>
              <a:ln w="31750">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FDA38D81-FFD6-FCEE-E960-497D66CE62E4}"/>
                  </a:ext>
                </a:extLst>
              </p:cNvPr>
              <p:cNvSpPr/>
              <p:nvPr/>
            </p:nvSpPr>
            <p:spPr>
              <a:xfrm>
                <a:off x="1423685" y="3382700"/>
                <a:ext cx="2345683" cy="1188720"/>
              </a:xfrm>
              <a:prstGeom prst="rect">
                <a:avLst/>
              </a:prstGeom>
              <a:noFill/>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cxnSp>
          <p:nvCxnSpPr>
            <p:cNvPr id="25" name="Straight Connector 24">
              <a:extLst>
                <a:ext uri="{FF2B5EF4-FFF2-40B4-BE49-F238E27FC236}">
                  <a16:creationId xmlns:a16="http://schemas.microsoft.com/office/drawing/2014/main" id="{85827D5C-8A20-E50C-1443-8D527C7C7925}"/>
                </a:ext>
              </a:extLst>
            </p:cNvPr>
            <p:cNvCxnSpPr>
              <a:cxnSpLocks/>
            </p:cNvCxnSpPr>
            <p:nvPr/>
          </p:nvCxnSpPr>
          <p:spPr>
            <a:xfrm flipV="1">
              <a:off x="3985487" y="4274156"/>
              <a:ext cx="0" cy="1493133"/>
            </a:xfrm>
            <a:prstGeom prst="line">
              <a:avLst/>
            </a:prstGeom>
            <a:ln w="31750">
              <a:headEnd type="none"/>
              <a:tailEnd type="triangle"/>
            </a:ln>
          </p:spPr>
          <p:style>
            <a:lnRef idx="2">
              <a:schemeClr val="accent6"/>
            </a:lnRef>
            <a:fillRef idx="0">
              <a:schemeClr val="accent6"/>
            </a:fillRef>
            <a:effectRef idx="1">
              <a:schemeClr val="accent6"/>
            </a:effectRef>
            <a:fontRef idx="minor">
              <a:schemeClr val="tx1"/>
            </a:fontRef>
          </p:style>
        </p:cxnSp>
        <p:sp>
          <p:nvSpPr>
            <p:cNvPr id="27" name="TextBox 26">
              <a:extLst>
                <a:ext uri="{FF2B5EF4-FFF2-40B4-BE49-F238E27FC236}">
                  <a16:creationId xmlns:a16="http://schemas.microsoft.com/office/drawing/2014/main" id="{0526EEBC-DBCC-FC3D-5B94-0444C1165989}"/>
                </a:ext>
              </a:extLst>
            </p:cNvPr>
            <p:cNvSpPr txBox="1"/>
            <p:nvPr/>
          </p:nvSpPr>
          <p:spPr>
            <a:xfrm>
              <a:off x="1686370" y="5908753"/>
              <a:ext cx="1997278" cy="461665"/>
            </a:xfrm>
            <a:prstGeom prst="rect">
              <a:avLst/>
            </a:prstGeom>
            <a:noFill/>
          </p:spPr>
          <p:txBody>
            <a:bodyPr wrap="none" rtlCol="0">
              <a:spAutoFit/>
            </a:bodyPr>
            <a:lstStyle/>
            <a:p>
              <a:r>
                <a:rPr lang="en-US" sz="2400" dirty="0"/>
                <a:t>False positive</a:t>
              </a:r>
            </a:p>
          </p:txBody>
        </p:sp>
      </p:grpSp>
      <p:grpSp>
        <p:nvGrpSpPr>
          <p:cNvPr id="30" name="Group 29">
            <a:extLst>
              <a:ext uri="{FF2B5EF4-FFF2-40B4-BE49-F238E27FC236}">
                <a16:creationId xmlns:a16="http://schemas.microsoft.com/office/drawing/2014/main" id="{993D144F-59A7-C31A-9CDF-681EAD34CB79}"/>
              </a:ext>
            </a:extLst>
          </p:cNvPr>
          <p:cNvGrpSpPr/>
          <p:nvPr/>
        </p:nvGrpSpPr>
        <p:grpSpPr>
          <a:xfrm>
            <a:off x="8048721" y="3423080"/>
            <a:ext cx="2763842" cy="2944377"/>
            <a:chOff x="919805" y="3429000"/>
            <a:chExt cx="2763842" cy="2944377"/>
          </a:xfrm>
        </p:grpSpPr>
        <p:grpSp>
          <p:nvGrpSpPr>
            <p:cNvPr id="31" name="Group 30">
              <a:extLst>
                <a:ext uri="{FF2B5EF4-FFF2-40B4-BE49-F238E27FC236}">
                  <a16:creationId xmlns:a16="http://schemas.microsoft.com/office/drawing/2014/main" id="{52FAD9D2-CF3C-E642-6FB9-6D293B394F49}"/>
                </a:ext>
              </a:extLst>
            </p:cNvPr>
            <p:cNvGrpSpPr/>
            <p:nvPr/>
          </p:nvGrpSpPr>
          <p:grpSpPr>
            <a:xfrm>
              <a:off x="919805" y="3429000"/>
              <a:ext cx="2763842" cy="1675435"/>
              <a:chOff x="1423686" y="3382700"/>
              <a:chExt cx="1960944" cy="1188720"/>
            </a:xfrm>
          </p:grpSpPr>
          <p:cxnSp>
            <p:nvCxnSpPr>
              <p:cNvPr id="35" name="Straight Connector 34">
                <a:extLst>
                  <a:ext uri="{FF2B5EF4-FFF2-40B4-BE49-F238E27FC236}">
                    <a16:creationId xmlns:a16="http://schemas.microsoft.com/office/drawing/2014/main" id="{931117A7-DF7D-0A73-E77C-49FFE9EDB4E3}"/>
                  </a:ext>
                </a:extLst>
              </p:cNvPr>
              <p:cNvCxnSpPr>
                <a:cxnSpLocks/>
              </p:cNvCxnSpPr>
              <p:nvPr/>
            </p:nvCxnSpPr>
            <p:spPr>
              <a:xfrm>
                <a:off x="1493134" y="3429000"/>
                <a:ext cx="1891496" cy="1085127"/>
              </a:xfrm>
              <a:prstGeom prst="line">
                <a:avLst/>
              </a:prstGeom>
              <a:ln w="31750">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E01D57F6-333A-8993-071B-ECCE7E314B83}"/>
                  </a:ext>
                </a:extLst>
              </p:cNvPr>
              <p:cNvSpPr/>
              <p:nvPr/>
            </p:nvSpPr>
            <p:spPr>
              <a:xfrm>
                <a:off x="1423686" y="3382700"/>
                <a:ext cx="1681509" cy="1188720"/>
              </a:xfrm>
              <a:prstGeom prst="rect">
                <a:avLst/>
              </a:prstGeom>
              <a:noFill/>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cxnSp>
          <p:nvCxnSpPr>
            <p:cNvPr id="32" name="Straight Connector 31">
              <a:extLst>
                <a:ext uri="{FF2B5EF4-FFF2-40B4-BE49-F238E27FC236}">
                  <a16:creationId xmlns:a16="http://schemas.microsoft.com/office/drawing/2014/main" id="{180C7802-CBC2-59C9-8F21-7895730E8F70}"/>
                </a:ext>
              </a:extLst>
            </p:cNvPr>
            <p:cNvCxnSpPr>
              <a:cxnSpLocks/>
            </p:cNvCxnSpPr>
            <p:nvPr/>
          </p:nvCxnSpPr>
          <p:spPr>
            <a:xfrm flipV="1">
              <a:off x="3486723" y="4276350"/>
              <a:ext cx="0" cy="1493133"/>
            </a:xfrm>
            <a:prstGeom prst="line">
              <a:avLst/>
            </a:prstGeom>
            <a:ln w="31750">
              <a:headEnd type="none"/>
              <a:tailEnd type="triangle"/>
            </a:ln>
          </p:spPr>
          <p:style>
            <a:lnRef idx="2">
              <a:schemeClr val="accent6"/>
            </a:lnRef>
            <a:fillRef idx="0">
              <a:schemeClr val="accent6"/>
            </a:fillRef>
            <a:effectRef idx="1">
              <a:schemeClr val="accent6"/>
            </a:effectRef>
            <a:fontRef idx="minor">
              <a:schemeClr val="tx1"/>
            </a:fontRef>
          </p:style>
        </p:cxnSp>
        <p:sp>
          <p:nvSpPr>
            <p:cNvPr id="34" name="TextBox 33">
              <a:extLst>
                <a:ext uri="{FF2B5EF4-FFF2-40B4-BE49-F238E27FC236}">
                  <a16:creationId xmlns:a16="http://schemas.microsoft.com/office/drawing/2014/main" id="{25B03197-DC2D-E476-0AFF-56AB1B72FB41}"/>
                </a:ext>
              </a:extLst>
            </p:cNvPr>
            <p:cNvSpPr txBox="1"/>
            <p:nvPr/>
          </p:nvSpPr>
          <p:spPr>
            <a:xfrm>
              <a:off x="1335729" y="5911712"/>
              <a:ext cx="2118978" cy="461665"/>
            </a:xfrm>
            <a:prstGeom prst="rect">
              <a:avLst/>
            </a:prstGeom>
            <a:noFill/>
          </p:spPr>
          <p:txBody>
            <a:bodyPr wrap="none" rtlCol="0">
              <a:spAutoFit/>
            </a:bodyPr>
            <a:lstStyle/>
            <a:p>
              <a:r>
                <a:rPr lang="en-US" sz="2400" dirty="0"/>
                <a:t>False Negative</a:t>
              </a:r>
            </a:p>
          </p:txBody>
        </p:sp>
      </p:grpSp>
      <p:sp>
        <p:nvSpPr>
          <p:cNvPr id="38" name="TextBox 37">
            <a:extLst>
              <a:ext uri="{FF2B5EF4-FFF2-40B4-BE49-F238E27FC236}">
                <a16:creationId xmlns:a16="http://schemas.microsoft.com/office/drawing/2014/main" id="{ABEB798E-6F12-2362-7636-2BA5AE8C0BAF}"/>
              </a:ext>
            </a:extLst>
          </p:cNvPr>
          <p:cNvSpPr txBox="1"/>
          <p:nvPr/>
        </p:nvSpPr>
        <p:spPr>
          <a:xfrm>
            <a:off x="695776" y="991334"/>
            <a:ext cx="6098582" cy="590931"/>
          </a:xfrm>
          <a:prstGeom prst="rect">
            <a:avLst/>
          </a:prstGeom>
          <a:noFill/>
        </p:spPr>
        <p:txBody>
          <a:bodyPr wrap="square">
            <a:spAutoFit/>
          </a:body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False-positive is acceptable</a:t>
            </a:r>
          </a:p>
        </p:txBody>
      </p:sp>
      <p:sp>
        <p:nvSpPr>
          <p:cNvPr id="40" name="TextBox 39">
            <a:extLst>
              <a:ext uri="{FF2B5EF4-FFF2-40B4-BE49-F238E27FC236}">
                <a16:creationId xmlns:a16="http://schemas.microsoft.com/office/drawing/2014/main" id="{A74F8FF1-3EAC-0E58-6AD1-4CC720C00E8B}"/>
              </a:ext>
            </a:extLst>
          </p:cNvPr>
          <p:cNvSpPr txBox="1"/>
          <p:nvPr/>
        </p:nvSpPr>
        <p:spPr>
          <a:xfrm>
            <a:off x="695776" y="1574506"/>
            <a:ext cx="9018723" cy="590931"/>
          </a:xfrm>
          <a:prstGeom prst="rect">
            <a:avLst/>
          </a:prstGeom>
          <a:noFill/>
        </p:spPr>
        <p:txBody>
          <a:bodyPr wrap="square">
            <a:spAutoFit/>
          </a:bodyPr>
          <a:lstStyle/>
          <a:p>
            <a:pPr marL="228600" lvl="1" indent="-228600">
              <a:lnSpc>
                <a:spcPct val="90000"/>
              </a:lnSpc>
              <a:spcBef>
                <a:spcPts val="1000"/>
              </a:spcBef>
              <a:buFont typeface="Arial" panose="020B0604020202020204" pitchFamily="34" charset="0"/>
              <a:buChar char="•"/>
            </a:pPr>
            <a:r>
              <a:rPr lang="en-US" sz="3600" dirty="0">
                <a:latin typeface="Calibri" panose="020F0502020204030204" pitchFamily="34" charset="0"/>
              </a:rPr>
              <a:t>False-negative leads to intersections missing</a:t>
            </a:r>
          </a:p>
        </p:txBody>
      </p:sp>
    </p:spTree>
    <p:extLst>
      <p:ext uri="{BB962C8B-B14F-4D97-AF65-F5344CB8AC3E}">
        <p14:creationId xmlns:p14="http://schemas.microsoft.com/office/powerpoint/2010/main" val="309227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8A64-9D87-85FF-4D19-E1E070D4A9B1}"/>
              </a:ext>
            </a:extLst>
          </p:cNvPr>
          <p:cNvSpPr>
            <a:spLocks noGrp="1"/>
          </p:cNvSpPr>
          <p:nvPr>
            <p:ph type="title"/>
          </p:nvPr>
        </p:nvSpPr>
        <p:spPr/>
        <p:txBody>
          <a:bodyPr/>
          <a:lstStyle/>
          <a:p>
            <a:r>
              <a:rPr lang="en-US" dirty="0"/>
              <a:t>Our Solution in </a:t>
            </a:r>
            <a:r>
              <a:rPr lang="en-US" dirty="0" err="1"/>
              <a:t>RayJoin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F5B3E1-8A2C-2022-817C-8C52B14E9DDB}"/>
                  </a:ext>
                </a:extLst>
              </p:cNvPr>
              <p:cNvSpPr>
                <a:spLocks noGrp="1"/>
              </p:cNvSpPr>
              <p:nvPr>
                <p:ph idx="1"/>
              </p:nvPr>
            </p:nvSpPr>
            <p:spPr/>
            <p:txBody>
              <a:bodyPr/>
              <a:lstStyle/>
              <a:p>
                <a:r>
                  <a:rPr lang="en-US" dirty="0"/>
                  <a:t>Create an </a:t>
                </a:r>
                <a:r>
                  <a:rPr lang="en-US" b="1" u="sng" dirty="0"/>
                  <a:t>overlarge</a:t>
                </a:r>
                <a:r>
                  <a:rPr lang="en-US" dirty="0"/>
                  <a:t> bounding box?</a:t>
                </a:r>
              </a:p>
              <a:p>
                <a:pPr lvl="1">
                  <a:buFontTx/>
                  <a:buChar char="-"/>
                </a:pPr>
                <a:r>
                  <a:rPr lang="en-US" dirty="0"/>
                  <a:t>Not big enough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False negatives</a:t>
                </a:r>
              </a:p>
              <a:p>
                <a:pPr lvl="1">
                  <a:buFontTx/>
                  <a:buChar char="-"/>
                </a:pPr>
                <a:r>
                  <a:rPr lang="en-US" dirty="0"/>
                  <a:t>Too big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Too many false positives, hurting performance</a:t>
                </a:r>
              </a:p>
            </p:txBody>
          </p:sp>
        </mc:Choice>
        <mc:Fallback xmlns="">
          <p:sp>
            <p:nvSpPr>
              <p:cNvPr id="3" name="Content Placeholder 2">
                <a:extLst>
                  <a:ext uri="{FF2B5EF4-FFF2-40B4-BE49-F238E27FC236}">
                    <a16:creationId xmlns:a16="http://schemas.microsoft.com/office/drawing/2014/main" id="{15F5B3E1-8A2C-2022-817C-8C52B14E9DDB}"/>
                  </a:ext>
                </a:extLst>
              </p:cNvPr>
              <p:cNvSpPr>
                <a:spLocks noGrp="1" noRot="1" noChangeAspect="1" noMove="1" noResize="1" noEditPoints="1" noAdjustHandles="1" noChangeArrowheads="1" noChangeShapeType="1" noTextEdit="1"/>
              </p:cNvSpPr>
              <p:nvPr>
                <p:ph idx="1"/>
              </p:nvPr>
            </p:nvSpPr>
            <p:spPr>
              <a:blipFill>
                <a:blip r:embed="rId3"/>
                <a:stretch>
                  <a:fillRect l="-1689" t="-28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7F444CA-1CD6-8DA5-1C04-568DF3E49174}"/>
              </a:ext>
            </a:extLst>
          </p:cNvPr>
          <p:cNvSpPr>
            <a:spLocks noGrp="1"/>
          </p:cNvSpPr>
          <p:nvPr>
            <p:ph type="sldNum" sz="quarter" idx="12"/>
          </p:nvPr>
        </p:nvSpPr>
        <p:spPr>
          <a:xfrm>
            <a:off x="11752178" y="6492875"/>
            <a:ext cx="433252" cy="365125"/>
          </a:xfrm>
        </p:spPr>
        <p:txBody>
          <a:bodyPr/>
          <a:lstStyle/>
          <a:p>
            <a:fld id="{85755D8F-12EC-5944-A0BB-3D22CF45DCD8}" type="slidenum">
              <a:rPr lang="en-US" smtClean="0"/>
              <a:t>17</a:t>
            </a:fld>
            <a:endParaRPr lang="en-US"/>
          </a:p>
        </p:txBody>
      </p:sp>
      <p:grpSp>
        <p:nvGrpSpPr>
          <p:cNvPr id="2081" name="Group 2080">
            <a:extLst>
              <a:ext uri="{FF2B5EF4-FFF2-40B4-BE49-F238E27FC236}">
                <a16:creationId xmlns:a16="http://schemas.microsoft.com/office/drawing/2014/main" id="{B8B8DFB9-EAD9-FEAF-B688-341DE075981F}"/>
              </a:ext>
            </a:extLst>
          </p:cNvPr>
          <p:cNvGrpSpPr/>
          <p:nvPr/>
        </p:nvGrpSpPr>
        <p:grpSpPr>
          <a:xfrm>
            <a:off x="611673" y="3964078"/>
            <a:ext cx="11222006" cy="2557515"/>
            <a:chOff x="611673" y="3964078"/>
            <a:chExt cx="11222006" cy="2557515"/>
          </a:xfrm>
        </p:grpSpPr>
        <p:grpSp>
          <p:nvGrpSpPr>
            <p:cNvPr id="2071" name="Group 2070">
              <a:extLst>
                <a:ext uri="{FF2B5EF4-FFF2-40B4-BE49-F238E27FC236}">
                  <a16:creationId xmlns:a16="http://schemas.microsoft.com/office/drawing/2014/main" id="{CA7495F6-3682-C412-F8DE-27D23C4F7953}"/>
                </a:ext>
              </a:extLst>
            </p:cNvPr>
            <p:cNvGrpSpPr/>
            <p:nvPr/>
          </p:nvGrpSpPr>
          <p:grpSpPr>
            <a:xfrm>
              <a:off x="10398671" y="3964078"/>
              <a:ext cx="1435008" cy="2557515"/>
              <a:chOff x="10381186" y="3956589"/>
              <a:chExt cx="1435008" cy="2557515"/>
            </a:xfrm>
          </p:grpSpPr>
          <p:grpSp>
            <p:nvGrpSpPr>
              <p:cNvPr id="31" name="Group 30">
                <a:extLst>
                  <a:ext uri="{FF2B5EF4-FFF2-40B4-BE49-F238E27FC236}">
                    <a16:creationId xmlns:a16="http://schemas.microsoft.com/office/drawing/2014/main" id="{EC6DDAB8-507D-A10F-CACA-D8578D85C35B}"/>
                  </a:ext>
                </a:extLst>
              </p:cNvPr>
              <p:cNvGrpSpPr/>
              <p:nvPr/>
            </p:nvGrpSpPr>
            <p:grpSpPr>
              <a:xfrm>
                <a:off x="10818588" y="6034494"/>
                <a:ext cx="601890" cy="479610"/>
                <a:chOff x="4588529" y="6329854"/>
                <a:chExt cx="427755" cy="47961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3F422D1-B058-3E15-F9D3-4600266D370A}"/>
                        </a:ext>
                      </a:extLst>
                    </p:cNvPr>
                    <p:cNvSpPr txBox="1"/>
                    <p:nvPr/>
                  </p:nvSpPr>
                  <p:spPr>
                    <a:xfrm>
                      <a:off x="4588529" y="6463754"/>
                      <a:ext cx="427755" cy="3457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𝑟</m:t>
                                </m:r>
                              </m:sub>
                              <m:sup>
                                <m:r>
                                  <a:rPr lang="en-US" b="0" i="1" smtClean="0">
                                    <a:solidFill>
                                      <a:srgbClr val="FF0000"/>
                                    </a:solidFill>
                                    <a:latin typeface="Cambria Math" panose="02040503050406030204" pitchFamily="18" charset="0"/>
                                  </a:rPr>
                                  <m:t>′</m:t>
                                </m:r>
                              </m:sup>
                            </m:sSubSup>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43F422D1-B058-3E15-F9D3-4600266D370A}"/>
                        </a:ext>
                      </a:extLst>
                    </p:cNvPr>
                    <p:cNvSpPr txBox="1">
                      <a:spLocks noRot="1" noChangeAspect="1" noMove="1" noResize="1" noEditPoints="1" noAdjustHandles="1" noChangeArrowheads="1" noChangeShapeType="1" noTextEdit="1"/>
                    </p:cNvSpPr>
                    <p:nvPr/>
                  </p:nvSpPr>
                  <p:spPr>
                    <a:xfrm>
                      <a:off x="4588529" y="6463754"/>
                      <a:ext cx="427755" cy="345710"/>
                    </a:xfrm>
                    <a:prstGeom prst="rect">
                      <a:avLst/>
                    </a:prstGeom>
                    <a:blipFill>
                      <a:blip r:embed="rId4"/>
                      <a:stretch>
                        <a:fillRect/>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DC4129E7-2C44-AA19-9820-8DFE3AC779E9}"/>
                    </a:ext>
                  </a:extLst>
                </p:cNvPr>
                <p:cNvSpPr/>
                <p:nvPr/>
              </p:nvSpPr>
              <p:spPr>
                <a:xfrm>
                  <a:off x="4740696" y="6329854"/>
                  <a:ext cx="77032" cy="1097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Connector 40">
                <a:extLst>
                  <a:ext uri="{FF2B5EF4-FFF2-40B4-BE49-F238E27FC236}">
                    <a16:creationId xmlns:a16="http://schemas.microsoft.com/office/drawing/2014/main" id="{A6E99ABA-E719-1B72-875D-EE847F40F6C3}"/>
                  </a:ext>
                </a:extLst>
              </p:cNvPr>
              <p:cNvCxnSpPr>
                <a:cxnSpLocks/>
              </p:cNvCxnSpPr>
              <p:nvPr/>
            </p:nvCxnSpPr>
            <p:spPr>
              <a:xfrm>
                <a:off x="10403469" y="4789632"/>
                <a:ext cx="685724" cy="0"/>
              </a:xfrm>
              <a:prstGeom prst="line">
                <a:avLst/>
              </a:prstGeom>
              <a:ln w="158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CE9AE5A-D96C-0971-5CBF-C9366AE392EB}"/>
                  </a:ext>
                </a:extLst>
              </p:cNvPr>
              <p:cNvCxnSpPr>
                <a:cxnSpLocks/>
              </p:cNvCxnSpPr>
              <p:nvPr/>
            </p:nvCxnSpPr>
            <p:spPr>
              <a:xfrm>
                <a:off x="11089193" y="4789632"/>
                <a:ext cx="9498" cy="1322026"/>
              </a:xfrm>
              <a:prstGeom prst="line">
                <a:avLst/>
              </a:prstGeom>
              <a:ln w="158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C11E638-2931-E442-6345-97F2EAB01D75}"/>
                  </a:ext>
                </a:extLst>
              </p:cNvPr>
              <p:cNvCxnSpPr>
                <a:cxnSpLocks/>
              </p:cNvCxnSpPr>
              <p:nvPr/>
            </p:nvCxnSpPr>
            <p:spPr>
              <a:xfrm>
                <a:off x="10412966" y="6111658"/>
                <a:ext cx="685724" cy="0"/>
              </a:xfrm>
              <a:prstGeom prst="line">
                <a:avLst/>
              </a:prstGeom>
              <a:ln w="1587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D620AE59-6777-C19E-2951-F04237E309B9}"/>
                  </a:ext>
                </a:extLst>
              </p:cNvPr>
              <p:cNvSpPr txBox="1"/>
              <p:nvPr/>
            </p:nvSpPr>
            <p:spPr>
              <a:xfrm>
                <a:off x="10381186" y="3956589"/>
                <a:ext cx="1435008" cy="369332"/>
              </a:xfrm>
              <a:prstGeom prst="rect">
                <a:avLst/>
              </a:prstGeom>
              <a:noFill/>
            </p:spPr>
            <p:txBody>
              <a:bodyPr wrap="none" rtlCol="0">
                <a:spAutoFit/>
              </a:bodyPr>
              <a:lstStyle/>
              <a:p>
                <a:r>
                  <a:rPr lang="en-US" dirty="0">
                    <a:solidFill>
                      <a:srgbClr val="FF0000"/>
                    </a:solidFill>
                  </a:rPr>
                  <a:t>Mantissa + 1</a:t>
                </a:r>
              </a:p>
            </p:txBody>
          </p:sp>
          <p:cxnSp>
            <p:nvCxnSpPr>
              <p:cNvPr id="2048" name="Straight Arrow Connector 2047">
                <a:extLst>
                  <a:ext uri="{FF2B5EF4-FFF2-40B4-BE49-F238E27FC236}">
                    <a16:creationId xmlns:a16="http://schemas.microsoft.com/office/drawing/2014/main" id="{F272A30B-8FFE-BCF0-0EEB-1F222F6C4F35}"/>
                  </a:ext>
                </a:extLst>
              </p:cNvPr>
              <p:cNvCxnSpPr>
                <a:cxnSpLocks/>
              </p:cNvCxnSpPr>
              <p:nvPr/>
            </p:nvCxnSpPr>
            <p:spPr>
              <a:xfrm flipV="1">
                <a:off x="11098690" y="4333402"/>
                <a:ext cx="0" cy="35402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067" name="TextBox 2066">
                  <a:extLst>
                    <a:ext uri="{FF2B5EF4-FFF2-40B4-BE49-F238E27FC236}">
                      <a16:creationId xmlns:a16="http://schemas.microsoft.com/office/drawing/2014/main" id="{B92DA364-F972-6618-30C1-B9C80DDAD92D}"/>
                    </a:ext>
                  </a:extLst>
                </p:cNvPr>
                <p:cNvSpPr txBox="1"/>
                <p:nvPr/>
              </p:nvSpPr>
              <p:spPr>
                <a:xfrm>
                  <a:off x="611673" y="5890291"/>
                  <a:ext cx="63535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𝑟</m:t>
                            </m:r>
                          </m:sub>
                          <m:sup>
                            <m:r>
                              <a:rPr lang="en-US" b="0" i="1" smtClean="0">
                                <a:solidFill>
                                  <a:srgbClr val="FF0000"/>
                                </a:solidFill>
                                <a:latin typeface="Cambria Math" panose="02040503050406030204" pitchFamily="18" charset="0"/>
                              </a:rPr>
                              <m:t>′</m:t>
                            </m:r>
                          </m:sup>
                        </m:sSubSup>
                      </m:oMath>
                    </m:oMathPara>
                  </a14:m>
                  <a:endParaRPr lang="en-US" dirty="0">
                    <a:solidFill>
                      <a:srgbClr val="FF0000"/>
                    </a:solidFill>
                  </a:endParaRPr>
                </a:p>
              </p:txBody>
            </p:sp>
          </mc:Choice>
          <mc:Fallback xmlns="">
            <p:sp>
              <p:nvSpPr>
                <p:cNvPr id="2067" name="TextBox 2066">
                  <a:extLst>
                    <a:ext uri="{FF2B5EF4-FFF2-40B4-BE49-F238E27FC236}">
                      <a16:creationId xmlns:a16="http://schemas.microsoft.com/office/drawing/2014/main" id="{B92DA364-F972-6618-30C1-B9C80DDAD92D}"/>
                    </a:ext>
                  </a:extLst>
                </p:cNvPr>
                <p:cNvSpPr txBox="1">
                  <a:spLocks noRot="1" noChangeAspect="1" noMove="1" noResize="1" noEditPoints="1" noAdjustHandles="1" noChangeArrowheads="1" noChangeShapeType="1" noTextEdit="1"/>
                </p:cNvSpPr>
                <p:nvPr/>
              </p:nvSpPr>
              <p:spPr>
                <a:xfrm>
                  <a:off x="611673" y="5890291"/>
                  <a:ext cx="635357" cy="369332"/>
                </a:xfrm>
                <a:prstGeom prst="rect">
                  <a:avLst/>
                </a:prstGeom>
                <a:blipFill>
                  <a:blip r:embed="rId5"/>
                  <a:stretch>
                    <a:fillRect/>
                  </a:stretch>
                </a:blipFill>
              </p:spPr>
              <p:txBody>
                <a:bodyPr/>
                <a:lstStyle/>
                <a:p>
                  <a:r>
                    <a:rPr lang="en-US">
                      <a:noFill/>
                    </a:rPr>
                    <a:t> </a:t>
                  </a:r>
                </a:p>
              </p:txBody>
            </p:sp>
          </mc:Fallback>
        </mc:AlternateContent>
        <p:pic>
          <p:nvPicPr>
            <p:cNvPr id="2069" name="Picture 10">
              <a:extLst>
                <a:ext uri="{FF2B5EF4-FFF2-40B4-BE49-F238E27FC236}">
                  <a16:creationId xmlns:a16="http://schemas.microsoft.com/office/drawing/2014/main" id="{3072E3A3-B884-D4A9-74BB-C9D0C1E54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747" y="5786045"/>
              <a:ext cx="2866644" cy="6370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0" name="Group 2079">
            <a:extLst>
              <a:ext uri="{FF2B5EF4-FFF2-40B4-BE49-F238E27FC236}">
                <a16:creationId xmlns:a16="http://schemas.microsoft.com/office/drawing/2014/main" id="{E017F2C0-C214-B55F-4FAD-4781D5E4C560}"/>
              </a:ext>
            </a:extLst>
          </p:cNvPr>
          <p:cNvGrpSpPr/>
          <p:nvPr/>
        </p:nvGrpSpPr>
        <p:grpSpPr>
          <a:xfrm>
            <a:off x="358321" y="3966516"/>
            <a:ext cx="9845405" cy="2592275"/>
            <a:chOff x="358321" y="3966516"/>
            <a:chExt cx="9845405" cy="2592275"/>
          </a:xfrm>
        </p:grpSpPr>
        <mc:AlternateContent xmlns:mc="http://schemas.openxmlformats.org/markup-compatibility/2006" xmlns:a14="http://schemas.microsoft.com/office/drawing/2010/main">
          <mc:Choice Requires="a14">
            <p:sp>
              <p:nvSpPr>
                <p:cNvPr id="2065" name="TextBox 2064">
                  <a:extLst>
                    <a:ext uri="{FF2B5EF4-FFF2-40B4-BE49-F238E27FC236}">
                      <a16:creationId xmlns:a16="http://schemas.microsoft.com/office/drawing/2014/main" id="{288D230C-C399-AAD6-5F43-A6D664573E73}"/>
                    </a:ext>
                  </a:extLst>
                </p:cNvPr>
                <p:cNvSpPr txBox="1"/>
                <p:nvPr/>
              </p:nvSpPr>
              <p:spPr>
                <a:xfrm>
                  <a:off x="358321" y="5373614"/>
                  <a:ext cx="1131026" cy="350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𝑥</m:t>
                            </m:r>
                          </m:e>
                          <m:sub>
                            <m:r>
                              <a:rPr lang="en-US" b="0" i="1" smtClean="0">
                                <a:solidFill>
                                  <a:schemeClr val="accent6"/>
                                </a:solidFill>
                                <a:latin typeface="Cambria Math" panose="02040503050406030204" pitchFamily="18" charset="0"/>
                              </a:rPr>
                              <m:t>𝑟</m:t>
                            </m:r>
                          </m:sub>
                          <m:sup>
                            <m:r>
                              <a:rPr lang="en-US" b="0" i="1" smtClean="0">
                                <a:solidFill>
                                  <a:schemeClr val="accent6"/>
                                </a:solidFill>
                                <a:latin typeface="Cambria Math" panose="02040503050406030204" pitchFamily="18" charset="0"/>
                              </a:rPr>
                              <m:t>𝑑</m:t>
                            </m:r>
                          </m:sup>
                        </m:sSubSup>
                      </m:oMath>
                    </m:oMathPara>
                  </a14:m>
                  <a:endParaRPr lang="en-US" dirty="0">
                    <a:solidFill>
                      <a:schemeClr val="accent6"/>
                    </a:solidFill>
                  </a:endParaRPr>
                </a:p>
              </p:txBody>
            </p:sp>
          </mc:Choice>
          <mc:Fallback xmlns="">
            <p:sp>
              <p:nvSpPr>
                <p:cNvPr id="2065" name="TextBox 2064">
                  <a:extLst>
                    <a:ext uri="{FF2B5EF4-FFF2-40B4-BE49-F238E27FC236}">
                      <a16:creationId xmlns:a16="http://schemas.microsoft.com/office/drawing/2014/main" id="{288D230C-C399-AAD6-5F43-A6D664573E73}"/>
                    </a:ext>
                  </a:extLst>
                </p:cNvPr>
                <p:cNvSpPr txBox="1">
                  <a:spLocks noRot="1" noChangeAspect="1" noMove="1" noResize="1" noEditPoints="1" noAdjustHandles="1" noChangeArrowheads="1" noChangeShapeType="1" noTextEdit="1"/>
                </p:cNvSpPr>
                <p:nvPr/>
              </p:nvSpPr>
              <p:spPr>
                <a:xfrm>
                  <a:off x="358321" y="5373614"/>
                  <a:ext cx="1131026" cy="350332"/>
                </a:xfrm>
                <a:prstGeom prst="rect">
                  <a:avLst/>
                </a:prstGeom>
                <a:blipFill>
                  <a:blip r:embed="rId7"/>
                  <a:stretch>
                    <a:fillRect/>
                  </a:stretch>
                </a:blipFill>
              </p:spPr>
              <p:txBody>
                <a:bodyPr/>
                <a:lstStyle/>
                <a:p>
                  <a:r>
                    <a:rPr lang="en-US">
                      <a:noFill/>
                    </a:rPr>
                    <a:t> </a:t>
                  </a:r>
                </a:p>
              </p:txBody>
            </p:sp>
          </mc:Fallback>
        </mc:AlternateContent>
        <p:pic>
          <p:nvPicPr>
            <p:cNvPr id="2068" name="Picture 8">
              <a:extLst>
                <a:ext uri="{FF2B5EF4-FFF2-40B4-BE49-F238E27FC236}">
                  <a16:creationId xmlns:a16="http://schemas.microsoft.com/office/drawing/2014/main" id="{A57E5253-9162-6D33-B353-45C7195425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249" y="5265823"/>
              <a:ext cx="2866644" cy="637032"/>
            </a:xfrm>
            <a:prstGeom prst="rect">
              <a:avLst/>
            </a:prstGeom>
            <a:noFill/>
            <a:extLst>
              <a:ext uri="{909E8E84-426E-40DD-AFC4-6F175D3DCCD1}">
                <a14:hiddenFill xmlns:a14="http://schemas.microsoft.com/office/drawing/2010/main">
                  <a:solidFill>
                    <a:srgbClr val="FFFFFF"/>
                  </a:solidFill>
                </a14:hiddenFill>
              </a:ext>
            </a:extLst>
          </p:spPr>
        </p:pic>
        <p:grpSp>
          <p:nvGrpSpPr>
            <p:cNvPr id="2070" name="Group 2069">
              <a:extLst>
                <a:ext uri="{FF2B5EF4-FFF2-40B4-BE49-F238E27FC236}">
                  <a16:creationId xmlns:a16="http://schemas.microsoft.com/office/drawing/2014/main" id="{F50C3538-B3DA-CE41-D6EE-633FAAC03DA1}"/>
                </a:ext>
              </a:extLst>
            </p:cNvPr>
            <p:cNvGrpSpPr/>
            <p:nvPr/>
          </p:nvGrpSpPr>
          <p:grpSpPr>
            <a:xfrm>
              <a:off x="9012501" y="3966516"/>
              <a:ext cx="1191225" cy="2592275"/>
              <a:chOff x="8952171" y="3947162"/>
              <a:chExt cx="1191225" cy="2592275"/>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32DA4B-FBF1-569A-80D5-A3A95FB916B8}"/>
                      </a:ext>
                    </a:extLst>
                  </p:cNvPr>
                  <p:cNvSpPr txBox="1"/>
                  <p:nvPr/>
                </p:nvSpPr>
                <p:spPr>
                  <a:xfrm>
                    <a:off x="9012370" y="6189105"/>
                    <a:ext cx="1131026" cy="350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chemeClr val="accent6"/>
                                  </a:solidFill>
                                  <a:latin typeface="Cambria Math" panose="02040503050406030204" pitchFamily="18" charset="0"/>
                                </a:rPr>
                              </m:ctrlPr>
                            </m:sSubSupPr>
                            <m:e>
                              <m:r>
                                <a:rPr lang="en-US" b="0" i="1" smtClean="0">
                                  <a:solidFill>
                                    <a:schemeClr val="accent6"/>
                                  </a:solidFill>
                                  <a:latin typeface="Cambria Math" panose="02040503050406030204" pitchFamily="18" charset="0"/>
                                </a:rPr>
                                <m:t>𝑥</m:t>
                              </m:r>
                            </m:e>
                            <m:sub>
                              <m:r>
                                <a:rPr lang="en-US" b="0" i="1" smtClean="0">
                                  <a:solidFill>
                                    <a:schemeClr val="accent6"/>
                                  </a:solidFill>
                                  <a:latin typeface="Cambria Math" panose="02040503050406030204" pitchFamily="18" charset="0"/>
                                </a:rPr>
                                <m:t>𝑟</m:t>
                              </m:r>
                            </m:sub>
                            <m:sup>
                              <m:r>
                                <a:rPr lang="en-US" b="0" i="1" smtClean="0">
                                  <a:solidFill>
                                    <a:schemeClr val="accent6"/>
                                  </a:solidFill>
                                  <a:latin typeface="Cambria Math" panose="02040503050406030204" pitchFamily="18" charset="0"/>
                                </a:rPr>
                                <m:t>𝑑</m:t>
                              </m:r>
                            </m:sup>
                          </m:sSubSup>
                        </m:oMath>
                      </m:oMathPara>
                    </a14:m>
                    <a:endParaRPr lang="en-US" dirty="0">
                      <a:solidFill>
                        <a:schemeClr val="accent6"/>
                      </a:solidFill>
                    </a:endParaRPr>
                  </a:p>
                </p:txBody>
              </p:sp>
            </mc:Choice>
            <mc:Fallback xmlns="">
              <p:sp>
                <p:nvSpPr>
                  <p:cNvPr id="24" name="TextBox 23">
                    <a:extLst>
                      <a:ext uri="{FF2B5EF4-FFF2-40B4-BE49-F238E27FC236}">
                        <a16:creationId xmlns:a16="http://schemas.microsoft.com/office/drawing/2014/main" id="{4B32DA4B-FBF1-569A-80D5-A3A95FB916B8}"/>
                      </a:ext>
                    </a:extLst>
                  </p:cNvPr>
                  <p:cNvSpPr txBox="1">
                    <a:spLocks noRot="1" noChangeAspect="1" noMove="1" noResize="1" noEditPoints="1" noAdjustHandles="1" noChangeArrowheads="1" noChangeShapeType="1" noTextEdit="1"/>
                  </p:cNvSpPr>
                  <p:nvPr/>
                </p:nvSpPr>
                <p:spPr>
                  <a:xfrm>
                    <a:off x="9012370" y="6189105"/>
                    <a:ext cx="1131026" cy="350332"/>
                  </a:xfrm>
                  <a:prstGeom prst="rect">
                    <a:avLst/>
                  </a:prstGeom>
                  <a:blipFill>
                    <a:blip r:embed="rId9"/>
                    <a:stretch>
                      <a:fillRect/>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D358C96E-1F76-379D-74F0-541DF47303B7}"/>
                  </a:ext>
                </a:extLst>
              </p:cNvPr>
              <p:cNvSpPr txBox="1"/>
              <p:nvPr/>
            </p:nvSpPr>
            <p:spPr>
              <a:xfrm>
                <a:off x="8952171" y="3947162"/>
                <a:ext cx="1191224" cy="369332"/>
              </a:xfrm>
              <a:prstGeom prst="rect">
                <a:avLst/>
              </a:prstGeom>
              <a:noFill/>
            </p:spPr>
            <p:txBody>
              <a:bodyPr wrap="none" rtlCol="0">
                <a:spAutoFit/>
              </a:bodyPr>
              <a:lstStyle/>
              <a:p>
                <a:r>
                  <a:rPr lang="en-US" dirty="0">
                    <a:solidFill>
                      <a:schemeClr val="accent6"/>
                    </a:solidFill>
                  </a:rPr>
                  <a:t>Downcast</a:t>
                </a:r>
              </a:p>
            </p:txBody>
          </p:sp>
          <p:cxnSp>
            <p:nvCxnSpPr>
              <p:cNvPr id="62" name="Straight Arrow Connector 61">
                <a:extLst>
                  <a:ext uri="{FF2B5EF4-FFF2-40B4-BE49-F238E27FC236}">
                    <a16:creationId xmlns:a16="http://schemas.microsoft.com/office/drawing/2014/main" id="{86A4295A-8941-715C-40AD-A2D11E3E7965}"/>
                  </a:ext>
                </a:extLst>
              </p:cNvPr>
              <p:cNvCxnSpPr>
                <a:cxnSpLocks/>
                <a:endCxn id="55" idx="2"/>
              </p:cNvCxnSpPr>
              <p:nvPr/>
            </p:nvCxnSpPr>
            <p:spPr>
              <a:xfrm flipH="1" flipV="1">
                <a:off x="9547783" y="4316494"/>
                <a:ext cx="2456" cy="36933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E4B1151-A5C5-F73E-0C33-B700D269EAFF}"/>
                  </a:ext>
                </a:extLst>
              </p:cNvPr>
              <p:cNvCxnSpPr/>
              <p:nvPr/>
            </p:nvCxnSpPr>
            <p:spPr>
              <a:xfrm>
                <a:off x="9558431" y="4789631"/>
                <a:ext cx="0" cy="1322027"/>
              </a:xfrm>
              <a:prstGeom prst="line">
                <a:avLst/>
              </a:prstGeom>
              <a:ln w="15875">
                <a:solidFill>
                  <a:schemeClr val="accent6"/>
                </a:solidFill>
                <a:prstDash val="dash"/>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035DBA0B-225B-3061-6FD2-20959ED7AEEC}"/>
                  </a:ext>
                </a:extLst>
              </p:cNvPr>
              <p:cNvSpPr/>
              <p:nvPr/>
            </p:nvSpPr>
            <p:spPr>
              <a:xfrm>
                <a:off x="9496550" y="6034627"/>
                <a:ext cx="109728" cy="10972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grpSp>
      <p:sp>
        <p:nvSpPr>
          <p:cNvPr id="2074" name="TextBox 2073">
            <a:extLst>
              <a:ext uri="{FF2B5EF4-FFF2-40B4-BE49-F238E27FC236}">
                <a16:creationId xmlns:a16="http://schemas.microsoft.com/office/drawing/2014/main" id="{F91F9925-D18B-9EFD-15E2-E8D9AD8EF105}"/>
              </a:ext>
            </a:extLst>
          </p:cNvPr>
          <p:cNvSpPr txBox="1"/>
          <p:nvPr/>
        </p:nvSpPr>
        <p:spPr>
          <a:xfrm>
            <a:off x="859778" y="3527906"/>
            <a:ext cx="9538892" cy="535531"/>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libri" panose="020F0502020204030204" pitchFamily="34" charset="0"/>
              </a:rPr>
              <a:t>Guarantee to enclose line seg in high-precision</a:t>
            </a:r>
          </a:p>
        </p:txBody>
      </p:sp>
      <p:sp>
        <p:nvSpPr>
          <p:cNvPr id="2077" name="TextBox 2076">
            <a:extLst>
              <a:ext uri="{FF2B5EF4-FFF2-40B4-BE49-F238E27FC236}">
                <a16:creationId xmlns:a16="http://schemas.microsoft.com/office/drawing/2014/main" id="{E9695954-8E98-1956-52B1-320DC40537B5}"/>
              </a:ext>
            </a:extLst>
          </p:cNvPr>
          <p:cNvSpPr txBox="1"/>
          <p:nvPr/>
        </p:nvSpPr>
        <p:spPr>
          <a:xfrm>
            <a:off x="923834" y="2440323"/>
            <a:ext cx="6151418" cy="5909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en-US" sz="3600" dirty="0">
                <a:latin typeface="Calibri" panose="020F0502020204030204" pitchFamily="34" charset="0"/>
              </a:rPr>
              <a:t>Conservative Representation</a:t>
            </a:r>
          </a:p>
        </p:txBody>
      </p:sp>
      <p:sp>
        <p:nvSpPr>
          <p:cNvPr id="2083" name="TextBox 2082">
            <a:extLst>
              <a:ext uri="{FF2B5EF4-FFF2-40B4-BE49-F238E27FC236}">
                <a16:creationId xmlns:a16="http://schemas.microsoft.com/office/drawing/2014/main" id="{35356CC8-7F6F-8D8C-9FF6-665F7F04EC57}"/>
              </a:ext>
            </a:extLst>
          </p:cNvPr>
          <p:cNvSpPr txBox="1"/>
          <p:nvPr/>
        </p:nvSpPr>
        <p:spPr>
          <a:xfrm>
            <a:off x="838198" y="3055943"/>
            <a:ext cx="9294049" cy="535531"/>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libri" panose="020F0502020204030204" pitchFamily="34" charset="0"/>
              </a:rPr>
              <a:t>Add 1 to mantissa bits to the downcast number</a:t>
            </a:r>
          </a:p>
        </p:txBody>
      </p:sp>
      <p:grpSp>
        <p:nvGrpSpPr>
          <p:cNvPr id="2087" name="Group 2086">
            <a:extLst>
              <a:ext uri="{FF2B5EF4-FFF2-40B4-BE49-F238E27FC236}">
                <a16:creationId xmlns:a16="http://schemas.microsoft.com/office/drawing/2014/main" id="{2E795AFF-362B-EC1F-0054-2D41F96D0039}"/>
              </a:ext>
            </a:extLst>
          </p:cNvPr>
          <p:cNvGrpSpPr/>
          <p:nvPr/>
        </p:nvGrpSpPr>
        <p:grpSpPr>
          <a:xfrm>
            <a:off x="687027" y="4153972"/>
            <a:ext cx="10952268" cy="2371768"/>
            <a:chOff x="687027" y="4153972"/>
            <a:chExt cx="10952268" cy="2371768"/>
          </a:xfrm>
        </p:grpSpPr>
        <p:grpSp>
          <p:nvGrpSpPr>
            <p:cNvPr id="2079" name="Group 2078">
              <a:extLst>
                <a:ext uri="{FF2B5EF4-FFF2-40B4-BE49-F238E27FC236}">
                  <a16:creationId xmlns:a16="http://schemas.microsoft.com/office/drawing/2014/main" id="{4B194880-9BC2-D97D-03A6-0FC9DE49DD42}"/>
                </a:ext>
              </a:extLst>
            </p:cNvPr>
            <p:cNvGrpSpPr/>
            <p:nvPr/>
          </p:nvGrpSpPr>
          <p:grpSpPr>
            <a:xfrm>
              <a:off x="687027" y="4153972"/>
              <a:ext cx="10952268" cy="2371768"/>
              <a:chOff x="687027" y="4153972"/>
              <a:chExt cx="10952268" cy="2371768"/>
            </a:xfrm>
          </p:grpSpPr>
          <p:grpSp>
            <p:nvGrpSpPr>
              <p:cNvPr id="2072" name="Group 2071">
                <a:extLst>
                  <a:ext uri="{FF2B5EF4-FFF2-40B4-BE49-F238E27FC236}">
                    <a16:creationId xmlns:a16="http://schemas.microsoft.com/office/drawing/2014/main" id="{35B04AE3-DF1F-A0ED-8D86-93CBD75261F3}"/>
                  </a:ext>
                </a:extLst>
              </p:cNvPr>
              <p:cNvGrpSpPr/>
              <p:nvPr/>
            </p:nvGrpSpPr>
            <p:grpSpPr>
              <a:xfrm>
                <a:off x="6978108" y="4153972"/>
                <a:ext cx="4661187" cy="2371768"/>
                <a:chOff x="6978108" y="4153972"/>
                <a:chExt cx="4661187" cy="2371768"/>
              </a:xfrm>
            </p:grpSpPr>
            <p:cxnSp>
              <p:nvCxnSpPr>
                <p:cNvPr id="6" name="Straight Connector 5">
                  <a:extLst>
                    <a:ext uri="{FF2B5EF4-FFF2-40B4-BE49-F238E27FC236}">
                      <a16:creationId xmlns:a16="http://schemas.microsoft.com/office/drawing/2014/main" id="{5EE7D031-BF8A-7568-77C9-A9CE96994C56}"/>
                    </a:ext>
                  </a:extLst>
                </p:cNvPr>
                <p:cNvCxnSpPr>
                  <a:cxnSpLocks/>
                </p:cNvCxnSpPr>
                <p:nvPr/>
              </p:nvCxnSpPr>
              <p:spPr>
                <a:xfrm>
                  <a:off x="7433253" y="4844513"/>
                  <a:ext cx="2920506" cy="1219185"/>
                </a:xfrm>
                <a:prstGeom prst="line">
                  <a:avLst/>
                </a:prstGeom>
                <a:ln>
                  <a:tailEnd type="oval"/>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D022443C-EE1B-8746-978A-D9182D818CCE}"/>
                    </a:ext>
                  </a:extLst>
                </p:cNvPr>
                <p:cNvCxnSpPr>
                  <a:cxnSpLocks/>
                </p:cNvCxnSpPr>
                <p:nvPr/>
              </p:nvCxnSpPr>
              <p:spPr>
                <a:xfrm>
                  <a:off x="7012592" y="6220674"/>
                  <a:ext cx="440699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20F72D7-D878-0035-2623-4B343E955E03}"/>
                    </a:ext>
                  </a:extLst>
                </p:cNvPr>
                <p:cNvCxnSpPr>
                  <a:cxnSpLocks/>
                </p:cNvCxnSpPr>
                <p:nvPr/>
              </p:nvCxnSpPr>
              <p:spPr>
                <a:xfrm flipV="1">
                  <a:off x="7270887" y="4547993"/>
                  <a:ext cx="0" cy="18484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B5385F5-DE24-C09E-E61D-F738E648AC37}"/>
                    </a:ext>
                  </a:extLst>
                </p:cNvPr>
                <p:cNvSpPr txBox="1"/>
                <p:nvPr/>
              </p:nvSpPr>
              <p:spPr>
                <a:xfrm>
                  <a:off x="11260949" y="5794028"/>
                  <a:ext cx="378346" cy="369332"/>
                </a:xfrm>
                <a:prstGeom prst="rect">
                  <a:avLst/>
                </a:prstGeom>
                <a:noFill/>
              </p:spPr>
              <p:txBody>
                <a:bodyPr wrap="square" rtlCol="0">
                  <a:spAutoFit/>
                </a:bodyPr>
                <a:lstStyle/>
                <a:p>
                  <a:r>
                    <a:rPr lang="en-US" dirty="0"/>
                    <a:t>x</a:t>
                  </a:r>
                </a:p>
              </p:txBody>
            </p:sp>
            <p:sp>
              <p:nvSpPr>
                <p:cNvPr id="19" name="TextBox 18">
                  <a:extLst>
                    <a:ext uri="{FF2B5EF4-FFF2-40B4-BE49-F238E27FC236}">
                      <a16:creationId xmlns:a16="http://schemas.microsoft.com/office/drawing/2014/main" id="{7A2DF6A9-E5F2-6CEC-E316-DD0EFD54E0BB}"/>
                    </a:ext>
                  </a:extLst>
                </p:cNvPr>
                <p:cNvSpPr txBox="1"/>
                <p:nvPr/>
              </p:nvSpPr>
              <p:spPr>
                <a:xfrm>
                  <a:off x="7136558" y="4153972"/>
                  <a:ext cx="378346" cy="369332"/>
                </a:xfrm>
                <a:prstGeom prst="rect">
                  <a:avLst/>
                </a:prstGeom>
                <a:noFill/>
              </p:spPr>
              <p:txBody>
                <a:bodyPr wrap="square" rtlCol="0">
                  <a:spAutoFit/>
                </a:bodyPr>
                <a:lstStyle/>
                <a:p>
                  <a:r>
                    <a:rPr lang="en-US" dirty="0"/>
                    <a:t>y</a:t>
                  </a:r>
                </a:p>
              </p:txBody>
            </p:sp>
            <p:sp>
              <p:nvSpPr>
                <p:cNvPr id="20" name="TextBox 19">
                  <a:extLst>
                    <a:ext uri="{FF2B5EF4-FFF2-40B4-BE49-F238E27FC236}">
                      <a16:creationId xmlns:a16="http://schemas.microsoft.com/office/drawing/2014/main" id="{4F7400E7-F6F0-FE4D-86CE-BE6F2E20D4C5}"/>
                    </a:ext>
                  </a:extLst>
                </p:cNvPr>
                <p:cNvSpPr txBox="1"/>
                <p:nvPr/>
              </p:nvSpPr>
              <p:spPr>
                <a:xfrm>
                  <a:off x="6978108" y="5888477"/>
                  <a:ext cx="464910" cy="369332"/>
                </a:xfrm>
                <a:prstGeom prst="rect">
                  <a:avLst/>
                </a:prstGeom>
                <a:noFill/>
              </p:spPr>
              <p:txBody>
                <a:bodyPr wrap="square" rtlCol="0">
                  <a:spAutoFit/>
                </a:bodyPr>
                <a:lstStyle/>
                <a:p>
                  <a:r>
                    <a:rPr lang="en-US" dirty="0"/>
                    <a:t>O</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6E2284B-9755-42A6-4F7A-175E921FE735}"/>
                        </a:ext>
                      </a:extLst>
                    </p:cNvPr>
                    <p:cNvSpPr txBox="1"/>
                    <p:nvPr/>
                  </p:nvSpPr>
                  <p:spPr>
                    <a:xfrm>
                      <a:off x="10132248" y="6156408"/>
                      <a:ext cx="6018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𝑟</m:t>
                                </m:r>
                              </m:sub>
                            </m:sSub>
                          </m:oMath>
                        </m:oMathPara>
                      </a14:m>
                      <a:endParaRPr lang="en-US" dirty="0"/>
                    </a:p>
                  </p:txBody>
                </p:sp>
              </mc:Choice>
              <mc:Fallback xmlns="">
                <p:sp>
                  <p:nvSpPr>
                    <p:cNvPr id="21" name="TextBox 20">
                      <a:extLst>
                        <a:ext uri="{FF2B5EF4-FFF2-40B4-BE49-F238E27FC236}">
                          <a16:creationId xmlns:a16="http://schemas.microsoft.com/office/drawing/2014/main" id="{06E2284B-9755-42A6-4F7A-175E921FE735}"/>
                        </a:ext>
                      </a:extLst>
                    </p:cNvPr>
                    <p:cNvSpPr txBox="1">
                      <a:spLocks noRot="1" noChangeAspect="1" noMove="1" noResize="1" noEditPoints="1" noAdjustHandles="1" noChangeArrowheads="1" noChangeShapeType="1" noTextEdit="1"/>
                    </p:cNvSpPr>
                    <p:nvPr/>
                  </p:nvSpPr>
                  <p:spPr>
                    <a:xfrm>
                      <a:off x="10132248" y="6156408"/>
                      <a:ext cx="601890" cy="369332"/>
                    </a:xfrm>
                    <a:prstGeom prst="rect">
                      <a:avLst/>
                    </a:prstGeom>
                    <a:blipFill>
                      <a:blip r:embed="rId10"/>
                      <a:stretch>
                        <a:fillRect/>
                      </a:stretch>
                    </a:blipFill>
                  </p:spPr>
                  <p:txBody>
                    <a:bodyPr/>
                    <a:lstStyle/>
                    <a:p>
                      <a:r>
                        <a:rPr lang="en-US">
                          <a:noFill/>
                        </a:rPr>
                        <a:t> </a:t>
                      </a:r>
                    </a:p>
                  </p:txBody>
                </p:sp>
              </mc:Fallback>
            </mc:AlternateContent>
            <p:sp>
              <p:nvSpPr>
                <p:cNvPr id="50" name="Process 49">
                  <a:extLst>
                    <a:ext uri="{FF2B5EF4-FFF2-40B4-BE49-F238E27FC236}">
                      <a16:creationId xmlns:a16="http://schemas.microsoft.com/office/drawing/2014/main" id="{48D58651-1DAF-93A6-E593-425FCB994A8A}"/>
                    </a:ext>
                  </a:extLst>
                </p:cNvPr>
                <p:cNvSpPr/>
                <p:nvPr/>
              </p:nvSpPr>
              <p:spPr>
                <a:xfrm>
                  <a:off x="7401305" y="4789633"/>
                  <a:ext cx="3002163" cy="1322025"/>
                </a:xfrm>
                <a:prstGeom prst="flowChartProcess">
                  <a:avLst/>
                </a:prstGeom>
                <a:noFill/>
                <a:ln w="158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grpSp>
            <p:nvGrpSpPr>
              <p:cNvPr id="2078" name="Group 2077">
                <a:extLst>
                  <a:ext uri="{FF2B5EF4-FFF2-40B4-BE49-F238E27FC236}">
                    <a16:creationId xmlns:a16="http://schemas.microsoft.com/office/drawing/2014/main" id="{41A8B063-D89F-B7EC-2BDE-C73E36DD258D}"/>
                  </a:ext>
                </a:extLst>
              </p:cNvPr>
              <p:cNvGrpSpPr/>
              <p:nvPr/>
            </p:nvGrpSpPr>
            <p:grpSpPr>
              <a:xfrm>
                <a:off x="687027" y="4784057"/>
                <a:ext cx="6503246" cy="620268"/>
                <a:chOff x="687027" y="4784057"/>
                <a:chExt cx="6503246" cy="620268"/>
              </a:xfrm>
            </p:grpSpPr>
            <p:pic>
              <p:nvPicPr>
                <p:cNvPr id="2053" name="Picture 2">
                  <a:extLst>
                    <a:ext uri="{FF2B5EF4-FFF2-40B4-BE49-F238E27FC236}">
                      <a16:creationId xmlns:a16="http://schemas.microsoft.com/office/drawing/2014/main" id="{741B5366-64A8-A1F5-C4C1-1FB12C8E17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4649" y="4784057"/>
                  <a:ext cx="6135624" cy="62026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66" name="TextBox 2065">
                      <a:extLst>
                        <a:ext uri="{FF2B5EF4-FFF2-40B4-BE49-F238E27FC236}">
                          <a16:creationId xmlns:a16="http://schemas.microsoft.com/office/drawing/2014/main" id="{E5FD4376-B58E-5EC8-E6DF-64FE44E6299A}"/>
                        </a:ext>
                      </a:extLst>
                    </p:cNvPr>
                    <p:cNvSpPr txBox="1"/>
                    <p:nvPr/>
                  </p:nvSpPr>
                  <p:spPr>
                    <a:xfrm>
                      <a:off x="687027" y="4830278"/>
                      <a:ext cx="63535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𝑟</m:t>
                                </m:r>
                              </m:sub>
                            </m:sSub>
                          </m:oMath>
                        </m:oMathPara>
                      </a14:m>
                      <a:endParaRPr lang="en-US" dirty="0"/>
                    </a:p>
                  </p:txBody>
                </p:sp>
              </mc:Choice>
              <mc:Fallback xmlns="">
                <p:sp>
                  <p:nvSpPr>
                    <p:cNvPr id="2066" name="TextBox 2065">
                      <a:extLst>
                        <a:ext uri="{FF2B5EF4-FFF2-40B4-BE49-F238E27FC236}">
                          <a16:creationId xmlns:a16="http://schemas.microsoft.com/office/drawing/2014/main" id="{E5FD4376-B58E-5EC8-E6DF-64FE44E6299A}"/>
                        </a:ext>
                      </a:extLst>
                    </p:cNvPr>
                    <p:cNvSpPr txBox="1">
                      <a:spLocks noRot="1" noChangeAspect="1" noMove="1" noResize="1" noEditPoints="1" noAdjustHandles="1" noChangeArrowheads="1" noChangeShapeType="1" noTextEdit="1"/>
                    </p:cNvSpPr>
                    <p:nvPr/>
                  </p:nvSpPr>
                  <p:spPr>
                    <a:xfrm>
                      <a:off x="687027" y="4830278"/>
                      <a:ext cx="635357" cy="369332"/>
                    </a:xfrm>
                    <a:prstGeom prst="rect">
                      <a:avLst/>
                    </a:prstGeom>
                    <a:blipFill>
                      <a:blip r:embed="rId12"/>
                      <a:stretch>
                        <a:fillRect/>
                      </a:stretch>
                    </a:blipFill>
                  </p:spPr>
                  <p:txBody>
                    <a:bodyPr/>
                    <a:lstStyle/>
                    <a:p>
                      <a:r>
                        <a:rPr lang="en-US">
                          <a:noFill/>
                        </a:rPr>
                        <a:t> </a:t>
                      </a:r>
                    </a:p>
                  </p:txBody>
                </p:sp>
              </mc:Fallback>
            </mc:AlternateContent>
          </p:grpSp>
        </p:grpSp>
        <p:sp>
          <p:nvSpPr>
            <p:cNvPr id="2086" name="TextBox 2085">
              <a:extLst>
                <a:ext uri="{FF2B5EF4-FFF2-40B4-BE49-F238E27FC236}">
                  <a16:creationId xmlns:a16="http://schemas.microsoft.com/office/drawing/2014/main" id="{0E923145-70AC-7AFD-A42C-1A1F8BA21A58}"/>
                </a:ext>
              </a:extLst>
            </p:cNvPr>
            <p:cNvSpPr txBox="1"/>
            <p:nvPr/>
          </p:nvSpPr>
          <p:spPr>
            <a:xfrm>
              <a:off x="1075824" y="4374689"/>
              <a:ext cx="2102327" cy="461665"/>
            </a:xfrm>
            <a:prstGeom prst="rect">
              <a:avLst/>
            </a:prstGeom>
            <a:noFill/>
          </p:spPr>
          <p:txBody>
            <a:bodyPr wrap="square">
              <a:spAutoFit/>
            </a:bodyPr>
            <a:lstStyle/>
            <a:p>
              <a:r>
                <a:rPr lang="en-US" sz="2400" dirty="0">
                  <a:latin typeface="Calibri" panose="020F0502020204030204" pitchFamily="34" charset="0"/>
                </a:rPr>
                <a:t>Mantissa Bits</a:t>
              </a:r>
              <a:endParaRPr lang="en-US" sz="2400" dirty="0"/>
            </a:p>
          </p:txBody>
        </p:sp>
      </p:grpSp>
      <p:sp>
        <p:nvSpPr>
          <p:cNvPr id="2084" name="Oval 2083">
            <a:extLst>
              <a:ext uri="{FF2B5EF4-FFF2-40B4-BE49-F238E27FC236}">
                <a16:creationId xmlns:a16="http://schemas.microsoft.com/office/drawing/2014/main" id="{A7E8993B-0079-985B-EF3A-B6A7ED5D57CE}"/>
              </a:ext>
            </a:extLst>
          </p:cNvPr>
          <p:cNvSpPr/>
          <p:nvPr/>
        </p:nvSpPr>
        <p:spPr>
          <a:xfrm>
            <a:off x="3477391" y="4844513"/>
            <a:ext cx="287002" cy="15042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3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p:bldP spid="2077" grpId="0"/>
      <p:bldP spid="2083" grpId="0"/>
      <p:bldP spid="20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2F12-E2F1-DD6A-ECE4-F705C4383749}"/>
              </a:ext>
            </a:extLst>
          </p:cNvPr>
          <p:cNvSpPr>
            <a:spLocks noGrp="1"/>
          </p:cNvSpPr>
          <p:nvPr>
            <p:ph type="title"/>
          </p:nvPr>
        </p:nvSpPr>
        <p:spPr/>
        <p:txBody>
          <a:bodyPr/>
          <a:lstStyle/>
          <a:p>
            <a:r>
              <a:rPr lang="en-US" dirty="0"/>
              <a:t>Reduce BVH Construction Cost</a:t>
            </a:r>
          </a:p>
        </p:txBody>
      </p:sp>
      <p:sp>
        <p:nvSpPr>
          <p:cNvPr id="3" name="Content Placeholder 2">
            <a:extLst>
              <a:ext uri="{FF2B5EF4-FFF2-40B4-BE49-F238E27FC236}">
                <a16:creationId xmlns:a16="http://schemas.microsoft.com/office/drawing/2014/main" id="{ADEE40DD-E54E-4AEF-C6CE-E136242AD719}"/>
              </a:ext>
            </a:extLst>
          </p:cNvPr>
          <p:cNvSpPr>
            <a:spLocks noGrp="1"/>
          </p:cNvSpPr>
          <p:nvPr>
            <p:ph idx="1"/>
          </p:nvPr>
        </p:nvSpPr>
        <p:spPr/>
        <p:txBody>
          <a:bodyPr/>
          <a:lstStyle/>
          <a:p>
            <a:pPr marL="228600" lvl="1">
              <a:spcBef>
                <a:spcPts val="1000"/>
              </a:spcBef>
              <a:buFont typeface="Arial" panose="020B0604020202020204" pitchFamily="34" charset="0"/>
              <a:buChar char="•"/>
            </a:pPr>
            <a:r>
              <a:rPr lang="en-US" sz="3600" dirty="0"/>
              <a:t>An AABB bounds only one line segment</a:t>
            </a:r>
          </a:p>
          <a:p>
            <a:pPr marL="228600" lvl="1">
              <a:spcBef>
                <a:spcPts val="1000"/>
              </a:spcBef>
              <a:buFont typeface="Arial" panose="020B0604020202020204" pitchFamily="34" charset="0"/>
              <a:buChar char="•"/>
            </a:pPr>
            <a:endParaRPr lang="en-US" sz="3600" dirty="0"/>
          </a:p>
          <a:p>
            <a:pPr marL="228600" lvl="1">
              <a:spcBef>
                <a:spcPts val="1000"/>
              </a:spcBef>
              <a:buFont typeface="Arial" panose="020B0604020202020204" pitchFamily="34" charset="0"/>
              <a:buChar char="•"/>
            </a:pPr>
            <a:endParaRPr lang="en-US" sz="3600" dirty="0"/>
          </a:p>
          <a:p>
            <a:pPr marL="0" lvl="1" indent="0">
              <a:spcBef>
                <a:spcPts val="1000"/>
              </a:spcBef>
              <a:buNone/>
            </a:pPr>
            <a:endParaRPr lang="en-US" sz="3600" dirty="0"/>
          </a:p>
          <a:p>
            <a:pPr marL="228600" lvl="1">
              <a:spcBef>
                <a:spcPts val="1000"/>
              </a:spcBef>
              <a:buFont typeface="Arial" panose="020B0604020202020204" pitchFamily="34" charset="0"/>
              <a:buChar char="•"/>
            </a:pPr>
            <a:r>
              <a:rPr lang="en-US" sz="3600" dirty="0"/>
              <a:t>Put spatially close line segments together</a:t>
            </a:r>
          </a:p>
        </p:txBody>
      </p:sp>
      <p:sp>
        <p:nvSpPr>
          <p:cNvPr id="4" name="Slide Number Placeholder 3">
            <a:extLst>
              <a:ext uri="{FF2B5EF4-FFF2-40B4-BE49-F238E27FC236}">
                <a16:creationId xmlns:a16="http://schemas.microsoft.com/office/drawing/2014/main" id="{E99E04F1-4428-C5FE-9C1B-D7F53273DB1B}"/>
              </a:ext>
            </a:extLst>
          </p:cNvPr>
          <p:cNvSpPr>
            <a:spLocks noGrp="1"/>
          </p:cNvSpPr>
          <p:nvPr>
            <p:ph type="sldNum" sz="quarter" idx="12"/>
          </p:nvPr>
        </p:nvSpPr>
        <p:spPr>
          <a:xfrm>
            <a:off x="11758748" y="6492875"/>
            <a:ext cx="433252" cy="365125"/>
          </a:xfrm>
        </p:spPr>
        <p:txBody>
          <a:bodyPr/>
          <a:lstStyle/>
          <a:p>
            <a:fld id="{85755D8F-12EC-5944-A0BB-3D22CF45DCD8}" type="slidenum">
              <a:rPr lang="en-US" smtClean="0"/>
              <a:t>18</a:t>
            </a:fld>
            <a:endParaRPr lang="en-US" dirty="0"/>
          </a:p>
        </p:txBody>
      </p:sp>
      <p:grpSp>
        <p:nvGrpSpPr>
          <p:cNvPr id="5" name="Group 4">
            <a:extLst>
              <a:ext uri="{FF2B5EF4-FFF2-40B4-BE49-F238E27FC236}">
                <a16:creationId xmlns:a16="http://schemas.microsoft.com/office/drawing/2014/main" id="{8E5051AC-1A95-3F06-1142-3D203D801DED}"/>
              </a:ext>
            </a:extLst>
          </p:cNvPr>
          <p:cNvGrpSpPr/>
          <p:nvPr/>
        </p:nvGrpSpPr>
        <p:grpSpPr>
          <a:xfrm>
            <a:off x="856271" y="1559734"/>
            <a:ext cx="11335729" cy="1772944"/>
            <a:chOff x="1582132" y="3889467"/>
            <a:chExt cx="10234365" cy="832158"/>
          </a:xfrm>
        </p:grpSpPr>
        <p:cxnSp>
          <p:nvCxnSpPr>
            <p:cNvPr id="6" name="Straight Connector 5">
              <a:extLst>
                <a:ext uri="{FF2B5EF4-FFF2-40B4-BE49-F238E27FC236}">
                  <a16:creationId xmlns:a16="http://schemas.microsoft.com/office/drawing/2014/main" id="{B821BA8D-70F4-59DA-4AF7-3E7E4C7751CB}"/>
                </a:ext>
              </a:extLst>
            </p:cNvPr>
            <p:cNvCxnSpPr/>
            <p:nvPr/>
          </p:nvCxnSpPr>
          <p:spPr>
            <a:xfrm flipV="1">
              <a:off x="1593285" y="3889467"/>
              <a:ext cx="904568"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E5F8E8B-DBE2-003D-964E-E4C5E0538912}"/>
                </a:ext>
              </a:extLst>
            </p:cNvPr>
            <p:cNvCxnSpPr>
              <a:cxnSpLocks/>
            </p:cNvCxnSpPr>
            <p:nvPr/>
          </p:nvCxnSpPr>
          <p:spPr>
            <a:xfrm flipH="1" flipV="1">
              <a:off x="2497853" y="3889467"/>
              <a:ext cx="157316" cy="8259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75ED668-1438-002E-C5D5-3E62F993D40F}"/>
                </a:ext>
              </a:extLst>
            </p:cNvPr>
            <p:cNvCxnSpPr>
              <a:cxnSpLocks/>
            </p:cNvCxnSpPr>
            <p:nvPr/>
          </p:nvCxnSpPr>
          <p:spPr>
            <a:xfrm flipV="1">
              <a:off x="2655169" y="3889467"/>
              <a:ext cx="747252" cy="8259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BCE945C-5292-A2B7-9148-76C273A311D9}"/>
                </a:ext>
              </a:extLst>
            </p:cNvPr>
            <p:cNvCxnSpPr>
              <a:cxnSpLocks/>
            </p:cNvCxnSpPr>
            <p:nvPr/>
          </p:nvCxnSpPr>
          <p:spPr>
            <a:xfrm flipH="1" flipV="1">
              <a:off x="3402421" y="3889467"/>
              <a:ext cx="334296"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BA0A9D0-2B21-BBAE-1BBC-A0BD29FC9547}"/>
                </a:ext>
              </a:extLst>
            </p:cNvPr>
            <p:cNvCxnSpPr>
              <a:cxnSpLocks/>
            </p:cNvCxnSpPr>
            <p:nvPr/>
          </p:nvCxnSpPr>
          <p:spPr>
            <a:xfrm flipV="1">
              <a:off x="3736717" y="4061677"/>
              <a:ext cx="442452" cy="5652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C7D0A6E-02D4-FB9F-A2D8-866C6D4BC26B}"/>
                </a:ext>
              </a:extLst>
            </p:cNvPr>
            <p:cNvCxnSpPr>
              <a:cxnSpLocks/>
            </p:cNvCxnSpPr>
            <p:nvPr/>
          </p:nvCxnSpPr>
          <p:spPr>
            <a:xfrm>
              <a:off x="4179169" y="4059256"/>
              <a:ext cx="717755" cy="992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Process 25">
              <a:extLst>
                <a:ext uri="{FF2B5EF4-FFF2-40B4-BE49-F238E27FC236}">
                  <a16:creationId xmlns:a16="http://schemas.microsoft.com/office/drawing/2014/main" id="{61B6AF63-0F32-2F38-4168-1076D46EE154}"/>
                </a:ext>
              </a:extLst>
            </p:cNvPr>
            <p:cNvSpPr/>
            <p:nvPr/>
          </p:nvSpPr>
          <p:spPr>
            <a:xfrm>
              <a:off x="1582132" y="3889467"/>
              <a:ext cx="904569" cy="737419"/>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Process 26">
              <a:extLst>
                <a:ext uri="{FF2B5EF4-FFF2-40B4-BE49-F238E27FC236}">
                  <a16:creationId xmlns:a16="http://schemas.microsoft.com/office/drawing/2014/main" id="{DC32FCB9-5399-080C-65AE-DA14C871EA32}"/>
                </a:ext>
              </a:extLst>
            </p:cNvPr>
            <p:cNvSpPr/>
            <p:nvPr/>
          </p:nvSpPr>
          <p:spPr>
            <a:xfrm>
              <a:off x="2486702" y="3896841"/>
              <a:ext cx="168468" cy="81741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8" name="Process 27">
              <a:extLst>
                <a:ext uri="{FF2B5EF4-FFF2-40B4-BE49-F238E27FC236}">
                  <a16:creationId xmlns:a16="http://schemas.microsoft.com/office/drawing/2014/main" id="{60F33387-E4F5-6F37-0CDE-A543203014CE}"/>
                </a:ext>
              </a:extLst>
            </p:cNvPr>
            <p:cNvSpPr/>
            <p:nvPr/>
          </p:nvSpPr>
          <p:spPr>
            <a:xfrm>
              <a:off x="2655168" y="3904215"/>
              <a:ext cx="735529" cy="81741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9" name="Process 28">
              <a:extLst>
                <a:ext uri="{FF2B5EF4-FFF2-40B4-BE49-F238E27FC236}">
                  <a16:creationId xmlns:a16="http://schemas.microsoft.com/office/drawing/2014/main" id="{7FF055C4-EA8F-2CA8-11B0-2FA3043ADA41}"/>
                </a:ext>
              </a:extLst>
            </p:cNvPr>
            <p:cNvSpPr/>
            <p:nvPr/>
          </p:nvSpPr>
          <p:spPr>
            <a:xfrm>
              <a:off x="3389882" y="3898186"/>
              <a:ext cx="350936" cy="718421"/>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0" name="Process 29">
              <a:extLst>
                <a:ext uri="{FF2B5EF4-FFF2-40B4-BE49-F238E27FC236}">
                  <a16:creationId xmlns:a16="http://schemas.microsoft.com/office/drawing/2014/main" id="{B783DC2B-2014-48C6-574F-61E5FC60D511}"/>
                </a:ext>
              </a:extLst>
            </p:cNvPr>
            <p:cNvSpPr/>
            <p:nvPr/>
          </p:nvSpPr>
          <p:spPr>
            <a:xfrm>
              <a:off x="3740868" y="4049688"/>
              <a:ext cx="449871" cy="565209"/>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1" name="Process 30">
              <a:extLst>
                <a:ext uri="{FF2B5EF4-FFF2-40B4-BE49-F238E27FC236}">
                  <a16:creationId xmlns:a16="http://schemas.microsoft.com/office/drawing/2014/main" id="{C9FDB668-DCF0-89C3-7E55-D80CA3F03CEF}"/>
                </a:ext>
              </a:extLst>
            </p:cNvPr>
            <p:cNvSpPr/>
            <p:nvPr/>
          </p:nvSpPr>
          <p:spPr>
            <a:xfrm>
              <a:off x="4186637" y="4055003"/>
              <a:ext cx="710287" cy="10589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3" name="Right Arrow 42">
              <a:extLst>
                <a:ext uri="{FF2B5EF4-FFF2-40B4-BE49-F238E27FC236}">
                  <a16:creationId xmlns:a16="http://schemas.microsoft.com/office/drawing/2014/main" id="{42592D9D-9CEA-871D-BA2D-4B5E12C4B839}"/>
                </a:ext>
              </a:extLst>
            </p:cNvPr>
            <p:cNvSpPr/>
            <p:nvPr/>
          </p:nvSpPr>
          <p:spPr>
            <a:xfrm>
              <a:off x="5229034" y="4141074"/>
              <a:ext cx="841248" cy="2194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5A8DFB8-4616-D50E-D1DE-BDDDBAFB4847}"/>
                </a:ext>
              </a:extLst>
            </p:cNvPr>
            <p:cNvSpPr txBox="1"/>
            <p:nvPr/>
          </p:nvSpPr>
          <p:spPr>
            <a:xfrm>
              <a:off x="6253439" y="4024836"/>
              <a:ext cx="5563058" cy="447824"/>
            </a:xfrm>
            <a:prstGeom prst="rect">
              <a:avLst/>
            </a:prstGeom>
            <a:noFill/>
          </p:spPr>
          <p:txBody>
            <a:bodyPr wrap="square" rtlCol="0">
              <a:spAutoFit/>
            </a:bodyPr>
            <a:lstStyle/>
            <a:p>
              <a:r>
                <a:rPr lang="en-US" sz="2000" b="1" dirty="0"/>
                <a:t>Time and space costs</a:t>
              </a:r>
            </a:p>
            <a:p>
              <a:r>
                <a:rPr lang="en-US" dirty="0"/>
                <a:t>Building time is 9.4x ~ 11.8x longer than queries</a:t>
              </a:r>
            </a:p>
            <a:p>
              <a:r>
                <a:rPr lang="en-US" dirty="0"/>
                <a:t>BVH  takes 2.4 GB of device memory for 69M line segments</a:t>
              </a:r>
            </a:p>
          </p:txBody>
        </p:sp>
      </p:grpSp>
      <p:grpSp>
        <p:nvGrpSpPr>
          <p:cNvPr id="58" name="Group 57">
            <a:extLst>
              <a:ext uri="{FF2B5EF4-FFF2-40B4-BE49-F238E27FC236}">
                <a16:creationId xmlns:a16="http://schemas.microsoft.com/office/drawing/2014/main" id="{B63D0942-6879-009A-B59E-A55BA6BBA2AC}"/>
              </a:ext>
            </a:extLst>
          </p:cNvPr>
          <p:cNvGrpSpPr/>
          <p:nvPr/>
        </p:nvGrpSpPr>
        <p:grpSpPr>
          <a:xfrm>
            <a:off x="2343877" y="4408853"/>
            <a:ext cx="2570304" cy="2023765"/>
            <a:chOff x="2343877" y="4408853"/>
            <a:chExt cx="2570304" cy="2023765"/>
          </a:xfrm>
        </p:grpSpPr>
        <p:sp>
          <p:nvSpPr>
            <p:cNvPr id="38" name="Process 37">
              <a:extLst>
                <a:ext uri="{FF2B5EF4-FFF2-40B4-BE49-F238E27FC236}">
                  <a16:creationId xmlns:a16="http://schemas.microsoft.com/office/drawing/2014/main" id="{71A6E199-8E9F-863B-E54E-D616AAF205C7}"/>
                </a:ext>
              </a:extLst>
            </p:cNvPr>
            <p:cNvSpPr/>
            <p:nvPr/>
          </p:nvSpPr>
          <p:spPr>
            <a:xfrm>
              <a:off x="2343877" y="4408853"/>
              <a:ext cx="1112094" cy="737419"/>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E8EE760-AE64-3868-159B-52A1DA6543BF}"/>
                </a:ext>
              </a:extLst>
            </p:cNvPr>
            <p:cNvCxnSpPr/>
            <p:nvPr/>
          </p:nvCxnSpPr>
          <p:spPr>
            <a:xfrm flipV="1">
              <a:off x="2343877" y="4408854"/>
              <a:ext cx="904568"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3C26006-DCE5-FF5A-FEB6-43F24CD4E7A9}"/>
                </a:ext>
              </a:extLst>
            </p:cNvPr>
            <p:cNvCxnSpPr>
              <a:cxnSpLocks/>
            </p:cNvCxnSpPr>
            <p:nvPr/>
          </p:nvCxnSpPr>
          <p:spPr>
            <a:xfrm>
              <a:off x="3188272" y="4650285"/>
              <a:ext cx="267700" cy="4959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0788B39-F60C-15BF-8E75-691E8A3A8BF9}"/>
                </a:ext>
              </a:extLst>
            </p:cNvPr>
            <p:cNvCxnSpPr>
              <a:cxnSpLocks/>
            </p:cNvCxnSpPr>
            <p:nvPr/>
          </p:nvCxnSpPr>
          <p:spPr>
            <a:xfrm>
              <a:off x="3986457" y="4898279"/>
              <a:ext cx="343738" cy="923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71C6D44-3382-BD87-9D76-0C389944898F}"/>
                </a:ext>
              </a:extLst>
            </p:cNvPr>
            <p:cNvCxnSpPr>
              <a:cxnSpLocks/>
            </p:cNvCxnSpPr>
            <p:nvPr/>
          </p:nvCxnSpPr>
          <p:spPr>
            <a:xfrm flipH="1">
              <a:off x="4330195" y="4919672"/>
              <a:ext cx="582856" cy="4959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Process 44">
              <a:extLst>
                <a:ext uri="{FF2B5EF4-FFF2-40B4-BE49-F238E27FC236}">
                  <a16:creationId xmlns:a16="http://schemas.microsoft.com/office/drawing/2014/main" id="{72150B45-0777-0333-FF35-5DB42FDAA695}"/>
                </a:ext>
              </a:extLst>
            </p:cNvPr>
            <p:cNvSpPr/>
            <p:nvPr/>
          </p:nvSpPr>
          <p:spPr>
            <a:xfrm>
              <a:off x="3986458" y="4907621"/>
              <a:ext cx="927723" cy="91388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46" name="Graphic 45" descr="Thumbs Down with solid fill">
              <a:extLst>
                <a:ext uri="{FF2B5EF4-FFF2-40B4-BE49-F238E27FC236}">
                  <a16:creationId xmlns:a16="http://schemas.microsoft.com/office/drawing/2014/main" id="{4DD1D34B-B084-916A-AF7C-4087C755C4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2941202" y="5858028"/>
              <a:ext cx="551770" cy="574590"/>
            </a:xfrm>
            <a:prstGeom prst="rect">
              <a:avLst/>
            </a:prstGeom>
          </p:spPr>
        </p:pic>
      </p:grpSp>
      <p:grpSp>
        <p:nvGrpSpPr>
          <p:cNvPr id="59" name="Group 58">
            <a:extLst>
              <a:ext uri="{FF2B5EF4-FFF2-40B4-BE49-F238E27FC236}">
                <a16:creationId xmlns:a16="http://schemas.microsoft.com/office/drawing/2014/main" id="{F1144DCF-4CCF-6BAE-92FA-96467212DDF8}"/>
              </a:ext>
            </a:extLst>
          </p:cNvPr>
          <p:cNvGrpSpPr/>
          <p:nvPr/>
        </p:nvGrpSpPr>
        <p:grpSpPr>
          <a:xfrm>
            <a:off x="7138093" y="4384525"/>
            <a:ext cx="2569174" cy="2105963"/>
            <a:chOff x="7138093" y="4384525"/>
            <a:chExt cx="2569174" cy="2105963"/>
          </a:xfrm>
        </p:grpSpPr>
        <p:sp>
          <p:nvSpPr>
            <p:cNvPr id="50" name="Process 49">
              <a:extLst>
                <a:ext uri="{FF2B5EF4-FFF2-40B4-BE49-F238E27FC236}">
                  <a16:creationId xmlns:a16="http://schemas.microsoft.com/office/drawing/2014/main" id="{2C6565AA-98EB-65C9-CA9E-C149293B3A84}"/>
                </a:ext>
              </a:extLst>
            </p:cNvPr>
            <p:cNvSpPr/>
            <p:nvPr/>
          </p:nvSpPr>
          <p:spPr>
            <a:xfrm>
              <a:off x="7138093" y="4384525"/>
              <a:ext cx="2569174" cy="1031093"/>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4631753-7B7C-6126-58AA-21E3D6D9BF2E}"/>
                </a:ext>
              </a:extLst>
            </p:cNvPr>
            <p:cNvCxnSpPr/>
            <p:nvPr/>
          </p:nvCxnSpPr>
          <p:spPr>
            <a:xfrm flipV="1">
              <a:off x="7138093" y="4408854"/>
              <a:ext cx="904568"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114DF94C-193D-CF7C-B1F7-CBC170982962}"/>
                </a:ext>
              </a:extLst>
            </p:cNvPr>
            <p:cNvCxnSpPr>
              <a:cxnSpLocks/>
            </p:cNvCxnSpPr>
            <p:nvPr/>
          </p:nvCxnSpPr>
          <p:spPr>
            <a:xfrm>
              <a:off x="7982488" y="4650285"/>
              <a:ext cx="267700" cy="4959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B40F6D6-3589-9E1D-AD71-63A84D1916CB}"/>
                </a:ext>
              </a:extLst>
            </p:cNvPr>
            <p:cNvCxnSpPr>
              <a:cxnSpLocks/>
            </p:cNvCxnSpPr>
            <p:nvPr/>
          </p:nvCxnSpPr>
          <p:spPr>
            <a:xfrm>
              <a:off x="8780673" y="4898279"/>
              <a:ext cx="343738" cy="923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75FBFBB-297F-E94D-41E2-7A7DC85874C5}"/>
                </a:ext>
              </a:extLst>
            </p:cNvPr>
            <p:cNvCxnSpPr>
              <a:cxnSpLocks/>
            </p:cNvCxnSpPr>
            <p:nvPr/>
          </p:nvCxnSpPr>
          <p:spPr>
            <a:xfrm flipH="1">
              <a:off x="9124411" y="4919672"/>
              <a:ext cx="582856" cy="4959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Process 54">
              <a:extLst>
                <a:ext uri="{FF2B5EF4-FFF2-40B4-BE49-F238E27FC236}">
                  <a16:creationId xmlns:a16="http://schemas.microsoft.com/office/drawing/2014/main" id="{620BB722-4429-2153-51AB-B204F97973AC}"/>
                </a:ext>
              </a:extLst>
            </p:cNvPr>
            <p:cNvSpPr/>
            <p:nvPr/>
          </p:nvSpPr>
          <p:spPr>
            <a:xfrm>
              <a:off x="7980363" y="4635531"/>
              <a:ext cx="1144048" cy="118597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57" name="Graphic 56" descr="Thumbs Down with solid fill">
              <a:extLst>
                <a:ext uri="{FF2B5EF4-FFF2-40B4-BE49-F238E27FC236}">
                  <a16:creationId xmlns:a16="http://schemas.microsoft.com/office/drawing/2014/main" id="{56602A9E-9B8C-9827-A841-8D1C5BBFAD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3049" y="5915898"/>
              <a:ext cx="574590" cy="574590"/>
            </a:xfrm>
            <a:prstGeom prst="rect">
              <a:avLst/>
            </a:prstGeom>
          </p:spPr>
        </p:pic>
      </p:grpSp>
    </p:spTree>
    <p:extLst>
      <p:ext uri="{BB962C8B-B14F-4D97-AF65-F5344CB8AC3E}">
        <p14:creationId xmlns:p14="http://schemas.microsoft.com/office/powerpoint/2010/main" val="292729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452D-6507-3307-BD1A-B8180C67BFD5}"/>
              </a:ext>
            </a:extLst>
          </p:cNvPr>
          <p:cNvSpPr>
            <a:spLocks noGrp="1"/>
          </p:cNvSpPr>
          <p:nvPr>
            <p:ph type="title"/>
          </p:nvPr>
        </p:nvSpPr>
        <p:spPr/>
        <p:txBody>
          <a:bodyPr/>
          <a:lstStyle/>
          <a:p>
            <a:r>
              <a:rPr lang="en-US" dirty="0"/>
              <a:t>Spatial Data is Critical for Many Applications</a:t>
            </a:r>
          </a:p>
        </p:txBody>
      </p:sp>
      <p:sp>
        <p:nvSpPr>
          <p:cNvPr id="3" name="Content Placeholder 2">
            <a:extLst>
              <a:ext uri="{FF2B5EF4-FFF2-40B4-BE49-F238E27FC236}">
                <a16:creationId xmlns:a16="http://schemas.microsoft.com/office/drawing/2014/main" id="{8E527CAF-17E3-F6CB-EA42-69C42279202D}"/>
              </a:ext>
            </a:extLst>
          </p:cNvPr>
          <p:cNvSpPr>
            <a:spLocks noGrp="1"/>
          </p:cNvSpPr>
          <p:nvPr>
            <p:ph idx="1"/>
          </p:nvPr>
        </p:nvSpPr>
        <p:spPr/>
        <p:txBody>
          <a:bodyPr>
            <a:normAutofit/>
          </a:bodyPr>
          <a:lstStyle/>
          <a:p>
            <a:pPr marL="0" indent="0">
              <a:buNone/>
            </a:pPr>
            <a:endParaRPr lang="en-US" sz="3600" dirty="0"/>
          </a:p>
          <a:p>
            <a:endParaRPr lang="en-US" sz="3600" dirty="0"/>
          </a:p>
          <a:p>
            <a:endParaRPr lang="en-US" sz="36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2FF08835-1C95-7098-3393-69EF1C0E4E25}"/>
              </a:ext>
            </a:extLst>
          </p:cNvPr>
          <p:cNvSpPr>
            <a:spLocks noGrp="1"/>
          </p:cNvSpPr>
          <p:nvPr>
            <p:ph type="sldNum" sz="quarter" idx="12"/>
          </p:nvPr>
        </p:nvSpPr>
        <p:spPr/>
        <p:txBody>
          <a:bodyPr/>
          <a:lstStyle/>
          <a:p>
            <a:fld id="{85755D8F-12EC-5944-A0BB-3D22CF45DCD8}" type="slidenum">
              <a:rPr lang="en-US" smtClean="0"/>
              <a:t>1</a:t>
            </a:fld>
            <a:endParaRPr lang="en-US"/>
          </a:p>
        </p:txBody>
      </p:sp>
      <p:sp>
        <p:nvSpPr>
          <p:cNvPr id="19" name="Rounded Rectangle 18">
            <a:extLst>
              <a:ext uri="{FF2B5EF4-FFF2-40B4-BE49-F238E27FC236}">
                <a16:creationId xmlns:a16="http://schemas.microsoft.com/office/drawing/2014/main" id="{3EA51896-3FE0-3E37-4743-6AD121CC3954}"/>
              </a:ext>
            </a:extLst>
          </p:cNvPr>
          <p:cNvSpPr/>
          <p:nvPr/>
        </p:nvSpPr>
        <p:spPr>
          <a:xfrm>
            <a:off x="841902" y="1249073"/>
            <a:ext cx="4745620" cy="88315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Calibri" panose="020F0502020204030204" pitchFamily="34" charset="0"/>
              </a:rPr>
              <a:t>Location-based Internet Services</a:t>
            </a:r>
          </a:p>
        </p:txBody>
      </p:sp>
      <p:grpSp>
        <p:nvGrpSpPr>
          <p:cNvPr id="24" name="Group 23">
            <a:extLst>
              <a:ext uri="{FF2B5EF4-FFF2-40B4-BE49-F238E27FC236}">
                <a16:creationId xmlns:a16="http://schemas.microsoft.com/office/drawing/2014/main" id="{7CD92E30-5F04-DC43-D841-82E02E8F1587}"/>
              </a:ext>
            </a:extLst>
          </p:cNvPr>
          <p:cNvGrpSpPr/>
          <p:nvPr/>
        </p:nvGrpSpPr>
        <p:grpSpPr>
          <a:xfrm>
            <a:off x="838199" y="2829544"/>
            <a:ext cx="10666341" cy="1598028"/>
            <a:chOff x="838199" y="2829544"/>
            <a:chExt cx="10666341" cy="1598028"/>
          </a:xfrm>
        </p:grpSpPr>
        <p:pic>
          <p:nvPicPr>
            <p:cNvPr id="2052" name="Picture 4" descr="Mastering Microscopy and Pathology Image Annotation">
              <a:extLst>
                <a:ext uri="{FF2B5EF4-FFF2-40B4-BE49-F238E27FC236}">
                  <a16:creationId xmlns:a16="http://schemas.microsoft.com/office/drawing/2014/main" id="{C6251613-BBEE-5862-55DC-3CA3BA98B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1096" y="2829544"/>
              <a:ext cx="2993444" cy="1598028"/>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9B7584FC-2823-4142-A505-D255A1899A80}"/>
                </a:ext>
              </a:extLst>
            </p:cNvPr>
            <p:cNvSpPr/>
            <p:nvPr/>
          </p:nvSpPr>
          <p:spPr>
            <a:xfrm>
              <a:off x="838199" y="3186981"/>
              <a:ext cx="4745620" cy="88315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0000"/>
                </a:lnSpc>
                <a:spcBef>
                  <a:spcPts val="1000"/>
                </a:spcBef>
              </a:pPr>
              <a:r>
                <a:rPr lang="en-US" sz="2400" b="1" dirty="0">
                  <a:latin typeface="Calibri" panose="020F0502020204030204" pitchFamily="34" charset="0"/>
                </a:rPr>
                <a:t>Pathology</a:t>
              </a:r>
            </a:p>
          </p:txBody>
        </p:sp>
      </p:grpSp>
      <p:grpSp>
        <p:nvGrpSpPr>
          <p:cNvPr id="25" name="Group 24">
            <a:extLst>
              <a:ext uri="{FF2B5EF4-FFF2-40B4-BE49-F238E27FC236}">
                <a16:creationId xmlns:a16="http://schemas.microsoft.com/office/drawing/2014/main" id="{986B9E79-DF42-B1D8-349B-D0F411BF604D}"/>
              </a:ext>
            </a:extLst>
          </p:cNvPr>
          <p:cNvGrpSpPr/>
          <p:nvPr/>
        </p:nvGrpSpPr>
        <p:grpSpPr>
          <a:xfrm>
            <a:off x="838199" y="4819037"/>
            <a:ext cx="10666341" cy="1598028"/>
            <a:chOff x="838199" y="4819037"/>
            <a:chExt cx="10666341" cy="1598028"/>
          </a:xfrm>
        </p:grpSpPr>
        <p:pic>
          <p:nvPicPr>
            <p:cNvPr id="9" name="Picture 8">
              <a:extLst>
                <a:ext uri="{FF2B5EF4-FFF2-40B4-BE49-F238E27FC236}">
                  <a16:creationId xmlns:a16="http://schemas.microsoft.com/office/drawing/2014/main" id="{74EC3220-75F7-2388-15EF-40E4F9AADF4C}"/>
                </a:ext>
              </a:extLst>
            </p:cNvPr>
            <p:cNvPicPr>
              <a:picLocks noChangeAspect="1"/>
            </p:cNvPicPr>
            <p:nvPr/>
          </p:nvPicPr>
          <p:blipFill>
            <a:blip r:embed="rId5"/>
            <a:stretch>
              <a:fillRect/>
            </a:stretch>
          </p:blipFill>
          <p:spPr>
            <a:xfrm>
              <a:off x="8511096" y="4819037"/>
              <a:ext cx="2993444" cy="1598028"/>
            </a:xfrm>
            <a:prstGeom prst="rect">
              <a:avLst/>
            </a:prstGeom>
          </p:spPr>
        </p:pic>
        <p:sp>
          <p:nvSpPr>
            <p:cNvPr id="21" name="Rounded Rectangle 20">
              <a:extLst>
                <a:ext uri="{FF2B5EF4-FFF2-40B4-BE49-F238E27FC236}">
                  <a16:creationId xmlns:a16="http://schemas.microsoft.com/office/drawing/2014/main" id="{5D6A5207-F4DD-16ED-6C2B-519D751F9875}"/>
                </a:ext>
              </a:extLst>
            </p:cNvPr>
            <p:cNvSpPr/>
            <p:nvPr/>
          </p:nvSpPr>
          <p:spPr>
            <a:xfrm>
              <a:off x="838199" y="5013789"/>
              <a:ext cx="4745620" cy="88315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0000"/>
                </a:lnSpc>
                <a:spcBef>
                  <a:spcPts val="1000"/>
                </a:spcBef>
              </a:pPr>
              <a:r>
                <a:rPr lang="en-US" sz="2400" b="1" dirty="0">
                  <a:latin typeface="Calibri" panose="020F0502020204030204" pitchFamily="34" charset="0"/>
                </a:rPr>
                <a:t>Emergency Management</a:t>
              </a:r>
            </a:p>
          </p:txBody>
        </p:sp>
      </p:grpSp>
      <p:sp>
        <p:nvSpPr>
          <p:cNvPr id="22" name="TextBox 21">
            <a:extLst>
              <a:ext uri="{FF2B5EF4-FFF2-40B4-BE49-F238E27FC236}">
                <a16:creationId xmlns:a16="http://schemas.microsoft.com/office/drawing/2014/main" id="{DEC7AA7D-CA34-4837-80EA-ACDD2A64F822}"/>
              </a:ext>
            </a:extLst>
          </p:cNvPr>
          <p:cNvSpPr txBox="1"/>
          <p:nvPr/>
        </p:nvSpPr>
        <p:spPr>
          <a:xfrm>
            <a:off x="4757195" y="2939970"/>
            <a:ext cx="184731" cy="369332"/>
          </a:xfrm>
          <a:prstGeom prst="rect">
            <a:avLst/>
          </a:prstGeom>
          <a:noFill/>
        </p:spPr>
        <p:txBody>
          <a:bodyPr wrap="none" rtlCol="0">
            <a:spAutoFit/>
          </a:bodyPr>
          <a:lstStyle/>
          <a:p>
            <a:endParaRPr lang="en-US" dirty="0"/>
          </a:p>
        </p:txBody>
      </p:sp>
      <p:pic>
        <p:nvPicPr>
          <p:cNvPr id="1026" name="Picture 2" descr="google maps alternatives">
            <a:extLst>
              <a:ext uri="{FF2B5EF4-FFF2-40B4-BE49-F238E27FC236}">
                <a16:creationId xmlns:a16="http://schemas.microsoft.com/office/drawing/2014/main" id="{4CC6F5D2-5A3A-D772-F9E9-BF576F262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2775" y="796105"/>
            <a:ext cx="2991765" cy="1931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652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609F-DF7A-7308-FF4A-DB4BE98FA4B3}"/>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BE6B61EE-6068-FD91-DC75-0E9480DBAC41}"/>
              </a:ext>
            </a:extLst>
          </p:cNvPr>
          <p:cNvSpPr>
            <a:spLocks noGrp="1"/>
          </p:cNvSpPr>
          <p:nvPr>
            <p:ph idx="1"/>
          </p:nvPr>
        </p:nvSpPr>
        <p:spPr/>
        <p:txBody>
          <a:bodyPr>
            <a:normAutofit/>
          </a:bodyPr>
          <a:lstStyle/>
          <a:p>
            <a:r>
              <a:rPr lang="en-US" sz="3200" dirty="0"/>
              <a:t>NVIDIA </a:t>
            </a:r>
            <a:r>
              <a:rPr lang="en-US" sz="3200" dirty="0" err="1"/>
              <a:t>OptiX</a:t>
            </a:r>
            <a:r>
              <a:rPr lang="en-US" sz="3200" dirty="0"/>
              <a:t> 8.0, CUDA 12</a:t>
            </a:r>
          </a:p>
          <a:p>
            <a:r>
              <a:rPr lang="en-US" sz="3200" dirty="0"/>
              <a:t>For GPU baselines: NVIDIA RTX 3090</a:t>
            </a:r>
          </a:p>
          <a:p>
            <a:r>
              <a:rPr lang="en-US" sz="3200" dirty="0"/>
              <a:t>For CPU baselines: AWS r5.4xlarge,16 Cores, 128 GB Memory</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DF87A3C-5CCC-A19A-2700-E3585C51452B}"/>
              </a:ext>
            </a:extLst>
          </p:cNvPr>
          <p:cNvSpPr>
            <a:spLocks noGrp="1"/>
          </p:cNvSpPr>
          <p:nvPr>
            <p:ph type="sldNum" sz="quarter" idx="12"/>
          </p:nvPr>
        </p:nvSpPr>
        <p:spPr/>
        <p:txBody>
          <a:bodyPr/>
          <a:lstStyle/>
          <a:p>
            <a:fld id="{85755D8F-12EC-5944-A0BB-3D22CF45DCD8}" type="slidenum">
              <a:rPr lang="en-US" smtClean="0"/>
              <a:t>19</a:t>
            </a:fld>
            <a:endParaRPr lang="en-US"/>
          </a:p>
        </p:txBody>
      </p:sp>
      <p:graphicFrame>
        <p:nvGraphicFramePr>
          <p:cNvPr id="5" name="Table 4">
            <a:extLst>
              <a:ext uri="{FF2B5EF4-FFF2-40B4-BE49-F238E27FC236}">
                <a16:creationId xmlns:a16="http://schemas.microsoft.com/office/drawing/2014/main" id="{459D3D03-A876-D6E6-D33F-C9A1032FE354}"/>
              </a:ext>
            </a:extLst>
          </p:cNvPr>
          <p:cNvGraphicFramePr>
            <a:graphicFrameLocks noGrp="1"/>
          </p:cNvGraphicFramePr>
          <p:nvPr>
            <p:extLst>
              <p:ext uri="{D42A27DB-BD31-4B8C-83A1-F6EECF244321}">
                <p14:modId xmlns:p14="http://schemas.microsoft.com/office/powerpoint/2010/main" val="2396278939"/>
              </p:ext>
            </p:extLst>
          </p:nvPr>
        </p:nvGraphicFramePr>
        <p:xfrm>
          <a:off x="838199" y="2810195"/>
          <a:ext cx="8127999" cy="3688080"/>
        </p:xfrm>
        <a:graphic>
          <a:graphicData uri="http://schemas.openxmlformats.org/drawingml/2006/table">
            <a:tbl>
              <a:tblPr firstRow="1" bandRow="1">
                <a:tableStyleId>{21E4AEA4-8DFA-4A89-87EB-49C32662AFE0}</a:tableStyleId>
              </a:tblPr>
              <a:tblGrid>
                <a:gridCol w="1999087">
                  <a:extLst>
                    <a:ext uri="{9D8B030D-6E8A-4147-A177-3AD203B41FA5}">
                      <a16:colId xmlns:a16="http://schemas.microsoft.com/office/drawing/2014/main" val="113219364"/>
                    </a:ext>
                  </a:extLst>
                </a:gridCol>
                <a:gridCol w="1004553">
                  <a:extLst>
                    <a:ext uri="{9D8B030D-6E8A-4147-A177-3AD203B41FA5}">
                      <a16:colId xmlns:a16="http://schemas.microsoft.com/office/drawing/2014/main" val="697175810"/>
                    </a:ext>
                  </a:extLst>
                </a:gridCol>
                <a:gridCol w="5124359">
                  <a:extLst>
                    <a:ext uri="{9D8B030D-6E8A-4147-A177-3AD203B41FA5}">
                      <a16:colId xmlns:a16="http://schemas.microsoft.com/office/drawing/2014/main" val="1447598643"/>
                    </a:ext>
                  </a:extLst>
                </a:gridCol>
              </a:tblGrid>
              <a:tr h="294538">
                <a:tc>
                  <a:txBody>
                    <a:bodyPr/>
                    <a:lstStyle/>
                    <a:p>
                      <a:r>
                        <a:rPr lang="en-US" sz="1600" dirty="0"/>
                        <a:t>Artifact</a:t>
                      </a:r>
                    </a:p>
                  </a:txBody>
                  <a:tcPr/>
                </a:tc>
                <a:tc>
                  <a:txBody>
                    <a:bodyPr/>
                    <a:lstStyle/>
                    <a:p>
                      <a:r>
                        <a:rPr lang="en-US" sz="1600" dirty="0"/>
                        <a:t>Platform</a:t>
                      </a:r>
                    </a:p>
                  </a:txBody>
                  <a:tcPr/>
                </a:tc>
                <a:tc>
                  <a:txBody>
                    <a:bodyPr/>
                    <a:lstStyle/>
                    <a:p>
                      <a:r>
                        <a:rPr lang="en-US" sz="1600" dirty="0"/>
                        <a:t>Description</a:t>
                      </a:r>
                    </a:p>
                  </a:txBody>
                  <a:tcPr/>
                </a:tc>
                <a:extLst>
                  <a:ext uri="{0D108BD9-81ED-4DB2-BD59-A6C34878D82A}">
                    <a16:rowId xmlns:a16="http://schemas.microsoft.com/office/drawing/2014/main" val="3851800580"/>
                  </a:ext>
                </a:extLst>
              </a:tr>
              <a:tr h="294538">
                <a:tc>
                  <a:txBody>
                    <a:bodyPr/>
                    <a:lstStyle/>
                    <a:p>
                      <a:r>
                        <a:rPr lang="en-US" sz="1600" dirty="0"/>
                        <a:t>Uniform Grid</a:t>
                      </a:r>
                    </a:p>
                  </a:txBody>
                  <a:tcPr/>
                </a:tc>
                <a:tc>
                  <a:txBody>
                    <a:bodyPr/>
                    <a:lstStyle/>
                    <a:p>
                      <a:r>
                        <a:rPr lang="en-US" sz="1600" dirty="0"/>
                        <a:t>GPU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grid-based spatial index</a:t>
                      </a:r>
                    </a:p>
                  </a:txBody>
                  <a:tcPr/>
                </a:tc>
                <a:extLst>
                  <a:ext uri="{0D108BD9-81ED-4DB2-BD59-A6C34878D82A}">
                    <a16:rowId xmlns:a16="http://schemas.microsoft.com/office/drawing/2014/main" val="1814384814"/>
                  </a:ext>
                </a:extLst>
              </a:tr>
              <a:tr h="294538">
                <a:tc>
                  <a:txBody>
                    <a:bodyPr/>
                    <a:lstStyle/>
                    <a:p>
                      <a:r>
                        <a:rPr lang="en-US" sz="1600" dirty="0"/>
                        <a:t>LBVH</a:t>
                      </a:r>
                    </a:p>
                  </a:txBody>
                  <a:tcPr/>
                </a:tc>
                <a:tc>
                  <a:txBody>
                    <a:bodyPr/>
                    <a:lstStyle/>
                    <a:p>
                      <a:r>
                        <a:rPr lang="en-US" sz="1600" dirty="0"/>
                        <a:t>GPU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software emulated BVH</a:t>
                      </a:r>
                    </a:p>
                  </a:txBody>
                  <a:tcPr/>
                </a:tc>
                <a:extLst>
                  <a:ext uri="{0D108BD9-81ED-4DB2-BD59-A6C34878D82A}">
                    <a16:rowId xmlns:a16="http://schemas.microsoft.com/office/drawing/2014/main" val="607425657"/>
                  </a:ext>
                </a:extLst>
              </a:tr>
              <a:tr h="294538">
                <a:tc>
                  <a:txBody>
                    <a:bodyPr/>
                    <a:lstStyle/>
                    <a:p>
                      <a:r>
                        <a:rPr lang="en-US" sz="1600" dirty="0" err="1"/>
                        <a:t>cuSpatial</a:t>
                      </a:r>
                      <a:endParaRPr lang="en-US" sz="1600" dirty="0"/>
                    </a:p>
                  </a:txBody>
                  <a:tcPr/>
                </a:tc>
                <a:tc>
                  <a:txBody>
                    <a:bodyPr/>
                    <a:lstStyle/>
                    <a:p>
                      <a:r>
                        <a:rPr lang="en-US" sz="1600" dirty="0"/>
                        <a:t>GPU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spatial library from NVIDIA, quad-tree</a:t>
                      </a:r>
                    </a:p>
                  </a:txBody>
                  <a:tcPr/>
                </a:tc>
                <a:extLst>
                  <a:ext uri="{0D108BD9-81ED-4DB2-BD59-A6C34878D82A}">
                    <a16:rowId xmlns:a16="http://schemas.microsoft.com/office/drawing/2014/main" val="372964317"/>
                  </a:ext>
                </a:extLst>
              </a:tr>
              <a:tr h="294538">
                <a:tc>
                  <a:txBody>
                    <a:bodyPr/>
                    <a:lstStyle/>
                    <a:p>
                      <a:r>
                        <a:rPr lang="en-US" sz="1600" dirty="0"/>
                        <a:t>PSSL</a:t>
                      </a:r>
                    </a:p>
                  </a:txBody>
                  <a:tcPr/>
                </a:tc>
                <a:tc>
                  <a:txBody>
                    <a:bodyPr/>
                    <a:lstStyle/>
                    <a:p>
                      <a:r>
                        <a:rPr lang="en-US" sz="1600" dirty="0"/>
                        <a:t>GPU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plane-sweep in CUDA</a:t>
                      </a:r>
                    </a:p>
                  </a:txBody>
                  <a:tcPr/>
                </a:tc>
                <a:extLst>
                  <a:ext uri="{0D108BD9-81ED-4DB2-BD59-A6C34878D82A}">
                    <a16:rowId xmlns:a16="http://schemas.microsoft.com/office/drawing/2014/main" val="3498199154"/>
                  </a:ext>
                </a:extLst>
              </a:tr>
              <a:tr h="294538">
                <a:tc>
                  <a:txBody>
                    <a:bodyPr/>
                    <a:lstStyle/>
                    <a:p>
                      <a:r>
                        <a:rPr lang="en-US" sz="1600" dirty="0" err="1"/>
                        <a:t>RasterJoin</a:t>
                      </a:r>
                      <a:endParaRPr lang="en-US" sz="1600" dirty="0"/>
                    </a:p>
                  </a:txBody>
                  <a:tcPr/>
                </a:tc>
                <a:tc>
                  <a:txBody>
                    <a:bodyPr/>
                    <a:lstStyle/>
                    <a:p>
                      <a:r>
                        <a:rPr lang="en-US" sz="1600" dirty="0"/>
                        <a:t>GPU</a:t>
                      </a:r>
                    </a:p>
                  </a:txBody>
                  <a:tcPr/>
                </a:tc>
                <a:tc>
                  <a:txBody>
                    <a:bodyPr/>
                    <a:lstStyle/>
                    <a:p>
                      <a:r>
                        <a:rPr lang="en-US" sz="1600" dirty="0"/>
                        <a:t>rasterization-based PIP in OpenGL</a:t>
                      </a:r>
                    </a:p>
                  </a:txBody>
                  <a:tcPr/>
                </a:tc>
                <a:extLst>
                  <a:ext uri="{0D108BD9-81ED-4DB2-BD59-A6C34878D82A}">
                    <a16:rowId xmlns:a16="http://schemas.microsoft.com/office/drawing/2014/main" val="2405169142"/>
                  </a:ext>
                </a:extLst>
              </a:tr>
              <a:tr h="294538">
                <a:tc>
                  <a:txBody>
                    <a:bodyPr/>
                    <a:lstStyle/>
                    <a:p>
                      <a:r>
                        <a:rPr lang="en-US" sz="1600" dirty="0"/>
                        <a:t>GLIN</a:t>
                      </a:r>
                    </a:p>
                  </a:txBody>
                  <a:tcPr/>
                </a:tc>
                <a:tc>
                  <a:txBody>
                    <a:bodyPr/>
                    <a:lstStyle/>
                    <a:p>
                      <a:r>
                        <a:rPr lang="en-US" sz="1600" dirty="0"/>
                        <a:t>CPU</a:t>
                      </a:r>
                    </a:p>
                  </a:txBody>
                  <a:tcPr/>
                </a:tc>
                <a:tc>
                  <a:txBody>
                    <a:bodyPr/>
                    <a:lstStyle/>
                    <a:p>
                      <a:r>
                        <a:rPr lang="en-US" sz="1600" dirty="0"/>
                        <a:t>Learned index</a:t>
                      </a:r>
                    </a:p>
                  </a:txBody>
                  <a:tcPr/>
                </a:tc>
                <a:extLst>
                  <a:ext uri="{0D108BD9-81ED-4DB2-BD59-A6C34878D82A}">
                    <a16:rowId xmlns:a16="http://schemas.microsoft.com/office/drawing/2014/main" val="573850860"/>
                  </a:ext>
                </a:extLst>
              </a:tr>
              <a:tr h="294538">
                <a:tc>
                  <a:txBody>
                    <a:bodyPr/>
                    <a:lstStyle/>
                    <a:p>
                      <a:r>
                        <a:rPr lang="en-US" sz="1600" dirty="0"/>
                        <a:t>EPUG-Overlay</a:t>
                      </a:r>
                    </a:p>
                  </a:txBody>
                  <a:tcPr/>
                </a:tc>
                <a:tc>
                  <a:txBody>
                    <a:bodyPr/>
                    <a:lstStyle/>
                    <a:p>
                      <a:r>
                        <a:rPr lang="en-US" sz="1600" dirty="0"/>
                        <a:t>CPU</a:t>
                      </a:r>
                    </a:p>
                  </a:txBody>
                  <a:tcPr/>
                </a:tc>
                <a:tc>
                  <a:txBody>
                    <a:bodyPr/>
                    <a:lstStyle/>
                    <a:p>
                      <a:r>
                        <a:rPr lang="en-US" sz="1600" dirty="0"/>
                        <a:t>two-level uniform grid</a:t>
                      </a:r>
                    </a:p>
                  </a:txBody>
                  <a:tcPr/>
                </a:tc>
                <a:extLst>
                  <a:ext uri="{0D108BD9-81ED-4DB2-BD59-A6C34878D82A}">
                    <a16:rowId xmlns:a16="http://schemas.microsoft.com/office/drawing/2014/main" val="3529821303"/>
                  </a:ext>
                </a:extLst>
              </a:tr>
              <a:tr h="294538">
                <a:tc>
                  <a:txBody>
                    <a:bodyPr/>
                    <a:lstStyle/>
                    <a:p>
                      <a:r>
                        <a:rPr lang="en-US" sz="1600" dirty="0" err="1"/>
                        <a:t>Kinetica</a:t>
                      </a:r>
                      <a:endParaRPr lang="en-US" sz="1600" dirty="0"/>
                    </a:p>
                  </a:txBody>
                  <a:tcPr/>
                </a:tc>
                <a:tc>
                  <a:txBody>
                    <a:bodyPr/>
                    <a:lstStyle/>
                    <a:p>
                      <a:r>
                        <a:rPr lang="en-US" sz="1600" dirty="0"/>
                        <a:t>CPU</a:t>
                      </a:r>
                    </a:p>
                  </a:txBody>
                  <a:tcPr/>
                </a:tc>
                <a:tc>
                  <a:txBody>
                    <a:bodyPr/>
                    <a:lstStyle/>
                    <a:p>
                      <a:r>
                        <a:rPr lang="en-US" sz="1600" dirty="0"/>
                        <a:t>in-memory spatial database</a:t>
                      </a:r>
                    </a:p>
                  </a:txBody>
                  <a:tcPr/>
                </a:tc>
                <a:extLst>
                  <a:ext uri="{0D108BD9-81ED-4DB2-BD59-A6C34878D82A}">
                    <a16:rowId xmlns:a16="http://schemas.microsoft.com/office/drawing/2014/main" val="802289804"/>
                  </a:ext>
                </a:extLst>
              </a:tr>
              <a:tr h="294538">
                <a:tc>
                  <a:txBody>
                    <a:bodyPr/>
                    <a:lstStyle/>
                    <a:p>
                      <a:r>
                        <a:rPr lang="en-US" sz="1600" dirty="0" err="1"/>
                        <a:t>PostGIS</a:t>
                      </a:r>
                      <a:endParaRPr lang="en-US" sz="1600" dirty="0"/>
                    </a:p>
                  </a:txBody>
                  <a:tcPr/>
                </a:tc>
                <a:tc>
                  <a:txBody>
                    <a:bodyPr/>
                    <a:lstStyle/>
                    <a:p>
                      <a:r>
                        <a:rPr lang="en-US" sz="1600" dirty="0"/>
                        <a:t>CPU</a:t>
                      </a:r>
                    </a:p>
                  </a:txBody>
                  <a:tcPr/>
                </a:tc>
                <a:tc>
                  <a:txBody>
                    <a:bodyPr/>
                    <a:lstStyle/>
                    <a:p>
                      <a:r>
                        <a:rPr lang="en-US" sz="1600" dirty="0"/>
                        <a:t>disk-based spatial database</a:t>
                      </a:r>
                    </a:p>
                  </a:txBody>
                  <a:tcPr/>
                </a:tc>
                <a:extLst>
                  <a:ext uri="{0D108BD9-81ED-4DB2-BD59-A6C34878D82A}">
                    <a16:rowId xmlns:a16="http://schemas.microsoft.com/office/drawing/2014/main" val="2208654336"/>
                  </a:ext>
                </a:extLst>
              </a:tr>
              <a:tr h="294538">
                <a:tc>
                  <a:txBody>
                    <a:bodyPr/>
                    <a:lstStyle/>
                    <a:p>
                      <a:r>
                        <a:rPr lang="en-US" sz="1600" dirty="0" err="1"/>
                        <a:t>RasterIntervals</a:t>
                      </a:r>
                      <a:endParaRPr lang="en-US" sz="1600" dirty="0"/>
                    </a:p>
                  </a:txBody>
                  <a:tcPr/>
                </a:tc>
                <a:tc>
                  <a:txBody>
                    <a:bodyPr/>
                    <a:lstStyle/>
                    <a:p>
                      <a:r>
                        <a:rPr lang="en-US" sz="1600" dirty="0"/>
                        <a:t>CPU</a:t>
                      </a:r>
                    </a:p>
                  </a:txBody>
                  <a:tcPr/>
                </a:tc>
                <a:tc>
                  <a:txBody>
                    <a:bodyPr/>
                    <a:lstStyle/>
                    <a:p>
                      <a:r>
                        <a:rPr lang="en-US" sz="1600" dirty="0"/>
                        <a:t>rasterization-based</a:t>
                      </a:r>
                    </a:p>
                  </a:txBody>
                  <a:tcPr/>
                </a:tc>
                <a:extLst>
                  <a:ext uri="{0D108BD9-81ED-4DB2-BD59-A6C34878D82A}">
                    <a16:rowId xmlns:a16="http://schemas.microsoft.com/office/drawing/2014/main" val="4123374913"/>
                  </a:ext>
                </a:extLst>
              </a:tr>
            </a:tbl>
          </a:graphicData>
        </a:graphic>
      </p:graphicFrame>
    </p:spTree>
    <p:extLst>
      <p:ext uri="{BB962C8B-B14F-4D97-AF65-F5344CB8AC3E}">
        <p14:creationId xmlns:p14="http://schemas.microsoft.com/office/powerpoint/2010/main" val="3719608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BCAC-0892-E042-311F-B4906763055C}"/>
              </a:ext>
            </a:extLst>
          </p:cNvPr>
          <p:cNvSpPr>
            <a:spLocks noGrp="1"/>
          </p:cNvSpPr>
          <p:nvPr>
            <p:ph type="title"/>
          </p:nvPr>
        </p:nvSpPr>
        <p:spPr/>
        <p:txBody>
          <a:bodyPr/>
          <a:lstStyle/>
          <a:p>
            <a:r>
              <a:rPr lang="en-US" dirty="0"/>
              <a:t>Datasets</a:t>
            </a:r>
          </a:p>
        </p:txBody>
      </p:sp>
      <p:sp>
        <p:nvSpPr>
          <p:cNvPr id="3" name="Content Placeholder 2">
            <a:extLst>
              <a:ext uri="{FF2B5EF4-FFF2-40B4-BE49-F238E27FC236}">
                <a16:creationId xmlns:a16="http://schemas.microsoft.com/office/drawing/2014/main" id="{28E66374-7C9B-30CF-E4E8-3EDE244C2407}"/>
              </a:ext>
            </a:extLst>
          </p:cNvPr>
          <p:cNvSpPr>
            <a:spLocks noGrp="1"/>
          </p:cNvSpPr>
          <p:nvPr>
            <p:ph idx="1"/>
          </p:nvPr>
        </p:nvSpPr>
        <p:spPr>
          <a:xfrm>
            <a:off x="838200" y="870857"/>
            <a:ext cx="4386943" cy="508000"/>
          </a:xfrm>
        </p:spPr>
        <p:txBody>
          <a:bodyPr>
            <a:normAutofit fontScale="92500" lnSpcReduction="10000"/>
          </a:bodyPr>
          <a:lstStyle/>
          <a:p>
            <a:r>
              <a:rPr lang="en-US" dirty="0"/>
              <a:t>US-based datasets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C41A2D6-31D3-A281-BE28-452486CB54E1}"/>
              </a:ext>
            </a:extLst>
          </p:cNvPr>
          <p:cNvSpPr>
            <a:spLocks noGrp="1"/>
          </p:cNvSpPr>
          <p:nvPr>
            <p:ph type="sldNum" sz="quarter" idx="12"/>
          </p:nvPr>
        </p:nvSpPr>
        <p:spPr/>
        <p:txBody>
          <a:bodyPr/>
          <a:lstStyle/>
          <a:p>
            <a:fld id="{85755D8F-12EC-5944-A0BB-3D22CF45DCD8}" type="slidenum">
              <a:rPr lang="en-US" smtClean="0"/>
              <a:t>20</a:t>
            </a:fld>
            <a:endParaRPr lang="en-US"/>
          </a:p>
        </p:txBody>
      </p:sp>
      <p:graphicFrame>
        <p:nvGraphicFramePr>
          <p:cNvPr id="5" name="Table 4">
            <a:extLst>
              <a:ext uri="{FF2B5EF4-FFF2-40B4-BE49-F238E27FC236}">
                <a16:creationId xmlns:a16="http://schemas.microsoft.com/office/drawing/2014/main" id="{511F2061-EE94-4BC8-1E65-1F9A2C334C5C}"/>
              </a:ext>
            </a:extLst>
          </p:cNvPr>
          <p:cNvGraphicFramePr>
            <a:graphicFrameLocks noGrp="1"/>
          </p:cNvGraphicFramePr>
          <p:nvPr>
            <p:extLst>
              <p:ext uri="{D42A27DB-BD31-4B8C-83A1-F6EECF244321}">
                <p14:modId xmlns:p14="http://schemas.microsoft.com/office/powerpoint/2010/main" val="3131779090"/>
              </p:ext>
            </p:extLst>
          </p:nvPr>
        </p:nvGraphicFramePr>
        <p:xfrm>
          <a:off x="1020781" y="1494217"/>
          <a:ext cx="9177469" cy="1854200"/>
        </p:xfrm>
        <a:graphic>
          <a:graphicData uri="http://schemas.openxmlformats.org/drawingml/2006/table">
            <a:tbl>
              <a:tblPr firstRow="1" bandRow="1">
                <a:tableStyleId>{21E4AEA4-8DFA-4A89-87EB-49C32662AFE0}</a:tableStyleId>
              </a:tblPr>
              <a:tblGrid>
                <a:gridCol w="1249083">
                  <a:extLst>
                    <a:ext uri="{9D8B030D-6E8A-4147-A177-3AD203B41FA5}">
                      <a16:colId xmlns:a16="http://schemas.microsoft.com/office/drawing/2014/main" val="110957319"/>
                    </a:ext>
                  </a:extLst>
                </a:gridCol>
                <a:gridCol w="1269402">
                  <a:extLst>
                    <a:ext uri="{9D8B030D-6E8A-4147-A177-3AD203B41FA5}">
                      <a16:colId xmlns:a16="http://schemas.microsoft.com/office/drawing/2014/main" val="958746181"/>
                    </a:ext>
                  </a:extLst>
                </a:gridCol>
                <a:gridCol w="1484555">
                  <a:extLst>
                    <a:ext uri="{9D8B030D-6E8A-4147-A177-3AD203B41FA5}">
                      <a16:colId xmlns:a16="http://schemas.microsoft.com/office/drawing/2014/main" val="507012655"/>
                    </a:ext>
                  </a:extLst>
                </a:gridCol>
                <a:gridCol w="5174429">
                  <a:extLst>
                    <a:ext uri="{9D8B030D-6E8A-4147-A177-3AD203B41FA5}">
                      <a16:colId xmlns:a16="http://schemas.microsoft.com/office/drawing/2014/main" val="2045748325"/>
                    </a:ext>
                  </a:extLst>
                </a:gridCol>
              </a:tblGrid>
              <a:tr h="370840">
                <a:tc>
                  <a:txBody>
                    <a:bodyPr/>
                    <a:lstStyle/>
                    <a:p>
                      <a:pPr algn="ctr"/>
                      <a:r>
                        <a:rPr lang="en-US" dirty="0"/>
                        <a:t>Dataset</a:t>
                      </a:r>
                    </a:p>
                  </a:txBody>
                  <a:tcPr/>
                </a:tc>
                <a:tc>
                  <a:txBody>
                    <a:bodyPr/>
                    <a:lstStyle/>
                    <a:p>
                      <a:pPr algn="ctr"/>
                      <a:r>
                        <a:rPr lang="en-US" dirty="0"/>
                        <a:t>Line Segs</a:t>
                      </a:r>
                    </a:p>
                  </a:txBody>
                  <a:tcPr/>
                </a:tc>
                <a:tc>
                  <a:txBody>
                    <a:bodyPr/>
                    <a:lstStyle/>
                    <a:p>
                      <a:pPr algn="ctr"/>
                      <a:r>
                        <a:rPr lang="en-US" dirty="0"/>
                        <a:t>Polygons</a:t>
                      </a:r>
                    </a:p>
                  </a:txBody>
                  <a:tcPr/>
                </a:tc>
                <a:tc>
                  <a:txBody>
                    <a:bodyPr/>
                    <a:lstStyle/>
                    <a:p>
                      <a:pPr algn="ctr"/>
                      <a:r>
                        <a:rPr lang="en-US" dirty="0"/>
                        <a:t>Description</a:t>
                      </a:r>
                    </a:p>
                  </a:txBody>
                  <a:tcPr/>
                </a:tc>
                <a:extLst>
                  <a:ext uri="{0D108BD9-81ED-4DB2-BD59-A6C34878D82A}">
                    <a16:rowId xmlns:a16="http://schemas.microsoft.com/office/drawing/2014/main" val="4142958142"/>
                  </a:ext>
                </a:extLst>
              </a:tr>
              <a:tr h="370840">
                <a:tc>
                  <a:txBody>
                    <a:bodyPr/>
                    <a:lstStyle/>
                    <a:p>
                      <a:pPr algn="ctr"/>
                      <a:r>
                        <a:rPr lang="en-US" dirty="0"/>
                        <a:t>County</a:t>
                      </a:r>
                    </a:p>
                  </a:txBody>
                  <a:tcPr/>
                </a:tc>
                <a:tc>
                  <a:txBody>
                    <a:bodyPr/>
                    <a:lstStyle/>
                    <a:p>
                      <a:pPr algn="ctr"/>
                      <a:r>
                        <a:rPr lang="en-US" dirty="0"/>
                        <a:t>1.0M</a:t>
                      </a:r>
                    </a:p>
                  </a:txBody>
                  <a:tcPr/>
                </a:tc>
                <a:tc>
                  <a:txBody>
                    <a:bodyPr/>
                    <a:lstStyle/>
                    <a:p>
                      <a:pPr algn="ctr"/>
                      <a:r>
                        <a:rPr lang="en-US" dirty="0"/>
                        <a:t>3.1K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Boundaries of the U.S. Counties</a:t>
                      </a:r>
                      <a:endParaRPr lang="en-US" sz="1800" kern="1200" dirty="0">
                        <a:solidFill>
                          <a:schemeClr val="tx1"/>
                        </a:solidFill>
                        <a:effectLst/>
                        <a:latin typeface="+mn-lt"/>
                        <a:ea typeface="+mn-ea"/>
                        <a:cs typeface="+mn-cs"/>
                      </a:endParaRPr>
                    </a:p>
                  </a:txBody>
                  <a:tcPr/>
                </a:tc>
                <a:extLst>
                  <a:ext uri="{0D108BD9-81ED-4DB2-BD59-A6C34878D82A}">
                    <a16:rowId xmlns:a16="http://schemas.microsoft.com/office/drawing/2014/main" val="186807679"/>
                  </a:ext>
                </a:extLst>
              </a:tr>
              <a:tr h="370840">
                <a:tc>
                  <a:txBody>
                    <a:bodyPr/>
                    <a:lstStyle/>
                    <a:p>
                      <a:pPr algn="ctr"/>
                      <a:r>
                        <a:rPr lang="en-US" dirty="0" err="1"/>
                        <a:t>Zipcode</a:t>
                      </a:r>
                      <a:endParaRPr lang="en-US" dirty="0"/>
                    </a:p>
                  </a:txBody>
                  <a:tcPr/>
                </a:tc>
                <a:tc>
                  <a:txBody>
                    <a:bodyPr/>
                    <a:lstStyle/>
                    <a:p>
                      <a:pPr algn="ctr"/>
                      <a:r>
                        <a:rPr lang="en-US" dirty="0"/>
                        <a:t>23.9M</a:t>
                      </a:r>
                    </a:p>
                  </a:txBody>
                  <a:tcPr/>
                </a:tc>
                <a:tc>
                  <a:txBody>
                    <a:bodyPr/>
                    <a:lstStyle/>
                    <a:p>
                      <a:pPr algn="ctr"/>
                      <a:r>
                        <a:rPr lang="en-US" dirty="0"/>
                        <a:t>32.2K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ZIP Code areas for the USPS</a:t>
                      </a:r>
                      <a:endParaRPr lang="en-US" sz="1800" kern="1200" dirty="0">
                        <a:solidFill>
                          <a:schemeClr val="tx1"/>
                        </a:solidFill>
                        <a:effectLst/>
                        <a:latin typeface="+mn-lt"/>
                        <a:ea typeface="+mn-ea"/>
                        <a:cs typeface="+mn-cs"/>
                      </a:endParaRPr>
                    </a:p>
                  </a:txBody>
                  <a:tcPr/>
                </a:tc>
                <a:extLst>
                  <a:ext uri="{0D108BD9-81ED-4DB2-BD59-A6C34878D82A}">
                    <a16:rowId xmlns:a16="http://schemas.microsoft.com/office/drawing/2014/main" val="228518376"/>
                  </a:ext>
                </a:extLst>
              </a:tr>
              <a:tr h="370840">
                <a:tc>
                  <a:txBody>
                    <a:bodyPr/>
                    <a:lstStyle/>
                    <a:p>
                      <a:pPr algn="ctr"/>
                      <a:r>
                        <a:rPr lang="en-US" dirty="0"/>
                        <a:t>Block</a:t>
                      </a:r>
                    </a:p>
                  </a:txBody>
                  <a:tcPr/>
                </a:tc>
                <a:tc>
                  <a:txBody>
                    <a:bodyPr/>
                    <a:lstStyle/>
                    <a:p>
                      <a:pPr algn="ctr"/>
                      <a:r>
                        <a:rPr lang="en-US" dirty="0"/>
                        <a:t>29.3M</a:t>
                      </a:r>
                    </a:p>
                  </a:txBody>
                  <a:tcPr/>
                </a:tc>
                <a:tc>
                  <a:txBody>
                    <a:bodyPr/>
                    <a:lstStyle/>
                    <a:p>
                      <a:pPr algn="ctr"/>
                      <a:r>
                        <a:rPr lang="en-US" dirty="0"/>
                        <a:t>239.2K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Census block groups in the U.S.</a:t>
                      </a:r>
                      <a:endParaRPr lang="en-US" sz="1800" kern="1200" dirty="0">
                        <a:solidFill>
                          <a:schemeClr val="tx1"/>
                        </a:solidFill>
                        <a:effectLst/>
                        <a:latin typeface="+mn-lt"/>
                        <a:ea typeface="+mn-ea"/>
                        <a:cs typeface="+mn-cs"/>
                      </a:endParaRPr>
                    </a:p>
                  </a:txBody>
                  <a:tcPr/>
                </a:tc>
                <a:extLst>
                  <a:ext uri="{0D108BD9-81ED-4DB2-BD59-A6C34878D82A}">
                    <a16:rowId xmlns:a16="http://schemas.microsoft.com/office/drawing/2014/main" val="1336375518"/>
                  </a:ext>
                </a:extLst>
              </a:tr>
              <a:tr h="370840">
                <a:tc>
                  <a:txBody>
                    <a:bodyPr/>
                    <a:lstStyle/>
                    <a:p>
                      <a:pPr algn="ctr"/>
                      <a:r>
                        <a:rPr lang="en-US" dirty="0"/>
                        <a:t>Water</a:t>
                      </a:r>
                    </a:p>
                  </a:txBody>
                  <a:tcPr/>
                </a:tc>
                <a:tc>
                  <a:txBody>
                    <a:bodyPr/>
                    <a:lstStyle/>
                    <a:p>
                      <a:pPr algn="ctr"/>
                      <a:r>
                        <a:rPr lang="en-US" dirty="0"/>
                        <a:t>25.6M</a:t>
                      </a:r>
                    </a:p>
                  </a:txBody>
                  <a:tcPr/>
                </a:tc>
                <a:tc>
                  <a:txBody>
                    <a:bodyPr/>
                    <a:lstStyle/>
                    <a:p>
                      <a:pPr algn="ctr"/>
                      <a:r>
                        <a:rPr lang="en-US" dirty="0"/>
                        <a:t>463.6K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rPr>
                        <a:t>Major water features in the U.S.</a:t>
                      </a:r>
                      <a:endParaRPr lang="en-US" sz="1800" kern="1200" dirty="0">
                        <a:solidFill>
                          <a:schemeClr val="tx1"/>
                        </a:solidFill>
                        <a:effectLst/>
                        <a:latin typeface="+mn-lt"/>
                        <a:ea typeface="+mn-ea"/>
                        <a:cs typeface="+mn-cs"/>
                      </a:endParaRPr>
                    </a:p>
                  </a:txBody>
                  <a:tcPr/>
                </a:tc>
                <a:extLst>
                  <a:ext uri="{0D108BD9-81ED-4DB2-BD59-A6C34878D82A}">
                    <a16:rowId xmlns:a16="http://schemas.microsoft.com/office/drawing/2014/main" val="4268821924"/>
                  </a:ext>
                </a:extLst>
              </a:tr>
            </a:tbl>
          </a:graphicData>
        </a:graphic>
      </p:graphicFrame>
      <p:sp>
        <p:nvSpPr>
          <p:cNvPr id="6" name="Content Placeholder 2">
            <a:extLst>
              <a:ext uri="{FF2B5EF4-FFF2-40B4-BE49-F238E27FC236}">
                <a16:creationId xmlns:a16="http://schemas.microsoft.com/office/drawing/2014/main" id="{098D5F1C-EBA8-848B-AEA7-F21FFDA5803D}"/>
              </a:ext>
            </a:extLst>
          </p:cNvPr>
          <p:cNvSpPr txBox="1">
            <a:spLocks/>
          </p:cNvSpPr>
          <p:nvPr/>
        </p:nvSpPr>
        <p:spPr>
          <a:xfrm>
            <a:off x="838199" y="813177"/>
            <a:ext cx="10150438" cy="6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System Font Regular"/>
              <a:buChar char="-"/>
              <a:defRPr lang="en-US" sz="3200" kern="1200" dirty="0" smtClean="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930035"/>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F26B17"/>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Worldwide datasets: Parks and Lakes from OpenStreetMap</a:t>
            </a:r>
          </a:p>
          <a:p>
            <a:endParaRPr lang="en-US" sz="3200" dirty="0"/>
          </a:p>
        </p:txBody>
      </p:sp>
      <p:graphicFrame>
        <p:nvGraphicFramePr>
          <p:cNvPr id="7" name="Table 6">
            <a:extLst>
              <a:ext uri="{FF2B5EF4-FFF2-40B4-BE49-F238E27FC236}">
                <a16:creationId xmlns:a16="http://schemas.microsoft.com/office/drawing/2014/main" id="{7BF345BD-47E0-1D4E-1A0A-B82706CBA1CA}"/>
              </a:ext>
            </a:extLst>
          </p:cNvPr>
          <p:cNvGraphicFramePr>
            <a:graphicFrameLocks noGrp="1"/>
          </p:cNvGraphicFramePr>
          <p:nvPr>
            <p:extLst>
              <p:ext uri="{D42A27DB-BD31-4B8C-83A1-F6EECF244321}">
                <p14:modId xmlns:p14="http://schemas.microsoft.com/office/powerpoint/2010/main" val="1938591847"/>
              </p:ext>
            </p:extLst>
          </p:nvPr>
        </p:nvGraphicFramePr>
        <p:xfrm>
          <a:off x="1020781" y="1436537"/>
          <a:ext cx="9317320" cy="4815840"/>
        </p:xfrm>
        <a:graphic>
          <a:graphicData uri="http://schemas.openxmlformats.org/drawingml/2006/table">
            <a:tbl>
              <a:tblPr firstRow="1" bandRow="1">
                <a:tableStyleId>{21E4AEA4-8DFA-4A89-87EB-49C32662AFE0}</a:tableStyleId>
              </a:tblPr>
              <a:tblGrid>
                <a:gridCol w="1711033">
                  <a:extLst>
                    <a:ext uri="{9D8B030D-6E8A-4147-A177-3AD203B41FA5}">
                      <a16:colId xmlns:a16="http://schemas.microsoft.com/office/drawing/2014/main" val="4061213205"/>
                    </a:ext>
                  </a:extLst>
                </a:gridCol>
                <a:gridCol w="1670632">
                  <a:extLst>
                    <a:ext uri="{9D8B030D-6E8A-4147-A177-3AD203B41FA5}">
                      <a16:colId xmlns:a16="http://schemas.microsoft.com/office/drawing/2014/main" val="2909846214"/>
                    </a:ext>
                  </a:extLst>
                </a:gridCol>
                <a:gridCol w="1877003">
                  <a:extLst>
                    <a:ext uri="{9D8B030D-6E8A-4147-A177-3AD203B41FA5}">
                      <a16:colId xmlns:a16="http://schemas.microsoft.com/office/drawing/2014/main" val="1458070461"/>
                    </a:ext>
                  </a:extLst>
                </a:gridCol>
                <a:gridCol w="4058652">
                  <a:extLst>
                    <a:ext uri="{9D8B030D-6E8A-4147-A177-3AD203B41FA5}">
                      <a16:colId xmlns:a16="http://schemas.microsoft.com/office/drawing/2014/main" val="3553320057"/>
                    </a:ext>
                  </a:extLst>
                </a:gridCol>
              </a:tblGrid>
              <a:tr h="0">
                <a:tc>
                  <a:txBody>
                    <a:bodyPr/>
                    <a:lstStyle/>
                    <a:p>
                      <a:pPr algn="ctr"/>
                      <a:r>
                        <a:rPr lang="en-US" dirty="0"/>
                        <a:t>Dataset</a:t>
                      </a:r>
                    </a:p>
                  </a:txBody>
                  <a:tcPr/>
                </a:tc>
                <a:tc>
                  <a:txBody>
                    <a:bodyPr/>
                    <a:lstStyle/>
                    <a:p>
                      <a:pPr algn="ctr"/>
                      <a:r>
                        <a:rPr lang="en-US" dirty="0"/>
                        <a:t>Line Segs</a:t>
                      </a:r>
                    </a:p>
                  </a:txBody>
                  <a:tcPr/>
                </a:tc>
                <a:tc>
                  <a:txBody>
                    <a:bodyPr/>
                    <a:lstStyle/>
                    <a:p>
                      <a:pPr algn="ctr"/>
                      <a:r>
                        <a:rPr lang="en-US" dirty="0"/>
                        <a:t>Polygons</a:t>
                      </a:r>
                    </a:p>
                  </a:txBody>
                  <a:tcPr/>
                </a:tc>
                <a:tc>
                  <a:txBody>
                    <a:bodyPr/>
                    <a:lstStyle/>
                    <a:p>
                      <a:pPr algn="ctr"/>
                      <a:r>
                        <a:rPr lang="en-US" dirty="0"/>
                        <a:t>Description</a:t>
                      </a:r>
                    </a:p>
                  </a:txBody>
                  <a:tcPr/>
                </a:tc>
                <a:extLst>
                  <a:ext uri="{0D108BD9-81ED-4DB2-BD59-A6C34878D82A}">
                    <a16:rowId xmlns:a16="http://schemas.microsoft.com/office/drawing/2014/main" val="20012753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LKAF</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1.8M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18.2K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Water areas in Africa</a:t>
                      </a:r>
                    </a:p>
                  </a:txBody>
                  <a:tcPr/>
                </a:tc>
                <a:extLst>
                  <a:ext uri="{0D108BD9-81ED-4DB2-BD59-A6C34878D82A}">
                    <a16:rowId xmlns:a16="http://schemas.microsoft.com/office/drawing/2014/main" val="36454616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PKAF</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1.3M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25.7K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Parks or green areas in Africa</a:t>
                      </a:r>
                    </a:p>
                  </a:txBody>
                  <a:tcPr/>
                </a:tc>
                <a:extLst>
                  <a:ext uri="{0D108BD9-81ED-4DB2-BD59-A6C34878D82A}">
                    <a16:rowId xmlns:a16="http://schemas.microsoft.com/office/drawing/2014/main" val="385683964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LKAS</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10.3M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151.6K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Water areas in Asia</a:t>
                      </a:r>
                    </a:p>
                  </a:txBody>
                  <a:tcPr/>
                </a:tc>
                <a:extLst>
                  <a:ext uri="{0D108BD9-81ED-4DB2-BD59-A6C34878D82A}">
                    <a16:rowId xmlns:a16="http://schemas.microsoft.com/office/drawing/2014/main" val="7246918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PKAS</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11.9M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172.6K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Parks or green areas in Asia</a:t>
                      </a:r>
                    </a:p>
                  </a:txBody>
                  <a:tcPr/>
                </a:tc>
                <a:extLst>
                  <a:ext uri="{0D108BD9-81ED-4DB2-BD59-A6C34878D82A}">
                    <a16:rowId xmlns:a16="http://schemas.microsoft.com/office/drawing/2014/main" val="30279644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LKAU</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1.2M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14.5K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Water areas in Australia</a:t>
                      </a:r>
                    </a:p>
                  </a:txBody>
                  <a:tcPr/>
                </a:tc>
                <a:extLst>
                  <a:ext uri="{0D108BD9-81ED-4DB2-BD59-A6C34878D82A}">
                    <a16:rowId xmlns:a16="http://schemas.microsoft.com/office/drawing/2014/main" val="26102335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PKAU</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567.1K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12.8K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Parks or green areas in Australia</a:t>
                      </a:r>
                    </a:p>
                  </a:txBody>
                  <a:tcPr/>
                </a:tc>
                <a:extLst>
                  <a:ext uri="{0D108BD9-81ED-4DB2-BD59-A6C34878D82A}">
                    <a16:rowId xmlns:a16="http://schemas.microsoft.com/office/drawing/2014/main" val="10899687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LKEU</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27.9M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654.8K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Water areas in Europe</a:t>
                      </a:r>
                    </a:p>
                  </a:txBody>
                  <a:tcPr/>
                </a:tc>
                <a:extLst>
                  <a:ext uri="{0D108BD9-81ED-4DB2-BD59-A6C34878D82A}">
                    <a16:rowId xmlns:a16="http://schemas.microsoft.com/office/drawing/2014/main" val="28479517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PKEU</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65.9M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1.9M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Parks or green areas in Europe</a:t>
                      </a:r>
                    </a:p>
                  </a:txBody>
                  <a:tcPr/>
                </a:tc>
                <a:extLst>
                  <a:ext uri="{0D108BD9-81ED-4DB2-BD59-A6C34878D82A}">
                    <a16:rowId xmlns:a16="http://schemas.microsoft.com/office/drawing/2014/main" val="26548610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LKNA</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69.3M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1.6M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Water areas in North America</a:t>
                      </a:r>
                    </a:p>
                  </a:txBody>
                  <a:tcPr/>
                </a:tc>
                <a:extLst>
                  <a:ext uri="{0D108BD9-81ED-4DB2-BD59-A6C34878D82A}">
                    <a16:rowId xmlns:a16="http://schemas.microsoft.com/office/drawing/2014/main" val="7481806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PKNA</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26.9M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303.0K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Parks or green areas North America</a:t>
                      </a:r>
                    </a:p>
                  </a:txBody>
                  <a:tcPr/>
                </a:tc>
                <a:extLst>
                  <a:ext uri="{0D108BD9-81ED-4DB2-BD59-A6C34878D82A}">
                    <a16:rowId xmlns:a16="http://schemas.microsoft.com/office/drawing/2014/main" val="341701862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LKSA</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2.4M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32.6K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Water areas in South America</a:t>
                      </a:r>
                    </a:p>
                  </a:txBody>
                  <a:tcPr/>
                </a:tc>
                <a:extLst>
                  <a:ext uri="{0D108BD9-81ED-4DB2-BD59-A6C34878D82A}">
                    <a16:rowId xmlns:a16="http://schemas.microsoft.com/office/drawing/2014/main" val="234394103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PKSA</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3.2M</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49.5K</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Parks or green areas in South America</a:t>
                      </a:r>
                    </a:p>
                  </a:txBody>
                  <a:tcPr/>
                </a:tc>
                <a:extLst>
                  <a:ext uri="{0D108BD9-81ED-4DB2-BD59-A6C34878D82A}">
                    <a16:rowId xmlns:a16="http://schemas.microsoft.com/office/drawing/2014/main" val="3523270959"/>
                  </a:ext>
                </a:extLst>
              </a:tr>
            </a:tbl>
          </a:graphicData>
        </a:graphic>
      </p:graphicFrame>
    </p:spTree>
    <p:extLst>
      <p:ext uri="{BB962C8B-B14F-4D97-AF65-F5344CB8AC3E}">
        <p14:creationId xmlns:p14="http://schemas.microsoft.com/office/powerpoint/2010/main" val="218230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A99B-03C2-5C41-551E-715B2D0EA036}"/>
              </a:ext>
            </a:extLst>
          </p:cNvPr>
          <p:cNvSpPr>
            <a:spLocks noGrp="1"/>
          </p:cNvSpPr>
          <p:nvPr>
            <p:ph type="title"/>
          </p:nvPr>
        </p:nvSpPr>
        <p:spPr/>
        <p:txBody>
          <a:bodyPr/>
          <a:lstStyle/>
          <a:p>
            <a:r>
              <a:rPr lang="en-US" dirty="0"/>
              <a:t>LSI Performance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5952E1-CECC-DA4E-B71B-44F8C25BA072}"/>
                  </a:ext>
                </a:extLst>
              </p:cNvPr>
              <p:cNvSpPr>
                <a:spLocks noGrp="1"/>
              </p:cNvSpPr>
              <p:nvPr>
                <p:ph idx="1"/>
              </p:nvPr>
            </p:nvSpPr>
            <p:spPr/>
            <p:txBody>
              <a:bodyPr/>
              <a:lstStyle/>
              <a:p>
                <a:r>
                  <a:rPr lang="en-US" dirty="0"/>
                  <a:t>Speedups over the baseline</a:t>
                </a:r>
              </a:p>
              <a:p>
                <a:pPr lvl="1">
                  <a:buFontTx/>
                  <a:buChar char="-"/>
                </a:pPr>
                <a:r>
                  <a:rPr lang="en-US" dirty="0"/>
                  <a:t>End to end: H2D, BVH Construction, and Query</a:t>
                </a:r>
              </a:p>
              <a:p>
                <a:pPr lvl="1">
                  <a:buFontTx/>
                  <a:buChar char="-"/>
                </a:pPr>
                <a:r>
                  <a:rPr lang="en-US" dirty="0"/>
                  <a:t>Speedups: 1.5x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2.4x over the </a:t>
                </a:r>
                <a:r>
                  <a:rPr lang="en-US" b="1" u="sng" dirty="0"/>
                  <a:t>best</a:t>
                </a:r>
                <a:r>
                  <a:rPr lang="en-US" b="1" dirty="0"/>
                  <a:t> </a:t>
                </a:r>
                <a:r>
                  <a:rPr lang="en-US" dirty="0"/>
                  <a:t>baseline</a:t>
                </a:r>
              </a:p>
              <a:p>
                <a:pPr lvl="1">
                  <a:buFontTx/>
                  <a:buChar char="-"/>
                </a:pPr>
                <a:r>
                  <a:rPr lang="en-US" dirty="0"/>
                  <a:t>Longest execution time: </a:t>
                </a:r>
                <a:r>
                  <a:rPr lang="en-US" b="1" dirty="0">
                    <a:solidFill>
                      <a:srgbClr val="FF0000"/>
                    </a:solidFill>
                  </a:rPr>
                  <a:t>208ms</a:t>
                </a:r>
                <a:r>
                  <a:rPr lang="en-US" dirty="0"/>
                  <a:t> </a:t>
                </a:r>
              </a:p>
            </p:txBody>
          </p:sp>
        </mc:Choice>
        <mc:Fallback xmlns="">
          <p:sp>
            <p:nvSpPr>
              <p:cNvPr id="3" name="Content Placeholder 2">
                <a:extLst>
                  <a:ext uri="{FF2B5EF4-FFF2-40B4-BE49-F238E27FC236}">
                    <a16:creationId xmlns:a16="http://schemas.microsoft.com/office/drawing/2014/main" id="{D35952E1-CECC-DA4E-B71B-44F8C25BA072}"/>
                  </a:ext>
                </a:extLst>
              </p:cNvPr>
              <p:cNvSpPr>
                <a:spLocks noGrp="1" noRot="1" noChangeAspect="1" noMove="1" noResize="1" noEditPoints="1" noAdjustHandles="1" noChangeArrowheads="1" noChangeShapeType="1" noTextEdit="1"/>
              </p:cNvSpPr>
              <p:nvPr>
                <p:ph idx="1"/>
              </p:nvPr>
            </p:nvSpPr>
            <p:spPr>
              <a:blipFill>
                <a:blip r:embed="rId3"/>
                <a:stretch>
                  <a:fillRect l="-1689" t="-28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E40633-044D-ABFC-3349-14D747056EAE}"/>
              </a:ext>
            </a:extLst>
          </p:cNvPr>
          <p:cNvSpPr>
            <a:spLocks noGrp="1"/>
          </p:cNvSpPr>
          <p:nvPr>
            <p:ph type="sldNum" sz="quarter" idx="12"/>
          </p:nvPr>
        </p:nvSpPr>
        <p:spPr/>
        <p:txBody>
          <a:bodyPr/>
          <a:lstStyle/>
          <a:p>
            <a:fld id="{85755D8F-12EC-5944-A0BB-3D22CF45DCD8}" type="slidenum">
              <a:rPr lang="en-US" smtClean="0"/>
              <a:t>21</a:t>
            </a:fld>
            <a:endParaRPr lang="en-US"/>
          </a:p>
        </p:txBody>
      </p:sp>
      <p:pic>
        <p:nvPicPr>
          <p:cNvPr id="14" name="Picture 13" descr="A graph of different levels of water&#10;&#10;Description automatically generated with medium confidence">
            <a:extLst>
              <a:ext uri="{FF2B5EF4-FFF2-40B4-BE49-F238E27FC236}">
                <a16:creationId xmlns:a16="http://schemas.microsoft.com/office/drawing/2014/main" id="{2F8170D1-C4F3-E2DF-0A3C-1425A428B7C6}"/>
              </a:ext>
            </a:extLst>
          </p:cNvPr>
          <p:cNvPicPr>
            <a:picLocks noChangeAspect="1"/>
          </p:cNvPicPr>
          <p:nvPr/>
        </p:nvPicPr>
        <p:blipFill>
          <a:blip r:embed="rId4"/>
          <a:stretch>
            <a:fillRect/>
          </a:stretch>
        </p:blipFill>
        <p:spPr>
          <a:xfrm>
            <a:off x="1088136" y="3300984"/>
            <a:ext cx="7697470" cy="3157220"/>
          </a:xfrm>
          <a:prstGeom prst="rect">
            <a:avLst/>
          </a:prstGeom>
        </p:spPr>
      </p:pic>
      <p:pic>
        <p:nvPicPr>
          <p:cNvPr id="16" name="Picture 15" descr="A graph of different colored bars&#10;&#10;Description automatically generated with medium confidence">
            <a:extLst>
              <a:ext uri="{FF2B5EF4-FFF2-40B4-BE49-F238E27FC236}">
                <a16:creationId xmlns:a16="http://schemas.microsoft.com/office/drawing/2014/main" id="{CB2E47B2-AE1B-D057-0258-1D7A28165552}"/>
              </a:ext>
            </a:extLst>
          </p:cNvPr>
          <p:cNvPicPr>
            <a:picLocks noChangeAspect="1"/>
          </p:cNvPicPr>
          <p:nvPr/>
        </p:nvPicPr>
        <p:blipFill>
          <a:blip r:embed="rId5"/>
          <a:stretch>
            <a:fillRect/>
          </a:stretch>
        </p:blipFill>
        <p:spPr>
          <a:xfrm>
            <a:off x="1088136" y="3300984"/>
            <a:ext cx="7683500" cy="3157220"/>
          </a:xfrm>
          <a:prstGeom prst="rect">
            <a:avLst/>
          </a:prstGeom>
        </p:spPr>
      </p:pic>
      <p:pic>
        <p:nvPicPr>
          <p:cNvPr id="19" name="Picture 18" descr="A graph of different colored bars&#10;&#10;Description automatically generated">
            <a:extLst>
              <a:ext uri="{FF2B5EF4-FFF2-40B4-BE49-F238E27FC236}">
                <a16:creationId xmlns:a16="http://schemas.microsoft.com/office/drawing/2014/main" id="{708A5C23-EEC4-7B3A-5F18-C2A027AADBB8}"/>
              </a:ext>
            </a:extLst>
          </p:cNvPr>
          <p:cNvPicPr>
            <a:picLocks noChangeAspect="1"/>
          </p:cNvPicPr>
          <p:nvPr/>
        </p:nvPicPr>
        <p:blipFill>
          <a:blip r:embed="rId6"/>
          <a:stretch>
            <a:fillRect/>
          </a:stretch>
        </p:blipFill>
        <p:spPr>
          <a:xfrm>
            <a:off x="1088136" y="3300984"/>
            <a:ext cx="7655560" cy="3157220"/>
          </a:xfrm>
          <a:prstGeom prst="rect">
            <a:avLst/>
          </a:prstGeom>
        </p:spPr>
      </p:pic>
      <p:pic>
        <p:nvPicPr>
          <p:cNvPr id="21" name="Picture 20" descr="A graph of different colored bars&#10;&#10;Description automatically generated">
            <a:extLst>
              <a:ext uri="{FF2B5EF4-FFF2-40B4-BE49-F238E27FC236}">
                <a16:creationId xmlns:a16="http://schemas.microsoft.com/office/drawing/2014/main" id="{5E1316F5-4C70-2EBD-3F1B-00BDA64C49D7}"/>
              </a:ext>
            </a:extLst>
          </p:cNvPr>
          <p:cNvPicPr>
            <a:picLocks noChangeAspect="1"/>
          </p:cNvPicPr>
          <p:nvPr/>
        </p:nvPicPr>
        <p:blipFill>
          <a:blip r:embed="rId7"/>
          <a:stretch>
            <a:fillRect/>
          </a:stretch>
        </p:blipFill>
        <p:spPr>
          <a:xfrm>
            <a:off x="1088136" y="3300984"/>
            <a:ext cx="7627620" cy="3157220"/>
          </a:xfrm>
          <a:prstGeom prst="rect">
            <a:avLst/>
          </a:prstGeom>
        </p:spPr>
      </p:pic>
      <p:grpSp>
        <p:nvGrpSpPr>
          <p:cNvPr id="22" name="Group 21">
            <a:extLst>
              <a:ext uri="{FF2B5EF4-FFF2-40B4-BE49-F238E27FC236}">
                <a16:creationId xmlns:a16="http://schemas.microsoft.com/office/drawing/2014/main" id="{80517C6D-476C-55D2-4308-FDE1C8931C79}"/>
              </a:ext>
            </a:extLst>
          </p:cNvPr>
          <p:cNvGrpSpPr/>
          <p:nvPr/>
        </p:nvGrpSpPr>
        <p:grpSpPr>
          <a:xfrm>
            <a:off x="1719005" y="2988017"/>
            <a:ext cx="4591215" cy="839654"/>
            <a:chOff x="1761673" y="2977011"/>
            <a:chExt cx="4591215" cy="839654"/>
          </a:xfrm>
        </p:grpSpPr>
        <p:sp>
          <p:nvSpPr>
            <p:cNvPr id="11" name="TextBox 10">
              <a:extLst>
                <a:ext uri="{FF2B5EF4-FFF2-40B4-BE49-F238E27FC236}">
                  <a16:creationId xmlns:a16="http://schemas.microsoft.com/office/drawing/2014/main" id="{47A14BAC-FD5D-E275-5FE9-7FC270A41C38}"/>
                </a:ext>
              </a:extLst>
            </p:cNvPr>
            <p:cNvSpPr txBox="1"/>
            <p:nvPr/>
          </p:nvSpPr>
          <p:spPr>
            <a:xfrm>
              <a:off x="5018868" y="2977011"/>
              <a:ext cx="1334020" cy="369332"/>
            </a:xfrm>
            <a:prstGeom prst="rect">
              <a:avLst/>
            </a:prstGeom>
            <a:noFill/>
          </p:spPr>
          <p:txBody>
            <a:bodyPr wrap="none" rtlCol="0">
              <a:spAutoFit/>
            </a:bodyPr>
            <a:lstStyle/>
            <a:p>
              <a:r>
                <a:rPr lang="en-US" dirty="0">
                  <a:solidFill>
                    <a:srgbClr val="C00000"/>
                  </a:solidFill>
                </a:rPr>
                <a:t>GPU-based</a:t>
              </a:r>
            </a:p>
          </p:txBody>
        </p:sp>
        <p:sp>
          <p:nvSpPr>
            <p:cNvPr id="10" name="Oval 9">
              <a:extLst>
                <a:ext uri="{FF2B5EF4-FFF2-40B4-BE49-F238E27FC236}">
                  <a16:creationId xmlns:a16="http://schemas.microsoft.com/office/drawing/2014/main" id="{EBFEEB0E-9259-6BFB-1405-6C0DD4902F62}"/>
                </a:ext>
              </a:extLst>
            </p:cNvPr>
            <p:cNvSpPr/>
            <p:nvPr/>
          </p:nvSpPr>
          <p:spPr>
            <a:xfrm>
              <a:off x="1761673" y="3369625"/>
              <a:ext cx="3641624" cy="44704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C6A6C87-E999-E702-9B40-5284F90714FF}"/>
              </a:ext>
            </a:extLst>
          </p:cNvPr>
          <p:cNvGrpSpPr/>
          <p:nvPr/>
        </p:nvGrpSpPr>
        <p:grpSpPr>
          <a:xfrm>
            <a:off x="7189102" y="2491511"/>
            <a:ext cx="4119569" cy="2722406"/>
            <a:chOff x="7189102" y="2491511"/>
            <a:chExt cx="4119569" cy="2722406"/>
          </a:xfrm>
        </p:grpSpPr>
        <p:sp>
          <p:nvSpPr>
            <p:cNvPr id="7" name="Rounded Rectangle 6">
              <a:extLst>
                <a:ext uri="{FF2B5EF4-FFF2-40B4-BE49-F238E27FC236}">
                  <a16:creationId xmlns:a16="http://schemas.microsoft.com/office/drawing/2014/main" id="{C9A3F1E8-5675-1760-F118-CF29379D4A42}"/>
                </a:ext>
              </a:extLst>
            </p:cNvPr>
            <p:cNvSpPr/>
            <p:nvPr/>
          </p:nvSpPr>
          <p:spPr>
            <a:xfrm>
              <a:off x="8668077" y="2491511"/>
              <a:ext cx="2640594" cy="99301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dirty="0"/>
                <a:t>The </a:t>
              </a:r>
              <a:r>
                <a:rPr lang="en-US" sz="2200" b="1" u="sng" dirty="0"/>
                <a:t>best</a:t>
              </a:r>
              <a:r>
                <a:rPr lang="en-US" sz="2200" dirty="0"/>
                <a:t> baseline </a:t>
              </a:r>
              <a:r>
                <a:rPr lang="en-US" sz="2200" b="1" dirty="0">
                  <a:solidFill>
                    <a:srgbClr val="FF0000"/>
                  </a:solidFill>
                </a:rPr>
                <a:t>409 </a:t>
              </a:r>
              <a:r>
                <a:rPr lang="en-US" sz="2200" b="1" dirty="0" err="1">
                  <a:solidFill>
                    <a:srgbClr val="FF0000"/>
                  </a:solidFill>
                </a:rPr>
                <a:t>ms</a:t>
              </a:r>
              <a:endParaRPr lang="en-US" sz="2200" b="1" dirty="0">
                <a:solidFill>
                  <a:srgbClr val="FF0000"/>
                </a:solidFill>
              </a:endParaRPr>
            </a:p>
          </p:txBody>
        </p:sp>
        <p:cxnSp>
          <p:nvCxnSpPr>
            <p:cNvPr id="5" name="Straight Arrow Connector 4">
              <a:extLst>
                <a:ext uri="{FF2B5EF4-FFF2-40B4-BE49-F238E27FC236}">
                  <a16:creationId xmlns:a16="http://schemas.microsoft.com/office/drawing/2014/main" id="{78F75544-45B8-2002-D3E4-FE8ACE534600}"/>
                </a:ext>
              </a:extLst>
            </p:cNvPr>
            <p:cNvCxnSpPr>
              <a:cxnSpLocks/>
            </p:cNvCxnSpPr>
            <p:nvPr/>
          </p:nvCxnSpPr>
          <p:spPr>
            <a:xfrm flipV="1">
              <a:off x="7189102" y="3484522"/>
              <a:ext cx="2157523" cy="1729395"/>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587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B297-41BE-DD1D-7F72-AD9FCF8DE21F}"/>
              </a:ext>
            </a:extLst>
          </p:cNvPr>
          <p:cNvSpPr>
            <a:spLocks noGrp="1"/>
          </p:cNvSpPr>
          <p:nvPr>
            <p:ph type="title"/>
          </p:nvPr>
        </p:nvSpPr>
        <p:spPr/>
        <p:txBody>
          <a:bodyPr/>
          <a:lstStyle/>
          <a:p>
            <a:r>
              <a:rPr lang="en-US" dirty="0"/>
              <a:t>PIP Performance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9252F16-B55B-A2FC-A7CB-2096867EC4FB}"/>
                  </a:ext>
                </a:extLst>
              </p:cNvPr>
              <p:cNvSpPr>
                <a:spLocks noGrp="1"/>
              </p:cNvSpPr>
              <p:nvPr>
                <p:ph idx="1"/>
              </p:nvPr>
            </p:nvSpPr>
            <p:spPr/>
            <p:txBody>
              <a:bodyPr/>
              <a:lstStyle/>
              <a:p>
                <a:r>
                  <a:rPr lang="en-US" dirty="0"/>
                  <a:t>Speedups over the best baseline</a:t>
                </a:r>
              </a:p>
              <a:p>
                <a:pPr lvl="1">
                  <a:buFontTx/>
                  <a:buChar char="-"/>
                </a:pPr>
                <a:r>
                  <a:rPr lang="en-US" dirty="0"/>
                  <a:t>All baselines are </a:t>
                </a:r>
                <a:r>
                  <a:rPr lang="en-US" b="1" u="sng" dirty="0"/>
                  <a:t>GPU-based</a:t>
                </a:r>
              </a:p>
              <a:p>
                <a:pPr lvl="1">
                  <a:buFontTx/>
                  <a:buChar char="-"/>
                </a:pPr>
                <a:r>
                  <a:rPr lang="en-US" dirty="0"/>
                  <a:t>End to end: 2.1x </a:t>
                </a:r>
                <a14:m>
                  <m:oMath xmlns:m="http://schemas.openxmlformats.org/officeDocument/2006/math">
                    <m:r>
                      <a:rPr lang="en-US">
                        <a:latin typeface="Cambria Math" panose="02040503050406030204" pitchFamily="18" charset="0"/>
                      </a:rPr>
                      <m:t>~</m:t>
                    </m:r>
                  </m:oMath>
                </a14:m>
                <a:r>
                  <a:rPr lang="en-US" dirty="0"/>
                  <a:t> 22.2x</a:t>
                </a:r>
              </a:p>
              <a:p>
                <a:pPr lvl="1">
                  <a:buFontTx/>
                  <a:buChar char="-"/>
                </a:pPr>
                <a:r>
                  <a:rPr lang="en-US" dirty="0"/>
                  <a:t>Longest execution time: </a:t>
                </a:r>
                <a:r>
                  <a:rPr lang="en-US" b="1" dirty="0">
                    <a:solidFill>
                      <a:srgbClr val="FF0000"/>
                    </a:solidFill>
                  </a:rPr>
                  <a:t>253 </a:t>
                </a:r>
                <a:r>
                  <a:rPr lang="en-US" b="1" dirty="0" err="1">
                    <a:solidFill>
                      <a:srgbClr val="FF0000"/>
                    </a:solidFill>
                  </a:rPr>
                  <a:t>ms</a:t>
                </a:r>
                <a:endParaRPr lang="en-US" b="1" dirty="0">
                  <a:solidFill>
                    <a:srgbClr val="FF0000"/>
                  </a:solidFill>
                </a:endParaRPr>
              </a:p>
            </p:txBody>
          </p:sp>
        </mc:Choice>
        <mc:Fallback xmlns="">
          <p:sp>
            <p:nvSpPr>
              <p:cNvPr id="3" name="Content Placeholder 2">
                <a:extLst>
                  <a:ext uri="{FF2B5EF4-FFF2-40B4-BE49-F238E27FC236}">
                    <a16:creationId xmlns:a16="http://schemas.microsoft.com/office/drawing/2014/main" id="{39252F16-B55B-A2FC-A7CB-2096867EC4FB}"/>
                  </a:ext>
                </a:extLst>
              </p:cNvPr>
              <p:cNvSpPr>
                <a:spLocks noGrp="1" noRot="1" noChangeAspect="1" noMove="1" noResize="1" noEditPoints="1" noAdjustHandles="1" noChangeArrowheads="1" noChangeShapeType="1" noTextEdit="1"/>
              </p:cNvSpPr>
              <p:nvPr>
                <p:ph idx="1"/>
              </p:nvPr>
            </p:nvSpPr>
            <p:spPr>
              <a:blipFill>
                <a:blip r:embed="rId3"/>
                <a:stretch>
                  <a:fillRect l="-1689" t="-286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9B8A24B-82D8-82F5-68B2-118A338EBC09}"/>
              </a:ext>
            </a:extLst>
          </p:cNvPr>
          <p:cNvSpPr>
            <a:spLocks noGrp="1"/>
          </p:cNvSpPr>
          <p:nvPr>
            <p:ph type="sldNum" sz="quarter" idx="12"/>
          </p:nvPr>
        </p:nvSpPr>
        <p:spPr/>
        <p:txBody>
          <a:bodyPr/>
          <a:lstStyle/>
          <a:p>
            <a:fld id="{85755D8F-12EC-5944-A0BB-3D22CF45DCD8}" type="slidenum">
              <a:rPr lang="en-US" smtClean="0"/>
              <a:t>22</a:t>
            </a:fld>
            <a:endParaRPr lang="en-US"/>
          </a:p>
        </p:txBody>
      </p:sp>
      <p:pic>
        <p:nvPicPr>
          <p:cNvPr id="50" name="Picture 49" descr="A graph of different levels of water&#10;&#10;Description automatically generated with medium confidence">
            <a:extLst>
              <a:ext uri="{FF2B5EF4-FFF2-40B4-BE49-F238E27FC236}">
                <a16:creationId xmlns:a16="http://schemas.microsoft.com/office/drawing/2014/main" id="{6159FAC6-C1B2-6E28-971A-AF33C584BC4E}"/>
              </a:ext>
            </a:extLst>
          </p:cNvPr>
          <p:cNvPicPr>
            <a:picLocks noChangeAspect="1"/>
          </p:cNvPicPr>
          <p:nvPr/>
        </p:nvPicPr>
        <p:blipFill>
          <a:blip r:embed="rId4"/>
          <a:stretch>
            <a:fillRect/>
          </a:stretch>
        </p:blipFill>
        <p:spPr>
          <a:xfrm>
            <a:off x="1088136" y="3300984"/>
            <a:ext cx="7697470" cy="3157220"/>
          </a:xfrm>
          <a:prstGeom prst="rect">
            <a:avLst/>
          </a:prstGeom>
        </p:spPr>
      </p:pic>
      <p:pic>
        <p:nvPicPr>
          <p:cNvPr id="52" name="Picture 51" descr="A graph of different colored bars&#10;&#10;Description automatically generated">
            <a:extLst>
              <a:ext uri="{FF2B5EF4-FFF2-40B4-BE49-F238E27FC236}">
                <a16:creationId xmlns:a16="http://schemas.microsoft.com/office/drawing/2014/main" id="{83EA0E44-380C-F655-5633-A17C24C10B88}"/>
              </a:ext>
            </a:extLst>
          </p:cNvPr>
          <p:cNvPicPr>
            <a:picLocks noChangeAspect="1"/>
          </p:cNvPicPr>
          <p:nvPr/>
        </p:nvPicPr>
        <p:blipFill>
          <a:blip r:embed="rId5"/>
          <a:stretch>
            <a:fillRect/>
          </a:stretch>
        </p:blipFill>
        <p:spPr>
          <a:xfrm>
            <a:off x="1088136" y="3300984"/>
            <a:ext cx="7683500" cy="3157220"/>
          </a:xfrm>
          <a:prstGeom prst="rect">
            <a:avLst/>
          </a:prstGeom>
        </p:spPr>
      </p:pic>
      <p:pic>
        <p:nvPicPr>
          <p:cNvPr id="54" name="Picture 53" descr="A graph of different colored bars&#10;&#10;Description automatically generated">
            <a:extLst>
              <a:ext uri="{FF2B5EF4-FFF2-40B4-BE49-F238E27FC236}">
                <a16:creationId xmlns:a16="http://schemas.microsoft.com/office/drawing/2014/main" id="{395403E1-106F-8FDD-C767-E3CD59DE6B65}"/>
              </a:ext>
            </a:extLst>
          </p:cNvPr>
          <p:cNvPicPr>
            <a:picLocks noChangeAspect="1"/>
          </p:cNvPicPr>
          <p:nvPr/>
        </p:nvPicPr>
        <p:blipFill>
          <a:blip r:embed="rId6"/>
          <a:stretch>
            <a:fillRect/>
          </a:stretch>
        </p:blipFill>
        <p:spPr>
          <a:xfrm>
            <a:off x="1088136" y="3300984"/>
            <a:ext cx="7655560" cy="3157220"/>
          </a:xfrm>
          <a:prstGeom prst="rect">
            <a:avLst/>
          </a:prstGeom>
        </p:spPr>
      </p:pic>
      <p:pic>
        <p:nvPicPr>
          <p:cNvPr id="56" name="Picture 55" descr="A graph of different colored bars&#10;&#10;Description automatically generated">
            <a:extLst>
              <a:ext uri="{FF2B5EF4-FFF2-40B4-BE49-F238E27FC236}">
                <a16:creationId xmlns:a16="http://schemas.microsoft.com/office/drawing/2014/main" id="{317B828F-D616-E395-5A76-E1CD8C9F1631}"/>
              </a:ext>
            </a:extLst>
          </p:cNvPr>
          <p:cNvPicPr>
            <a:picLocks noChangeAspect="1"/>
          </p:cNvPicPr>
          <p:nvPr/>
        </p:nvPicPr>
        <p:blipFill>
          <a:blip r:embed="rId7"/>
          <a:stretch>
            <a:fillRect/>
          </a:stretch>
        </p:blipFill>
        <p:spPr>
          <a:xfrm>
            <a:off x="1088136" y="3300984"/>
            <a:ext cx="7627620" cy="3157220"/>
          </a:xfrm>
          <a:prstGeom prst="rect">
            <a:avLst/>
          </a:prstGeom>
        </p:spPr>
      </p:pic>
      <p:grpSp>
        <p:nvGrpSpPr>
          <p:cNvPr id="58" name="Group 57">
            <a:extLst>
              <a:ext uri="{FF2B5EF4-FFF2-40B4-BE49-F238E27FC236}">
                <a16:creationId xmlns:a16="http://schemas.microsoft.com/office/drawing/2014/main" id="{C37B949E-75E9-A851-EFD7-3D19780A3311}"/>
              </a:ext>
            </a:extLst>
          </p:cNvPr>
          <p:cNvGrpSpPr/>
          <p:nvPr/>
        </p:nvGrpSpPr>
        <p:grpSpPr>
          <a:xfrm>
            <a:off x="6143499" y="2103745"/>
            <a:ext cx="5606540" cy="2824520"/>
            <a:chOff x="6143499" y="2103745"/>
            <a:chExt cx="5606540" cy="2824520"/>
          </a:xfrm>
        </p:grpSpPr>
        <p:sp>
          <p:nvSpPr>
            <p:cNvPr id="19" name="Rounded Rectangle 18">
              <a:extLst>
                <a:ext uri="{FF2B5EF4-FFF2-40B4-BE49-F238E27FC236}">
                  <a16:creationId xmlns:a16="http://schemas.microsoft.com/office/drawing/2014/main" id="{F58D981A-3157-34A8-3AB1-3230C02D5FF4}"/>
                </a:ext>
              </a:extLst>
            </p:cNvPr>
            <p:cNvSpPr/>
            <p:nvPr/>
          </p:nvSpPr>
          <p:spPr>
            <a:xfrm>
              <a:off x="8193975" y="2103745"/>
              <a:ext cx="3556064" cy="99301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dirty="0"/>
                <a:t>The best </a:t>
              </a:r>
              <a:r>
                <a:rPr lang="en-US" sz="2200" b="1" u="sng" dirty="0"/>
                <a:t>baseline</a:t>
              </a:r>
              <a:r>
                <a:rPr lang="en-US" sz="2200" dirty="0"/>
                <a:t> </a:t>
              </a:r>
              <a:r>
                <a:rPr lang="en-US" sz="2200" b="1" dirty="0">
                  <a:solidFill>
                    <a:srgbClr val="FF0000"/>
                  </a:solidFill>
                </a:rPr>
                <a:t>2942 </a:t>
              </a:r>
              <a:r>
                <a:rPr lang="en-US" sz="2200" b="1" dirty="0" err="1">
                  <a:solidFill>
                    <a:srgbClr val="FF0000"/>
                  </a:solidFill>
                </a:rPr>
                <a:t>ms</a:t>
              </a:r>
              <a:endParaRPr lang="en-US" sz="2200" b="1" dirty="0">
                <a:solidFill>
                  <a:srgbClr val="FF0000"/>
                </a:solidFill>
              </a:endParaRPr>
            </a:p>
            <a:p>
              <a:pPr algn="ctr"/>
              <a:r>
                <a:rPr lang="en-US" sz="2200" b="1" dirty="0">
                  <a:solidFill>
                    <a:srgbClr val="FF0000"/>
                  </a:solidFill>
                </a:rPr>
                <a:t>Not real time</a:t>
              </a:r>
            </a:p>
          </p:txBody>
        </p:sp>
        <p:cxnSp>
          <p:nvCxnSpPr>
            <p:cNvPr id="57" name="Straight Arrow Connector 56">
              <a:extLst>
                <a:ext uri="{FF2B5EF4-FFF2-40B4-BE49-F238E27FC236}">
                  <a16:creationId xmlns:a16="http://schemas.microsoft.com/office/drawing/2014/main" id="{6C283B76-EBDB-A0EF-6242-561DDA15707C}"/>
                </a:ext>
              </a:extLst>
            </p:cNvPr>
            <p:cNvCxnSpPr>
              <a:cxnSpLocks/>
            </p:cNvCxnSpPr>
            <p:nvPr/>
          </p:nvCxnSpPr>
          <p:spPr>
            <a:xfrm flipV="1">
              <a:off x="6143499" y="3198870"/>
              <a:ext cx="2157523" cy="1729395"/>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67196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E248-ACCC-6305-6E2E-E295DCA833C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2D51B59-46EA-8B52-CD3D-76681ED96514}"/>
              </a:ext>
            </a:extLst>
          </p:cNvPr>
          <p:cNvSpPr>
            <a:spLocks noGrp="1"/>
          </p:cNvSpPr>
          <p:nvPr>
            <p:ph idx="1"/>
          </p:nvPr>
        </p:nvSpPr>
        <p:spPr/>
        <p:txBody>
          <a:bodyPr>
            <a:normAutofit/>
          </a:bodyPr>
          <a:lstStyle/>
          <a:p>
            <a:r>
              <a:rPr lang="en-US" sz="3200" dirty="0"/>
              <a:t>RT Core</a:t>
            </a:r>
          </a:p>
          <a:p>
            <a:pPr lvl="1">
              <a:buFontTx/>
              <a:buChar char="-"/>
            </a:pPr>
            <a:r>
              <a:rPr lang="en-US" sz="2800" dirty="0"/>
              <a:t>A</a:t>
            </a:r>
            <a:r>
              <a:rPr lang="en-US" sz="2800" b="1" dirty="0"/>
              <a:t> </a:t>
            </a:r>
            <a:r>
              <a:rPr lang="en-US" sz="2800" dirty="0"/>
              <a:t>potential</a:t>
            </a:r>
            <a:r>
              <a:rPr lang="en-US" sz="2800" b="1" dirty="0"/>
              <a:t> </a:t>
            </a:r>
            <a:r>
              <a:rPr lang="en-US" sz="2800" b="1" u="sng" dirty="0"/>
              <a:t>accelerator</a:t>
            </a:r>
            <a:r>
              <a:rPr lang="en-US" sz="2800" b="1" dirty="0"/>
              <a:t> </a:t>
            </a:r>
            <a:r>
              <a:rPr lang="en-US" sz="2800" dirty="0"/>
              <a:t>for</a:t>
            </a:r>
            <a:r>
              <a:rPr lang="en-US" sz="2800" b="1" dirty="0"/>
              <a:t> </a:t>
            </a:r>
            <a:r>
              <a:rPr lang="en-US" sz="2800" dirty="0"/>
              <a:t>spatial data processing</a:t>
            </a:r>
            <a:endParaRPr lang="en-US" sz="3200" dirty="0"/>
          </a:p>
          <a:p>
            <a:r>
              <a:rPr lang="en-US" sz="3200" dirty="0"/>
              <a:t>Must formulate the problem as an RT problem</a:t>
            </a:r>
          </a:p>
          <a:p>
            <a:pPr lvl="1">
              <a:buFontTx/>
              <a:buChar char="-"/>
            </a:pPr>
            <a:r>
              <a:rPr lang="en-US" sz="2800" dirty="0"/>
              <a:t>Without introducing too much </a:t>
            </a:r>
            <a:r>
              <a:rPr lang="en-US" sz="2800" b="1" u="sng" dirty="0"/>
              <a:t>overhead</a:t>
            </a:r>
            <a:endParaRPr lang="en-US" sz="3200" b="1" u="sng" dirty="0"/>
          </a:p>
          <a:p>
            <a:r>
              <a:rPr lang="en-US" sz="3200" dirty="0"/>
              <a:t>Precision limitation</a:t>
            </a:r>
          </a:p>
          <a:p>
            <a:pPr lvl="1">
              <a:buFontTx/>
              <a:buChar char="-"/>
            </a:pPr>
            <a:r>
              <a:rPr lang="en-US" sz="2800" dirty="0"/>
              <a:t>Can be overcome by using the </a:t>
            </a:r>
            <a:r>
              <a:rPr lang="en-US" sz="2800" b="1" u="sng" dirty="0"/>
              <a:t>conservative bounding box</a:t>
            </a:r>
          </a:p>
          <a:p>
            <a:r>
              <a:rPr lang="en-US" sz="3200" dirty="0" err="1"/>
              <a:t>RayJoin</a:t>
            </a:r>
            <a:r>
              <a:rPr lang="en-US" sz="3200" dirty="0"/>
              <a:t> joins millions of polygons with only 460 </a:t>
            </a:r>
            <a:r>
              <a:rPr lang="en-US" sz="3200" dirty="0" err="1"/>
              <a:t>ms</a:t>
            </a:r>
            <a:endParaRPr lang="en-US" sz="3200" dirty="0"/>
          </a:p>
          <a:p>
            <a:pPr lvl="1">
              <a:buFontTx/>
              <a:buChar char="-"/>
            </a:pPr>
            <a:r>
              <a:rPr lang="en-US" sz="2800" dirty="0"/>
              <a:t>We accomplish our goal!</a:t>
            </a:r>
          </a:p>
        </p:txBody>
      </p:sp>
      <p:sp>
        <p:nvSpPr>
          <p:cNvPr id="4" name="Slide Number Placeholder 3">
            <a:extLst>
              <a:ext uri="{FF2B5EF4-FFF2-40B4-BE49-F238E27FC236}">
                <a16:creationId xmlns:a16="http://schemas.microsoft.com/office/drawing/2014/main" id="{DF285C7C-DAB3-D872-D28F-5EDB17B9E660}"/>
              </a:ext>
            </a:extLst>
          </p:cNvPr>
          <p:cNvSpPr>
            <a:spLocks noGrp="1"/>
          </p:cNvSpPr>
          <p:nvPr>
            <p:ph type="sldNum" sz="quarter" idx="12"/>
          </p:nvPr>
        </p:nvSpPr>
        <p:spPr/>
        <p:txBody>
          <a:bodyPr/>
          <a:lstStyle/>
          <a:p>
            <a:fld id="{85755D8F-12EC-5944-A0BB-3D22CF45DCD8}" type="slidenum">
              <a:rPr lang="en-US" smtClean="0"/>
              <a:t>23</a:t>
            </a:fld>
            <a:endParaRPr lang="en-US"/>
          </a:p>
        </p:txBody>
      </p:sp>
      <p:sp>
        <p:nvSpPr>
          <p:cNvPr id="5" name="Rounded Rectangle 4">
            <a:extLst>
              <a:ext uri="{FF2B5EF4-FFF2-40B4-BE49-F238E27FC236}">
                <a16:creationId xmlns:a16="http://schemas.microsoft.com/office/drawing/2014/main" id="{9D00BA9D-ECFF-4AEC-DECA-232B5DCA4C16}"/>
              </a:ext>
            </a:extLst>
          </p:cNvPr>
          <p:cNvSpPr/>
          <p:nvPr/>
        </p:nvSpPr>
        <p:spPr>
          <a:xfrm>
            <a:off x="2896623" y="4960628"/>
            <a:ext cx="6763871" cy="104887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Thank you!             </a:t>
            </a:r>
          </a:p>
          <a:p>
            <a:pPr algn="ctr"/>
            <a:r>
              <a:rPr lang="en-US" sz="3200" b="1" dirty="0">
                <a:solidFill>
                  <a:schemeClr val="bg1"/>
                </a:solidFill>
              </a:rPr>
              <a:t>Email: geng.161@osu.edu</a:t>
            </a:r>
          </a:p>
        </p:txBody>
      </p:sp>
      <p:sp>
        <p:nvSpPr>
          <p:cNvPr id="8" name="TextBox 7">
            <a:extLst>
              <a:ext uri="{FF2B5EF4-FFF2-40B4-BE49-F238E27FC236}">
                <a16:creationId xmlns:a16="http://schemas.microsoft.com/office/drawing/2014/main" id="{DC29527D-6FC1-4BD0-962A-108785064C82}"/>
              </a:ext>
            </a:extLst>
          </p:cNvPr>
          <p:cNvSpPr txBox="1"/>
          <p:nvPr/>
        </p:nvSpPr>
        <p:spPr>
          <a:xfrm>
            <a:off x="590454" y="6111612"/>
            <a:ext cx="11376211" cy="400110"/>
          </a:xfrm>
          <a:prstGeom prst="rect">
            <a:avLst/>
          </a:prstGeom>
          <a:noFill/>
        </p:spPr>
        <p:txBody>
          <a:bodyPr wrap="square">
            <a:spAutoFit/>
          </a:bodyPr>
          <a:lstStyle/>
          <a:p>
            <a:r>
              <a:rPr lang="en-US" sz="2000" dirty="0"/>
              <a:t>Source code &amp; Dataset </a:t>
            </a:r>
            <a:r>
              <a:rPr lang="en-US" sz="2000" b="1" dirty="0">
                <a:solidFill>
                  <a:srgbClr val="C00000"/>
                </a:solidFill>
              </a:rPr>
              <a:t>https://</a:t>
            </a:r>
            <a:r>
              <a:rPr lang="en-US" sz="2000" b="1" dirty="0" err="1">
                <a:solidFill>
                  <a:srgbClr val="C00000"/>
                </a:solidFill>
              </a:rPr>
              <a:t>github.com</a:t>
            </a:r>
            <a:r>
              <a:rPr lang="en-US" sz="2000" b="1" dirty="0">
                <a:solidFill>
                  <a:srgbClr val="C00000"/>
                </a:solidFill>
              </a:rPr>
              <a:t>/</a:t>
            </a:r>
            <a:r>
              <a:rPr lang="en-US" sz="2000" b="1" dirty="0" err="1">
                <a:solidFill>
                  <a:srgbClr val="C00000"/>
                </a:solidFill>
              </a:rPr>
              <a:t>pwrliang</a:t>
            </a:r>
            <a:r>
              <a:rPr lang="en-US" sz="2000" b="1" dirty="0">
                <a:solidFill>
                  <a:srgbClr val="C00000"/>
                </a:solidFill>
              </a:rPr>
              <a:t>/</a:t>
            </a:r>
            <a:r>
              <a:rPr lang="en-US" sz="2000" b="1" dirty="0" err="1">
                <a:solidFill>
                  <a:srgbClr val="C00000"/>
                </a:solidFill>
              </a:rPr>
              <a:t>RayJoin</a:t>
            </a:r>
            <a:endParaRPr lang="en-US" sz="2000" b="1" dirty="0">
              <a:solidFill>
                <a:srgbClr val="C00000"/>
              </a:solidFill>
            </a:endParaRPr>
          </a:p>
        </p:txBody>
      </p:sp>
    </p:spTree>
    <p:extLst>
      <p:ext uri="{BB962C8B-B14F-4D97-AF65-F5344CB8AC3E}">
        <p14:creationId xmlns:p14="http://schemas.microsoft.com/office/powerpoint/2010/main" val="338449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D6D1-B844-9FE9-C169-4623F2B9ED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361BF0-FC0C-2FBB-4476-D43B9DF1D90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7C197A4-FD04-BB6D-A4B1-109D6306E2DF}"/>
              </a:ext>
            </a:extLst>
          </p:cNvPr>
          <p:cNvSpPr>
            <a:spLocks noGrp="1"/>
          </p:cNvSpPr>
          <p:nvPr>
            <p:ph type="sldNum" sz="quarter" idx="12"/>
          </p:nvPr>
        </p:nvSpPr>
        <p:spPr/>
        <p:txBody>
          <a:bodyPr/>
          <a:lstStyle/>
          <a:p>
            <a:fld id="{85755D8F-12EC-5944-A0BB-3D22CF45DCD8}" type="slidenum">
              <a:rPr lang="en-US" smtClean="0"/>
              <a:t>24</a:t>
            </a:fld>
            <a:endParaRPr lang="en-US"/>
          </a:p>
        </p:txBody>
      </p:sp>
    </p:spTree>
    <p:extLst>
      <p:ext uri="{BB962C8B-B14F-4D97-AF65-F5344CB8AC3E}">
        <p14:creationId xmlns:p14="http://schemas.microsoft.com/office/powerpoint/2010/main" val="76633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10A4-EAF5-37B0-3CF0-818ED1E70BCD}"/>
              </a:ext>
            </a:extLst>
          </p:cNvPr>
          <p:cNvSpPr>
            <a:spLocks noGrp="1"/>
          </p:cNvSpPr>
          <p:nvPr>
            <p:ph type="title"/>
          </p:nvPr>
        </p:nvSpPr>
        <p:spPr/>
        <p:txBody>
          <a:bodyPr/>
          <a:lstStyle/>
          <a:p>
            <a:r>
              <a:rPr lang="en-US" dirty="0"/>
              <a:t>Backups</a:t>
            </a:r>
          </a:p>
        </p:txBody>
      </p:sp>
      <p:sp>
        <p:nvSpPr>
          <p:cNvPr id="3" name="Content Placeholder 2">
            <a:extLst>
              <a:ext uri="{FF2B5EF4-FFF2-40B4-BE49-F238E27FC236}">
                <a16:creationId xmlns:a16="http://schemas.microsoft.com/office/drawing/2014/main" id="{2F98B02E-55A3-A28E-3387-B3DA190E9B8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3C9BB48-22A9-6B84-75B4-D9E2B4CD125F}"/>
              </a:ext>
            </a:extLst>
          </p:cNvPr>
          <p:cNvSpPr>
            <a:spLocks noGrp="1"/>
          </p:cNvSpPr>
          <p:nvPr>
            <p:ph type="sldNum" sz="quarter" idx="12"/>
          </p:nvPr>
        </p:nvSpPr>
        <p:spPr/>
        <p:txBody>
          <a:bodyPr/>
          <a:lstStyle/>
          <a:p>
            <a:fld id="{85755D8F-12EC-5944-A0BB-3D22CF45DCD8}" type="slidenum">
              <a:rPr lang="en-US" smtClean="0"/>
              <a:t>25</a:t>
            </a:fld>
            <a:endParaRPr lang="en-US"/>
          </a:p>
        </p:txBody>
      </p:sp>
    </p:spTree>
    <p:extLst>
      <p:ext uri="{BB962C8B-B14F-4D97-AF65-F5344CB8AC3E}">
        <p14:creationId xmlns:p14="http://schemas.microsoft.com/office/powerpoint/2010/main" val="901897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77E2-E87C-9940-6FE3-33B5D5E910B2}"/>
              </a:ext>
            </a:extLst>
          </p:cNvPr>
          <p:cNvSpPr>
            <a:spLocks noGrp="1"/>
          </p:cNvSpPr>
          <p:nvPr>
            <p:ph type="title"/>
          </p:nvPr>
        </p:nvSpPr>
        <p:spPr/>
        <p:txBody>
          <a:bodyPr/>
          <a:lstStyle/>
          <a:p>
            <a:r>
              <a:rPr lang="en-US" dirty="0"/>
              <a:t>Vector vs Raster Spatial Data</a:t>
            </a:r>
          </a:p>
        </p:txBody>
      </p:sp>
      <p:sp>
        <p:nvSpPr>
          <p:cNvPr id="4" name="Slide Number Placeholder 3">
            <a:extLst>
              <a:ext uri="{FF2B5EF4-FFF2-40B4-BE49-F238E27FC236}">
                <a16:creationId xmlns:a16="http://schemas.microsoft.com/office/drawing/2014/main" id="{523F265F-E3AC-F47C-E027-2957A8BA2AE5}"/>
              </a:ext>
            </a:extLst>
          </p:cNvPr>
          <p:cNvSpPr>
            <a:spLocks noGrp="1"/>
          </p:cNvSpPr>
          <p:nvPr>
            <p:ph type="sldNum" sz="quarter" idx="12"/>
          </p:nvPr>
        </p:nvSpPr>
        <p:spPr/>
        <p:txBody>
          <a:bodyPr/>
          <a:lstStyle/>
          <a:p>
            <a:fld id="{85755D8F-12EC-5944-A0BB-3D22CF45DCD8}" type="slidenum">
              <a:rPr lang="en-US" smtClean="0"/>
              <a:t>26</a:t>
            </a:fld>
            <a:endParaRPr lang="en-US"/>
          </a:p>
        </p:txBody>
      </p:sp>
      <p:grpSp>
        <p:nvGrpSpPr>
          <p:cNvPr id="13" name="Group 12">
            <a:extLst>
              <a:ext uri="{FF2B5EF4-FFF2-40B4-BE49-F238E27FC236}">
                <a16:creationId xmlns:a16="http://schemas.microsoft.com/office/drawing/2014/main" id="{FC8F7E36-13F1-1889-C859-1D8C85553B82}"/>
              </a:ext>
            </a:extLst>
          </p:cNvPr>
          <p:cNvGrpSpPr/>
          <p:nvPr/>
        </p:nvGrpSpPr>
        <p:grpSpPr>
          <a:xfrm>
            <a:off x="838199" y="954395"/>
            <a:ext cx="7888147" cy="5407234"/>
            <a:chOff x="838199" y="954395"/>
            <a:chExt cx="7888147" cy="5407234"/>
          </a:xfrm>
        </p:grpSpPr>
        <p:pic>
          <p:nvPicPr>
            <p:cNvPr id="5" name="Picture 4">
              <a:extLst>
                <a:ext uri="{FF2B5EF4-FFF2-40B4-BE49-F238E27FC236}">
                  <a16:creationId xmlns:a16="http://schemas.microsoft.com/office/drawing/2014/main" id="{3FAE3EA1-5412-EAF5-ADFB-FB3B6920D02F}"/>
                </a:ext>
              </a:extLst>
            </p:cNvPr>
            <p:cNvPicPr>
              <a:picLocks noChangeAspect="1"/>
            </p:cNvPicPr>
            <p:nvPr/>
          </p:nvPicPr>
          <p:blipFill>
            <a:blip r:embed="rId3"/>
            <a:stretch>
              <a:fillRect/>
            </a:stretch>
          </p:blipFill>
          <p:spPr>
            <a:xfrm>
              <a:off x="838199" y="2833002"/>
              <a:ext cx="3762496" cy="3050964"/>
            </a:xfrm>
            <a:prstGeom prst="rect">
              <a:avLst/>
            </a:prstGeom>
          </p:spPr>
        </p:pic>
        <p:sp>
          <p:nvSpPr>
            <p:cNvPr id="7" name="TextBox 6">
              <a:extLst>
                <a:ext uri="{FF2B5EF4-FFF2-40B4-BE49-F238E27FC236}">
                  <a16:creationId xmlns:a16="http://schemas.microsoft.com/office/drawing/2014/main" id="{0B789FF1-B3C3-7D2F-A594-AF1274E10BDE}"/>
                </a:ext>
              </a:extLst>
            </p:cNvPr>
            <p:cNvSpPr txBox="1"/>
            <p:nvPr/>
          </p:nvSpPr>
          <p:spPr>
            <a:xfrm>
              <a:off x="1447780" y="5992297"/>
              <a:ext cx="2440348" cy="369332"/>
            </a:xfrm>
            <a:prstGeom prst="rect">
              <a:avLst/>
            </a:prstGeom>
            <a:noFill/>
          </p:spPr>
          <p:txBody>
            <a:bodyPr wrap="none" rtlCol="0">
              <a:spAutoFit/>
            </a:bodyPr>
            <a:lstStyle/>
            <a:p>
              <a:r>
                <a:rPr lang="en-US" dirty="0"/>
                <a:t>Ohio Counties (Vector)</a:t>
              </a:r>
            </a:p>
          </p:txBody>
        </p:sp>
        <p:sp>
          <p:nvSpPr>
            <p:cNvPr id="10" name="TextBox 9">
              <a:extLst>
                <a:ext uri="{FF2B5EF4-FFF2-40B4-BE49-F238E27FC236}">
                  <a16:creationId xmlns:a16="http://schemas.microsoft.com/office/drawing/2014/main" id="{EF64A144-AD09-8D8B-97D8-18162C3DA008}"/>
                </a:ext>
              </a:extLst>
            </p:cNvPr>
            <p:cNvSpPr txBox="1"/>
            <p:nvPr/>
          </p:nvSpPr>
          <p:spPr>
            <a:xfrm>
              <a:off x="838199" y="954395"/>
              <a:ext cx="7888147" cy="470642"/>
            </a:xfrm>
            <a:prstGeom prst="rect">
              <a:avLst/>
            </a:prstGeom>
            <a:noFill/>
          </p:spPr>
          <p:txBody>
            <a:bodyPr wrap="square">
              <a:spAutoFit/>
            </a:bodyPr>
            <a:lstStyle/>
            <a:p>
              <a:pPr marL="228600" indent="-228600">
                <a:lnSpc>
                  <a:spcPct val="70000"/>
                </a:lnSpc>
                <a:spcBef>
                  <a:spcPts val="1000"/>
                </a:spcBef>
                <a:buFont typeface="Arial" panose="020B0604020202020204" pitchFamily="34" charset="0"/>
                <a:buChar char="•"/>
              </a:pPr>
              <a:r>
                <a:rPr lang="en-US" sz="3300" dirty="0">
                  <a:latin typeface="Calibri" panose="020F0502020204030204" pitchFamily="34" charset="0"/>
                </a:rPr>
                <a:t>Vector Data: consists of </a:t>
              </a:r>
              <a:r>
                <a:rPr lang="en-US" sz="3300" b="1" dirty="0">
                  <a:latin typeface="Calibri" panose="020F0502020204030204" pitchFamily="34" charset="0"/>
                </a:rPr>
                <a:t>geometries</a:t>
              </a:r>
            </a:p>
          </p:txBody>
        </p:sp>
      </p:grpSp>
      <p:grpSp>
        <p:nvGrpSpPr>
          <p:cNvPr id="14" name="Group 13">
            <a:extLst>
              <a:ext uri="{FF2B5EF4-FFF2-40B4-BE49-F238E27FC236}">
                <a16:creationId xmlns:a16="http://schemas.microsoft.com/office/drawing/2014/main" id="{CAB273B1-C1B5-FF2B-9AF9-FDCB46BBB79E}"/>
              </a:ext>
            </a:extLst>
          </p:cNvPr>
          <p:cNvGrpSpPr/>
          <p:nvPr/>
        </p:nvGrpSpPr>
        <p:grpSpPr>
          <a:xfrm>
            <a:off x="838199" y="1873345"/>
            <a:ext cx="9619451" cy="4488284"/>
            <a:chOff x="838199" y="1873345"/>
            <a:chExt cx="9619451" cy="4488284"/>
          </a:xfrm>
        </p:grpSpPr>
        <p:pic>
          <p:nvPicPr>
            <p:cNvPr id="6" name="Picture 5">
              <a:extLst>
                <a:ext uri="{FF2B5EF4-FFF2-40B4-BE49-F238E27FC236}">
                  <a16:creationId xmlns:a16="http://schemas.microsoft.com/office/drawing/2014/main" id="{71BDD8D8-5ADB-05FF-825E-EE89FEBBA3F6}"/>
                </a:ext>
              </a:extLst>
            </p:cNvPr>
            <p:cNvPicPr>
              <a:picLocks noChangeAspect="1"/>
            </p:cNvPicPr>
            <p:nvPr/>
          </p:nvPicPr>
          <p:blipFill>
            <a:blip r:embed="rId4"/>
            <a:stretch>
              <a:fillRect/>
            </a:stretch>
          </p:blipFill>
          <p:spPr>
            <a:xfrm>
              <a:off x="6857999" y="2812648"/>
              <a:ext cx="3599651" cy="2969204"/>
            </a:xfrm>
            <a:prstGeom prst="rect">
              <a:avLst/>
            </a:prstGeom>
          </p:spPr>
        </p:pic>
        <p:sp>
          <p:nvSpPr>
            <p:cNvPr id="8" name="TextBox 7">
              <a:extLst>
                <a:ext uri="{FF2B5EF4-FFF2-40B4-BE49-F238E27FC236}">
                  <a16:creationId xmlns:a16="http://schemas.microsoft.com/office/drawing/2014/main" id="{FA00C014-C64C-EC5B-EA71-327D1B8F5228}"/>
                </a:ext>
              </a:extLst>
            </p:cNvPr>
            <p:cNvSpPr txBox="1"/>
            <p:nvPr/>
          </p:nvSpPr>
          <p:spPr>
            <a:xfrm>
              <a:off x="7505274" y="5992297"/>
              <a:ext cx="2442143" cy="369332"/>
            </a:xfrm>
            <a:prstGeom prst="rect">
              <a:avLst/>
            </a:prstGeom>
            <a:noFill/>
          </p:spPr>
          <p:txBody>
            <a:bodyPr wrap="none" rtlCol="0">
              <a:spAutoFit/>
            </a:bodyPr>
            <a:lstStyle/>
            <a:p>
              <a:r>
                <a:rPr lang="en-US" dirty="0"/>
                <a:t>Ohio Counties (Raster)</a:t>
              </a:r>
            </a:p>
          </p:txBody>
        </p:sp>
        <p:sp>
          <p:nvSpPr>
            <p:cNvPr id="12" name="TextBox 11">
              <a:extLst>
                <a:ext uri="{FF2B5EF4-FFF2-40B4-BE49-F238E27FC236}">
                  <a16:creationId xmlns:a16="http://schemas.microsoft.com/office/drawing/2014/main" id="{4D787D90-68EE-4883-7BD3-6B277CCD634F}"/>
                </a:ext>
              </a:extLst>
            </p:cNvPr>
            <p:cNvSpPr txBox="1"/>
            <p:nvPr/>
          </p:nvSpPr>
          <p:spPr>
            <a:xfrm>
              <a:off x="838199" y="1873345"/>
              <a:ext cx="6099858" cy="470642"/>
            </a:xfrm>
            <a:prstGeom prst="rect">
              <a:avLst/>
            </a:prstGeom>
            <a:noFill/>
          </p:spPr>
          <p:txBody>
            <a:bodyPr wrap="square">
              <a:spAutoFit/>
            </a:bodyPr>
            <a:lstStyle/>
            <a:p>
              <a:pPr marL="228600" indent="-228600">
                <a:lnSpc>
                  <a:spcPct val="70000"/>
                </a:lnSpc>
                <a:spcBef>
                  <a:spcPts val="1000"/>
                </a:spcBef>
                <a:buFont typeface="Arial" panose="020B0604020202020204" pitchFamily="34" charset="0"/>
                <a:buChar char="•"/>
              </a:pPr>
              <a:r>
                <a:rPr lang="en-US" sz="3300" dirty="0">
                  <a:latin typeface="Calibri" panose="020F0502020204030204" pitchFamily="34" charset="0"/>
                </a:rPr>
                <a:t>Raster data: made up of </a:t>
              </a:r>
              <a:r>
                <a:rPr lang="en-US" sz="3300" b="1" dirty="0">
                  <a:latin typeface="Calibri" panose="020F0502020204030204" pitchFamily="34" charset="0"/>
                </a:rPr>
                <a:t>pixels</a:t>
              </a:r>
            </a:p>
          </p:txBody>
        </p:sp>
      </p:grpSp>
      <p:grpSp>
        <p:nvGrpSpPr>
          <p:cNvPr id="23" name="Group 22">
            <a:extLst>
              <a:ext uri="{FF2B5EF4-FFF2-40B4-BE49-F238E27FC236}">
                <a16:creationId xmlns:a16="http://schemas.microsoft.com/office/drawing/2014/main" id="{8F2DC91D-639F-1C15-D173-AA8FE7C7D306}"/>
              </a:ext>
            </a:extLst>
          </p:cNvPr>
          <p:cNvGrpSpPr/>
          <p:nvPr/>
        </p:nvGrpSpPr>
        <p:grpSpPr>
          <a:xfrm>
            <a:off x="4782272" y="3429000"/>
            <a:ext cx="1507336" cy="1650581"/>
            <a:chOff x="4782272" y="3429000"/>
            <a:chExt cx="1507336" cy="1650581"/>
          </a:xfrm>
        </p:grpSpPr>
        <p:pic>
          <p:nvPicPr>
            <p:cNvPr id="19" name="Graphic 18" descr="Right pointing backhand index outline">
              <a:extLst>
                <a:ext uri="{FF2B5EF4-FFF2-40B4-BE49-F238E27FC236}">
                  <a16:creationId xmlns:a16="http://schemas.microsoft.com/office/drawing/2014/main" id="{9C0CF772-81FB-988B-F35E-64DF40ADE9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877147" y="3429000"/>
              <a:ext cx="1317585" cy="1250178"/>
            </a:xfrm>
            <a:prstGeom prst="rect">
              <a:avLst/>
            </a:prstGeom>
          </p:spPr>
        </p:pic>
        <p:sp>
          <p:nvSpPr>
            <p:cNvPr id="22" name="TextBox 21">
              <a:extLst>
                <a:ext uri="{FF2B5EF4-FFF2-40B4-BE49-F238E27FC236}">
                  <a16:creationId xmlns:a16="http://schemas.microsoft.com/office/drawing/2014/main" id="{F3A35855-D2EC-91D9-28DA-405D9A12DCEF}"/>
                </a:ext>
              </a:extLst>
            </p:cNvPr>
            <p:cNvSpPr txBox="1"/>
            <p:nvPr/>
          </p:nvSpPr>
          <p:spPr>
            <a:xfrm>
              <a:off x="4782272" y="4617916"/>
              <a:ext cx="1507336" cy="461665"/>
            </a:xfrm>
            <a:prstGeom prst="rect">
              <a:avLst/>
            </a:prstGeom>
            <a:noFill/>
          </p:spPr>
          <p:txBody>
            <a:bodyPr wrap="none" rtlCol="0">
              <a:spAutoFit/>
            </a:bodyPr>
            <a:lstStyle/>
            <a:p>
              <a:r>
                <a:rPr lang="en-US" sz="2400" b="1" dirty="0">
                  <a:solidFill>
                    <a:srgbClr val="FF0000"/>
                  </a:solidFill>
                </a:rPr>
                <a:t>This work</a:t>
              </a:r>
            </a:p>
          </p:txBody>
        </p:sp>
      </p:grpSp>
    </p:spTree>
    <p:extLst>
      <p:ext uri="{BB962C8B-B14F-4D97-AF65-F5344CB8AC3E}">
        <p14:creationId xmlns:p14="http://schemas.microsoft.com/office/powerpoint/2010/main" val="22103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80">
                                          <p:stCondLst>
                                            <p:cond delay="0"/>
                                          </p:stCondLst>
                                        </p:cTn>
                                        <p:tgtEl>
                                          <p:spTgt spid="23"/>
                                        </p:tgtEl>
                                      </p:cBhvr>
                                    </p:animEffect>
                                    <p:anim calcmode="lin" valueType="num">
                                      <p:cBhvr>
                                        <p:cTn id="1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1" dur="26">
                                          <p:stCondLst>
                                            <p:cond delay="650"/>
                                          </p:stCondLst>
                                        </p:cTn>
                                        <p:tgtEl>
                                          <p:spTgt spid="23"/>
                                        </p:tgtEl>
                                      </p:cBhvr>
                                      <p:to x="100000" y="60000"/>
                                    </p:animScale>
                                    <p:animScale>
                                      <p:cBhvr>
                                        <p:cTn id="22" dur="166" decel="50000">
                                          <p:stCondLst>
                                            <p:cond delay="676"/>
                                          </p:stCondLst>
                                        </p:cTn>
                                        <p:tgtEl>
                                          <p:spTgt spid="23"/>
                                        </p:tgtEl>
                                      </p:cBhvr>
                                      <p:to x="100000" y="100000"/>
                                    </p:animScale>
                                    <p:animScale>
                                      <p:cBhvr>
                                        <p:cTn id="23" dur="26">
                                          <p:stCondLst>
                                            <p:cond delay="1312"/>
                                          </p:stCondLst>
                                        </p:cTn>
                                        <p:tgtEl>
                                          <p:spTgt spid="23"/>
                                        </p:tgtEl>
                                      </p:cBhvr>
                                      <p:to x="100000" y="80000"/>
                                    </p:animScale>
                                    <p:animScale>
                                      <p:cBhvr>
                                        <p:cTn id="24" dur="166" decel="50000">
                                          <p:stCondLst>
                                            <p:cond delay="1338"/>
                                          </p:stCondLst>
                                        </p:cTn>
                                        <p:tgtEl>
                                          <p:spTgt spid="23"/>
                                        </p:tgtEl>
                                      </p:cBhvr>
                                      <p:to x="100000" y="100000"/>
                                    </p:animScale>
                                    <p:animScale>
                                      <p:cBhvr>
                                        <p:cTn id="25" dur="26">
                                          <p:stCondLst>
                                            <p:cond delay="1642"/>
                                          </p:stCondLst>
                                        </p:cTn>
                                        <p:tgtEl>
                                          <p:spTgt spid="23"/>
                                        </p:tgtEl>
                                      </p:cBhvr>
                                      <p:to x="100000" y="90000"/>
                                    </p:animScale>
                                    <p:animScale>
                                      <p:cBhvr>
                                        <p:cTn id="26" dur="166" decel="50000">
                                          <p:stCondLst>
                                            <p:cond delay="1668"/>
                                          </p:stCondLst>
                                        </p:cTn>
                                        <p:tgtEl>
                                          <p:spTgt spid="23"/>
                                        </p:tgtEl>
                                      </p:cBhvr>
                                      <p:to x="100000" y="100000"/>
                                    </p:animScale>
                                    <p:animScale>
                                      <p:cBhvr>
                                        <p:cTn id="27" dur="26">
                                          <p:stCondLst>
                                            <p:cond delay="1808"/>
                                          </p:stCondLst>
                                        </p:cTn>
                                        <p:tgtEl>
                                          <p:spTgt spid="23"/>
                                        </p:tgtEl>
                                      </p:cBhvr>
                                      <p:to x="100000" y="95000"/>
                                    </p:animScale>
                                    <p:animScale>
                                      <p:cBhvr>
                                        <p:cTn id="2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3103-7AB2-9B42-7B32-8A533B1D835B}"/>
              </a:ext>
            </a:extLst>
          </p:cNvPr>
          <p:cNvSpPr>
            <a:spLocks noGrp="1"/>
          </p:cNvSpPr>
          <p:nvPr>
            <p:ph type="title"/>
          </p:nvPr>
        </p:nvSpPr>
        <p:spPr/>
        <p:txBody>
          <a:bodyPr/>
          <a:lstStyle/>
          <a:p>
            <a:r>
              <a:rPr lang="en-US" dirty="0"/>
              <a:t>Ray Tracing Basics</a:t>
            </a:r>
          </a:p>
        </p:txBody>
      </p:sp>
      <p:sp>
        <p:nvSpPr>
          <p:cNvPr id="3" name="Content Placeholder 2">
            <a:extLst>
              <a:ext uri="{FF2B5EF4-FFF2-40B4-BE49-F238E27FC236}">
                <a16:creationId xmlns:a16="http://schemas.microsoft.com/office/drawing/2014/main" id="{AE5A6D1A-E545-B474-EEF4-D425A1FF63FF}"/>
              </a:ext>
            </a:extLst>
          </p:cNvPr>
          <p:cNvSpPr>
            <a:spLocks noGrp="1"/>
          </p:cNvSpPr>
          <p:nvPr>
            <p:ph idx="1"/>
          </p:nvPr>
        </p:nvSpPr>
        <p:spPr/>
        <p:txBody>
          <a:bodyPr>
            <a:normAutofit/>
          </a:bodyPr>
          <a:lstStyle/>
          <a:p>
            <a:pPr lvl="1">
              <a:buFontTx/>
              <a:buChar char="-"/>
            </a:pPr>
            <a:endParaRPr lang="en-US" sz="3200" dirty="0"/>
          </a:p>
          <a:p>
            <a:pPr marL="457200" lvl="1" indent="0">
              <a:buNone/>
            </a:pPr>
            <a:endParaRPr lang="en-US" sz="3200"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889704-E0B4-2574-B2EE-F5CF73D8D4C2}"/>
              </a:ext>
            </a:extLst>
          </p:cNvPr>
          <p:cNvSpPr>
            <a:spLocks noGrp="1"/>
          </p:cNvSpPr>
          <p:nvPr>
            <p:ph type="sldNum" sz="quarter" idx="12"/>
          </p:nvPr>
        </p:nvSpPr>
        <p:spPr/>
        <p:txBody>
          <a:bodyPr/>
          <a:lstStyle/>
          <a:p>
            <a:fld id="{85755D8F-12EC-5944-A0BB-3D22CF45DCD8}" type="slidenum">
              <a:rPr lang="en-US" smtClean="0"/>
              <a:t>27</a:t>
            </a:fld>
            <a:endParaRPr lang="en-US"/>
          </a:p>
        </p:txBody>
      </p:sp>
      <p:grpSp>
        <p:nvGrpSpPr>
          <p:cNvPr id="13" name="Group 12">
            <a:extLst>
              <a:ext uri="{FF2B5EF4-FFF2-40B4-BE49-F238E27FC236}">
                <a16:creationId xmlns:a16="http://schemas.microsoft.com/office/drawing/2014/main" id="{6283A752-7FBB-D735-7077-579EA10CD20E}"/>
              </a:ext>
            </a:extLst>
          </p:cNvPr>
          <p:cNvGrpSpPr/>
          <p:nvPr/>
        </p:nvGrpSpPr>
        <p:grpSpPr>
          <a:xfrm>
            <a:off x="7025465" y="2250049"/>
            <a:ext cx="3387381" cy="1685081"/>
            <a:chOff x="7025465" y="2250049"/>
            <a:chExt cx="3387381" cy="1685081"/>
          </a:xfrm>
        </p:grpSpPr>
        <p:cxnSp>
          <p:nvCxnSpPr>
            <p:cNvPr id="6" name="Straight Arrow Connector 5">
              <a:extLst>
                <a:ext uri="{FF2B5EF4-FFF2-40B4-BE49-F238E27FC236}">
                  <a16:creationId xmlns:a16="http://schemas.microsoft.com/office/drawing/2014/main" id="{7914C4DD-855F-096D-4AE8-093946B83F9D}"/>
                </a:ext>
              </a:extLst>
            </p:cNvPr>
            <p:cNvCxnSpPr>
              <a:cxnSpLocks/>
            </p:cNvCxnSpPr>
            <p:nvPr/>
          </p:nvCxnSpPr>
          <p:spPr>
            <a:xfrm flipV="1">
              <a:off x="7386858" y="2539703"/>
              <a:ext cx="2519821" cy="1268366"/>
            </a:xfrm>
            <a:prstGeom prst="straightConnector1">
              <a:avLst/>
            </a:prstGeom>
            <a:ln w="34925">
              <a:headEnd type="oval"/>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DAABBE-8EF3-EE53-26E1-61134FD95DB3}"/>
                    </a:ext>
                  </a:extLst>
                </p:cNvPr>
                <p:cNvSpPr txBox="1"/>
                <p:nvPr/>
              </p:nvSpPr>
              <p:spPr>
                <a:xfrm>
                  <a:off x="7025465" y="3361353"/>
                  <a:ext cx="625727" cy="573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𝑂</m:t>
                        </m:r>
                      </m:oMath>
                    </m:oMathPara>
                  </a14:m>
                  <a:endParaRPr lang="en-US" dirty="0"/>
                </a:p>
              </p:txBody>
            </p:sp>
          </mc:Choice>
          <mc:Fallback xmlns="">
            <p:sp>
              <p:nvSpPr>
                <p:cNvPr id="14" name="TextBox 13">
                  <a:extLst>
                    <a:ext uri="{FF2B5EF4-FFF2-40B4-BE49-F238E27FC236}">
                      <a16:creationId xmlns:a16="http://schemas.microsoft.com/office/drawing/2014/main" id="{97DAABBE-8EF3-EE53-26E1-61134FD95DB3}"/>
                    </a:ext>
                  </a:extLst>
                </p:cNvPr>
                <p:cNvSpPr txBox="1">
                  <a:spLocks noRot="1" noChangeAspect="1" noMove="1" noResize="1" noEditPoints="1" noAdjustHandles="1" noChangeArrowheads="1" noChangeShapeType="1" noTextEdit="1"/>
                </p:cNvSpPr>
                <p:nvPr/>
              </p:nvSpPr>
              <p:spPr>
                <a:xfrm>
                  <a:off x="7025465" y="3361353"/>
                  <a:ext cx="625727" cy="573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8632BC7-BD85-3313-6913-302D3E011A83}"/>
                    </a:ext>
                  </a:extLst>
                </p:cNvPr>
                <p:cNvSpPr txBox="1"/>
                <p:nvPr/>
              </p:nvSpPr>
              <p:spPr>
                <a:xfrm>
                  <a:off x="9753295" y="2250049"/>
                  <a:ext cx="659551" cy="6374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𝑑</m:t>
                            </m:r>
                          </m:e>
                        </m:acc>
                        <m:r>
                          <a:rPr lang="en-US" b="0" i="1" dirty="0" smtClean="0">
                            <a:latin typeface="Cambria Math" panose="02040503050406030204" pitchFamily="18" charset="0"/>
                          </a:rPr>
                          <m:t> </m:t>
                        </m:r>
                      </m:oMath>
                    </m:oMathPara>
                  </a14:m>
                  <a:endParaRPr lang="en-US" dirty="0"/>
                </a:p>
              </p:txBody>
            </p:sp>
          </mc:Choice>
          <mc:Fallback xmlns="">
            <p:sp>
              <p:nvSpPr>
                <p:cNvPr id="16" name="TextBox 15">
                  <a:extLst>
                    <a:ext uri="{FF2B5EF4-FFF2-40B4-BE49-F238E27FC236}">
                      <a16:creationId xmlns:a16="http://schemas.microsoft.com/office/drawing/2014/main" id="{B8632BC7-BD85-3313-6913-302D3E011A83}"/>
                    </a:ext>
                  </a:extLst>
                </p:cNvPr>
                <p:cNvSpPr txBox="1">
                  <a:spLocks noRot="1" noChangeAspect="1" noMove="1" noResize="1" noEditPoints="1" noAdjustHandles="1" noChangeArrowheads="1" noChangeShapeType="1" noTextEdit="1"/>
                </p:cNvSpPr>
                <p:nvPr/>
              </p:nvSpPr>
              <p:spPr>
                <a:xfrm>
                  <a:off x="9753295" y="2250049"/>
                  <a:ext cx="659551" cy="637431"/>
                </a:xfrm>
                <a:prstGeom prst="rect">
                  <a:avLst/>
                </a:prstGeom>
                <a:blipFill>
                  <a:blip r:embed="rId4"/>
                  <a:stretch>
                    <a:fillRect t="-3922"/>
                  </a:stretch>
                </a:blipFill>
              </p:spPr>
              <p:txBody>
                <a:bodyPr/>
                <a:lstStyle/>
                <a:p>
                  <a:r>
                    <a:rPr lang="en-US">
                      <a:noFill/>
                    </a:rPr>
                    <a:t> </a:t>
                  </a:r>
                </a:p>
              </p:txBody>
            </p:sp>
          </mc:Fallback>
        </mc:AlternateContent>
      </p:grpSp>
      <p:sp>
        <p:nvSpPr>
          <p:cNvPr id="20" name="Rectangle 19">
            <a:extLst>
              <a:ext uri="{FF2B5EF4-FFF2-40B4-BE49-F238E27FC236}">
                <a16:creationId xmlns:a16="http://schemas.microsoft.com/office/drawing/2014/main" id="{C4730729-4CD7-D766-7B77-0DAA9179B30C}"/>
              </a:ext>
            </a:extLst>
          </p:cNvPr>
          <p:cNvSpPr/>
          <p:nvPr/>
        </p:nvSpPr>
        <p:spPr>
          <a:xfrm rot="20005781">
            <a:off x="7951588" y="3004003"/>
            <a:ext cx="1626316" cy="221630"/>
          </a:xfrm>
          <a:prstGeom prst="rect">
            <a:avLst/>
          </a:prstGeom>
          <a:solidFill>
            <a:srgbClr val="7030A0">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63647F7D-6629-C9B1-F3C0-02FBADF13C55}"/>
              </a:ext>
            </a:extLst>
          </p:cNvPr>
          <p:cNvGrpSpPr/>
          <p:nvPr/>
        </p:nvGrpSpPr>
        <p:grpSpPr>
          <a:xfrm>
            <a:off x="7254541" y="2086303"/>
            <a:ext cx="2539980" cy="1721766"/>
            <a:chOff x="7254541" y="2086303"/>
            <a:chExt cx="2539980" cy="1721766"/>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0C3A72-F4FE-AE93-1DCC-62B7B3D36A6D}"/>
                    </a:ext>
                  </a:extLst>
                </p:cNvPr>
                <p:cNvSpPr txBox="1"/>
                <p:nvPr/>
              </p:nvSpPr>
              <p:spPr>
                <a:xfrm>
                  <a:off x="7254541" y="2695826"/>
                  <a:ext cx="1016671" cy="573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a:latin typeface="Cambria Math" panose="02040503050406030204" pitchFamily="18" charset="0"/>
                              </a:rPr>
                              <m:t>𝑡</m:t>
                            </m:r>
                          </m:e>
                          <m:sub>
                            <m:r>
                              <a:rPr lang="en-US">
                                <a:latin typeface="Cambria Math" panose="02040503050406030204" pitchFamily="18" charset="0"/>
                              </a:rPr>
                              <m:t>𝑚𝑖𝑛</m:t>
                            </m:r>
                          </m:sub>
                        </m:sSub>
                      </m:oMath>
                    </m:oMathPara>
                  </a14:m>
                  <a:endParaRPr lang="en-US" dirty="0"/>
                </a:p>
              </p:txBody>
            </p:sp>
          </mc:Choice>
          <mc:Fallback xmlns="">
            <p:sp>
              <p:nvSpPr>
                <p:cNvPr id="22" name="TextBox 21">
                  <a:extLst>
                    <a:ext uri="{FF2B5EF4-FFF2-40B4-BE49-F238E27FC236}">
                      <a16:creationId xmlns:a16="http://schemas.microsoft.com/office/drawing/2014/main" id="{F30C3A72-F4FE-AE93-1DCC-62B7B3D36A6D}"/>
                    </a:ext>
                  </a:extLst>
                </p:cNvPr>
                <p:cNvSpPr txBox="1">
                  <a:spLocks noRot="1" noChangeAspect="1" noMove="1" noResize="1" noEditPoints="1" noAdjustHandles="1" noChangeArrowheads="1" noChangeShapeType="1" noTextEdit="1"/>
                </p:cNvSpPr>
                <p:nvPr/>
              </p:nvSpPr>
              <p:spPr>
                <a:xfrm>
                  <a:off x="7254541" y="2695826"/>
                  <a:ext cx="1016671" cy="573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22B8395-6388-9919-1E99-38132A5F7A70}"/>
                    </a:ext>
                  </a:extLst>
                </p:cNvPr>
                <p:cNvSpPr txBox="1"/>
                <p:nvPr/>
              </p:nvSpPr>
              <p:spPr>
                <a:xfrm>
                  <a:off x="8784933" y="2086303"/>
                  <a:ext cx="1009588" cy="573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dirty="0">
                                <a:latin typeface="Cambria Math" panose="02040503050406030204" pitchFamily="18" charset="0"/>
                              </a:rPr>
                              <m:t>𝑡</m:t>
                            </m:r>
                          </m:e>
                          <m:sub>
                            <m:r>
                              <a:rPr lang="en-US" dirty="0">
                                <a:latin typeface="Cambria Math" panose="02040503050406030204" pitchFamily="18" charset="0"/>
                              </a:rPr>
                              <m:t>𝑚𝑎𝑥</m:t>
                            </m:r>
                          </m:sub>
                        </m:sSub>
                      </m:oMath>
                    </m:oMathPara>
                  </a14:m>
                  <a:endParaRPr lang="en-US" dirty="0"/>
                </a:p>
              </p:txBody>
            </p:sp>
          </mc:Choice>
          <mc:Fallback xmlns="">
            <p:sp>
              <p:nvSpPr>
                <p:cNvPr id="25" name="TextBox 24">
                  <a:extLst>
                    <a:ext uri="{FF2B5EF4-FFF2-40B4-BE49-F238E27FC236}">
                      <a16:creationId xmlns:a16="http://schemas.microsoft.com/office/drawing/2014/main" id="{F22B8395-6388-9919-1E99-38132A5F7A70}"/>
                    </a:ext>
                  </a:extLst>
                </p:cNvPr>
                <p:cNvSpPr txBox="1">
                  <a:spLocks noRot="1" noChangeAspect="1" noMove="1" noResize="1" noEditPoints="1" noAdjustHandles="1" noChangeArrowheads="1" noChangeShapeType="1" noTextEdit="1"/>
                </p:cNvSpPr>
                <p:nvPr/>
              </p:nvSpPr>
              <p:spPr>
                <a:xfrm>
                  <a:off x="8784933" y="2086303"/>
                  <a:ext cx="1009588" cy="573777"/>
                </a:xfrm>
                <a:prstGeom prst="rect">
                  <a:avLst/>
                </a:prstGeom>
                <a:blipFill>
                  <a:blip r:embed="rId6"/>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579837B0-E872-C9B7-1945-4F56E37625FE}"/>
                </a:ext>
              </a:extLst>
            </p:cNvPr>
            <p:cNvCxnSpPr/>
            <p:nvPr/>
          </p:nvCxnSpPr>
          <p:spPr>
            <a:xfrm>
              <a:off x="7893934" y="3184690"/>
              <a:ext cx="289367" cy="623379"/>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3EC5644D-CD59-2353-C928-9DF58BE65C7C}"/>
                </a:ext>
              </a:extLst>
            </p:cNvPr>
            <p:cNvCxnSpPr/>
            <p:nvPr/>
          </p:nvCxnSpPr>
          <p:spPr>
            <a:xfrm>
              <a:off x="9366378" y="2457827"/>
              <a:ext cx="289367" cy="623379"/>
            </a:xfrm>
            <a:prstGeom prst="line">
              <a:avLst/>
            </a:prstGeom>
            <a:ln>
              <a:prstDash val="dash"/>
            </a:ln>
          </p:spPr>
          <p:style>
            <a:lnRef idx="2">
              <a:schemeClr val="dk1"/>
            </a:lnRef>
            <a:fillRef idx="0">
              <a:schemeClr val="dk1"/>
            </a:fillRef>
            <a:effectRef idx="1">
              <a:schemeClr val="dk1"/>
            </a:effectRef>
            <a:fontRef idx="minor">
              <a:schemeClr val="tx1"/>
            </a:fontRef>
          </p:style>
        </p:cxnSp>
      </p:grpSp>
      <p:sp>
        <p:nvSpPr>
          <p:cNvPr id="9" name="Rectangle 8">
            <a:extLst>
              <a:ext uri="{FF2B5EF4-FFF2-40B4-BE49-F238E27FC236}">
                <a16:creationId xmlns:a16="http://schemas.microsoft.com/office/drawing/2014/main" id="{EC2B9C8C-2E1C-10BE-E7C6-3752A9D4477C}"/>
              </a:ext>
            </a:extLst>
          </p:cNvPr>
          <p:cNvSpPr/>
          <p:nvPr/>
        </p:nvSpPr>
        <p:spPr>
          <a:xfrm>
            <a:off x="8756695" y="2049268"/>
            <a:ext cx="3094815" cy="1589687"/>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42" name="Group 41">
            <a:extLst>
              <a:ext uri="{FF2B5EF4-FFF2-40B4-BE49-F238E27FC236}">
                <a16:creationId xmlns:a16="http://schemas.microsoft.com/office/drawing/2014/main" id="{D2D63EAB-7828-66A3-9FAB-06BE9017F96E}"/>
              </a:ext>
            </a:extLst>
          </p:cNvPr>
          <p:cNvGrpSpPr/>
          <p:nvPr/>
        </p:nvGrpSpPr>
        <p:grpSpPr>
          <a:xfrm>
            <a:off x="2574355" y="1953042"/>
            <a:ext cx="2487347" cy="644188"/>
            <a:chOff x="2574355" y="1953042"/>
            <a:chExt cx="2487347" cy="644188"/>
          </a:xfrm>
        </p:grpSpPr>
        <p:grpSp>
          <p:nvGrpSpPr>
            <p:cNvPr id="26" name="Group 25">
              <a:extLst>
                <a:ext uri="{FF2B5EF4-FFF2-40B4-BE49-F238E27FC236}">
                  <a16:creationId xmlns:a16="http://schemas.microsoft.com/office/drawing/2014/main" id="{3B5B0380-F557-BC2D-F18B-D8AA58521969}"/>
                </a:ext>
              </a:extLst>
            </p:cNvPr>
            <p:cNvGrpSpPr/>
            <p:nvPr/>
          </p:nvGrpSpPr>
          <p:grpSpPr>
            <a:xfrm>
              <a:off x="2574355" y="1953042"/>
              <a:ext cx="975354" cy="607153"/>
              <a:chOff x="2329304" y="1626781"/>
              <a:chExt cx="975354" cy="607153"/>
            </a:xfrm>
          </p:grpSpPr>
          <p:sp>
            <p:nvSpPr>
              <p:cNvPr id="15" name="TextBox 14">
                <a:extLst>
                  <a:ext uri="{FF2B5EF4-FFF2-40B4-BE49-F238E27FC236}">
                    <a16:creationId xmlns:a16="http://schemas.microsoft.com/office/drawing/2014/main" id="{8CA05C1B-4C40-F463-0CB1-1B5796E004CC}"/>
                  </a:ext>
                </a:extLst>
              </p:cNvPr>
              <p:cNvSpPr txBox="1"/>
              <p:nvPr/>
            </p:nvSpPr>
            <p:spPr>
              <a:xfrm>
                <a:off x="2329304" y="1864602"/>
                <a:ext cx="975354" cy="369332"/>
              </a:xfrm>
              <a:prstGeom prst="rect">
                <a:avLst/>
              </a:prstGeom>
              <a:noFill/>
            </p:spPr>
            <p:txBody>
              <a:bodyPr wrap="square" rtlCol="0">
                <a:spAutoFit/>
              </a:bodyPr>
              <a:lstStyle/>
              <a:p>
                <a:r>
                  <a:rPr lang="en-US" dirty="0">
                    <a:solidFill>
                      <a:srgbClr val="FF0000"/>
                    </a:solidFill>
                  </a:rPr>
                  <a:t>Origin</a:t>
                </a:r>
              </a:p>
            </p:txBody>
          </p:sp>
          <p:cxnSp>
            <p:nvCxnSpPr>
              <p:cNvPr id="23" name="Straight Arrow Connector 22">
                <a:extLst>
                  <a:ext uri="{FF2B5EF4-FFF2-40B4-BE49-F238E27FC236}">
                    <a16:creationId xmlns:a16="http://schemas.microsoft.com/office/drawing/2014/main" id="{DDBC2F13-C4D5-A9A5-FEC5-C4D13B09482D}"/>
                  </a:ext>
                </a:extLst>
              </p:cNvPr>
              <p:cNvCxnSpPr/>
              <p:nvPr/>
            </p:nvCxnSpPr>
            <p:spPr>
              <a:xfrm>
                <a:off x="2737884" y="1626781"/>
                <a:ext cx="0" cy="27485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grpSp>
        <p:grpSp>
          <p:nvGrpSpPr>
            <p:cNvPr id="28" name="Group 27">
              <a:extLst>
                <a:ext uri="{FF2B5EF4-FFF2-40B4-BE49-F238E27FC236}">
                  <a16:creationId xmlns:a16="http://schemas.microsoft.com/office/drawing/2014/main" id="{6199AE0D-10AE-5057-4694-8BAAA7175664}"/>
                </a:ext>
              </a:extLst>
            </p:cNvPr>
            <p:cNvGrpSpPr/>
            <p:nvPr/>
          </p:nvGrpSpPr>
          <p:grpSpPr>
            <a:xfrm>
              <a:off x="3845457" y="1953042"/>
              <a:ext cx="1216245" cy="644188"/>
              <a:chOff x="3435306" y="1626781"/>
              <a:chExt cx="1216245" cy="644188"/>
            </a:xfrm>
          </p:grpSpPr>
          <p:sp>
            <p:nvSpPr>
              <p:cNvPr id="17" name="TextBox 16">
                <a:extLst>
                  <a:ext uri="{FF2B5EF4-FFF2-40B4-BE49-F238E27FC236}">
                    <a16:creationId xmlns:a16="http://schemas.microsoft.com/office/drawing/2014/main" id="{C736BA2F-0697-E348-1959-A908A4F42570}"/>
                  </a:ext>
                </a:extLst>
              </p:cNvPr>
              <p:cNvSpPr txBox="1"/>
              <p:nvPr/>
            </p:nvSpPr>
            <p:spPr>
              <a:xfrm>
                <a:off x="3435306" y="1901637"/>
                <a:ext cx="1216245" cy="369332"/>
              </a:xfrm>
              <a:prstGeom prst="rect">
                <a:avLst/>
              </a:prstGeom>
              <a:noFill/>
            </p:spPr>
            <p:txBody>
              <a:bodyPr wrap="square" rtlCol="0">
                <a:spAutoFit/>
              </a:bodyPr>
              <a:lstStyle/>
              <a:p>
                <a:r>
                  <a:rPr lang="en-US" dirty="0">
                    <a:solidFill>
                      <a:srgbClr val="FF0000"/>
                    </a:solidFill>
                  </a:rPr>
                  <a:t>Direction</a:t>
                </a:r>
              </a:p>
            </p:txBody>
          </p:sp>
          <p:cxnSp>
            <p:nvCxnSpPr>
              <p:cNvPr id="24" name="Straight Arrow Connector 23">
                <a:extLst>
                  <a:ext uri="{FF2B5EF4-FFF2-40B4-BE49-F238E27FC236}">
                    <a16:creationId xmlns:a16="http://schemas.microsoft.com/office/drawing/2014/main" id="{7CF8EDB4-104B-8CE1-A860-FC6D2AABDC50}"/>
                  </a:ext>
                </a:extLst>
              </p:cNvPr>
              <p:cNvCxnSpPr/>
              <p:nvPr/>
            </p:nvCxnSpPr>
            <p:spPr>
              <a:xfrm>
                <a:off x="3873795" y="1626781"/>
                <a:ext cx="0" cy="27485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gr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459DDAC-F8AC-BE73-A73B-0BBAF641993C}"/>
                  </a:ext>
                </a:extLst>
              </p:cNvPr>
              <p:cNvSpPr txBox="1"/>
              <p:nvPr/>
            </p:nvSpPr>
            <p:spPr>
              <a:xfrm>
                <a:off x="770869" y="3338391"/>
                <a:ext cx="6096000" cy="601127"/>
              </a:xfrm>
              <a:prstGeom prst="rect">
                <a:avLst/>
              </a:prstGeom>
              <a:noFill/>
            </p:spPr>
            <p:txBody>
              <a:bodyPr wrap="square">
                <a:spAutoFit/>
              </a:bodyPr>
              <a:lstStyle/>
              <a:p>
                <a:pPr marL="685800" lvl="1" indent="-228600">
                  <a:lnSpc>
                    <a:spcPct val="90000"/>
                  </a:lnSpc>
                  <a:spcBef>
                    <a:spcPts val="500"/>
                  </a:spcBef>
                  <a:buFontTx/>
                  <a:buChar char="-"/>
                </a:pPr>
                <a14:m>
                  <m:oMath xmlns:m="http://schemas.openxmlformats.org/officeDocument/2006/math">
                    <m:r>
                      <m:rPr>
                        <m:sty m:val="p"/>
                      </m:rPr>
                      <a:rPr lang="en-US" sz="3200" dirty="0">
                        <a:latin typeface="Cambria Math" panose="02040503050406030204" pitchFamily="18" charset="0"/>
                      </a:rPr>
                      <m:t>R</m:t>
                    </m:r>
                    <m:r>
                      <a:rPr lang="en-US" sz="3200" dirty="0">
                        <a:latin typeface="Cambria Math" panose="02040503050406030204" pitchFamily="18" charset="0"/>
                      </a:rPr>
                      <m:t>(</m:t>
                    </m:r>
                    <m:sSub>
                      <m:sSubPr>
                        <m:ctrlPr>
                          <a:rPr lang="en-US" sz="3200" i="1" dirty="0">
                            <a:latin typeface="Cambria Math" panose="02040503050406030204" pitchFamily="18" charset="0"/>
                          </a:rPr>
                        </m:ctrlPr>
                      </m:sSubPr>
                      <m:e>
                        <m:r>
                          <a:rPr lang="en-US" sz="3200" dirty="0">
                            <a:latin typeface="Cambria Math" panose="02040503050406030204" pitchFamily="18" charset="0"/>
                          </a:rPr>
                          <m:t>𝑡</m:t>
                        </m:r>
                      </m:e>
                      <m:sub>
                        <m:r>
                          <a:rPr lang="en-US" sz="3200" dirty="0">
                            <a:latin typeface="Cambria Math" panose="02040503050406030204" pitchFamily="18" charset="0"/>
                          </a:rPr>
                          <m:t>h𝑖𝑡</m:t>
                        </m:r>
                      </m:sub>
                    </m:sSub>
                    <m:r>
                      <a:rPr lang="en-US" sz="3200" dirty="0">
                        <a:latin typeface="Cambria Math" panose="02040503050406030204" pitchFamily="18" charset="0"/>
                      </a:rPr>
                      <m:t>)=</m:t>
                    </m:r>
                    <m:r>
                      <a:rPr lang="en-US" sz="3200" dirty="0">
                        <a:latin typeface="Cambria Math" panose="02040503050406030204" pitchFamily="18" charset="0"/>
                      </a:rPr>
                      <m:t>𝑂</m:t>
                    </m:r>
                    <m:r>
                      <a:rPr lang="en-US" sz="3200" dirty="0">
                        <a:latin typeface="Cambria Math" panose="02040503050406030204" pitchFamily="18" charset="0"/>
                      </a:rPr>
                      <m:t>+</m:t>
                    </m:r>
                    <m:sSub>
                      <m:sSubPr>
                        <m:ctrlPr>
                          <a:rPr lang="en-US" sz="3200" i="1" dirty="0">
                            <a:latin typeface="Cambria Math" panose="02040503050406030204" pitchFamily="18" charset="0"/>
                          </a:rPr>
                        </m:ctrlPr>
                      </m:sSubPr>
                      <m:e>
                        <m:r>
                          <a:rPr lang="en-US" sz="3200" dirty="0">
                            <a:latin typeface="Cambria Math" panose="02040503050406030204" pitchFamily="18" charset="0"/>
                          </a:rPr>
                          <m:t>𝑡</m:t>
                        </m:r>
                      </m:e>
                      <m:sub>
                        <m:r>
                          <a:rPr lang="en-US" sz="3200" dirty="0">
                            <a:latin typeface="Cambria Math" panose="02040503050406030204" pitchFamily="18" charset="0"/>
                          </a:rPr>
                          <m:t>h𝑖𝑡</m:t>
                        </m:r>
                      </m:sub>
                    </m:sSub>
                    <m:r>
                      <a:rPr lang="en-US" sz="3200" dirty="0">
                        <a:latin typeface="Cambria Math" panose="02040503050406030204" pitchFamily="18" charset="0"/>
                      </a:rPr>
                      <m:t>∗</m:t>
                    </m:r>
                    <m:acc>
                      <m:accPr>
                        <m:chr m:val="⃑"/>
                        <m:ctrlPr>
                          <a:rPr lang="en-US" sz="3200" i="1" dirty="0">
                            <a:latin typeface="Cambria Math" panose="02040503050406030204" pitchFamily="18" charset="0"/>
                          </a:rPr>
                        </m:ctrlPr>
                      </m:accPr>
                      <m:e>
                        <m:r>
                          <a:rPr lang="en-US" sz="3200" dirty="0">
                            <a:latin typeface="Cambria Math" panose="02040503050406030204" pitchFamily="18" charset="0"/>
                          </a:rPr>
                          <m:t>𝑑</m:t>
                        </m:r>
                      </m:e>
                    </m:acc>
                    <m:r>
                      <a:rPr lang="en-US" sz="3200" dirty="0">
                        <a:latin typeface="Cambria Math" panose="02040503050406030204" pitchFamily="18" charset="0"/>
                      </a:rPr>
                      <m:t> </m:t>
                    </m:r>
                  </m:oMath>
                </a14:m>
                <a:endParaRPr lang="en-US" sz="3200" dirty="0">
                  <a:latin typeface="Cambria Math" panose="02040503050406030204" pitchFamily="18" charset="0"/>
                </a:endParaRPr>
              </a:p>
            </p:txBody>
          </p:sp>
        </mc:Choice>
        <mc:Fallback xmlns="">
          <p:sp>
            <p:nvSpPr>
              <p:cNvPr id="32" name="TextBox 31">
                <a:extLst>
                  <a:ext uri="{FF2B5EF4-FFF2-40B4-BE49-F238E27FC236}">
                    <a16:creationId xmlns:a16="http://schemas.microsoft.com/office/drawing/2014/main" id="{1459DDAC-F8AC-BE73-A73B-0BBAF641993C}"/>
                  </a:ext>
                </a:extLst>
              </p:cNvPr>
              <p:cNvSpPr txBox="1">
                <a:spLocks noRot="1" noChangeAspect="1" noMove="1" noResize="1" noEditPoints="1" noAdjustHandles="1" noChangeArrowheads="1" noChangeShapeType="1" noTextEdit="1"/>
              </p:cNvSpPr>
              <p:nvPr/>
            </p:nvSpPr>
            <p:spPr>
              <a:xfrm>
                <a:off x="770869" y="3338391"/>
                <a:ext cx="6096000" cy="601127"/>
              </a:xfrm>
              <a:prstGeom prst="rect">
                <a:avLst/>
              </a:prstGeom>
              <a:blipFill>
                <a:blip r:embed="rId7"/>
                <a:stretch>
                  <a:fillRect t="-22917"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4A73279-A987-3FEF-3E83-BB7ADFABC542}"/>
                  </a:ext>
                </a:extLst>
              </p:cNvPr>
              <p:cNvSpPr txBox="1"/>
              <p:nvPr/>
            </p:nvSpPr>
            <p:spPr>
              <a:xfrm>
                <a:off x="770869" y="5473622"/>
                <a:ext cx="10979170" cy="535531"/>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mbria Math" panose="02040503050406030204" pitchFamily="18" charset="0"/>
                  </a:rPr>
                  <a:t>K</a:t>
                </a:r>
                <a14:m>
                  <m:oMath xmlns:m="http://schemas.openxmlformats.org/officeDocument/2006/math">
                    <m:r>
                      <m:rPr>
                        <m:sty m:val="p"/>
                      </m:rPr>
                      <a:rPr lang="en-US" sz="3200" b="0" i="0" smtClean="0">
                        <a:latin typeface="Cambria Math" panose="02040503050406030204" pitchFamily="18" charset="0"/>
                      </a:rPr>
                      <m:t>eep</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intersections</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only</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if</m:t>
                    </m:r>
                    <m:r>
                      <a:rPr lang="en-US" sz="3200" b="0" i="0" smtClean="0">
                        <a:latin typeface="Cambria Math" panose="02040503050406030204" pitchFamily="18" charset="0"/>
                      </a:rPr>
                      <m:t> </m:t>
                    </m:r>
                    <m:sSub>
                      <m:sSubPr>
                        <m:ctrlPr>
                          <a:rPr lang="en-US" sz="3200" i="1">
                            <a:latin typeface="Cambria Math" panose="02040503050406030204" pitchFamily="18" charset="0"/>
                          </a:rPr>
                        </m:ctrlPr>
                      </m:sSubPr>
                      <m:e>
                        <m:r>
                          <a:rPr lang="en-US" sz="3200">
                            <a:latin typeface="Cambria Math" panose="02040503050406030204" pitchFamily="18" charset="0"/>
                          </a:rPr>
                          <m:t>𝑡</m:t>
                        </m:r>
                      </m:e>
                      <m:sub>
                        <m:r>
                          <a:rPr lang="en-US" sz="3200">
                            <a:latin typeface="Cambria Math" panose="02040503050406030204" pitchFamily="18" charset="0"/>
                          </a:rPr>
                          <m:t>𝑚𝑖𝑛</m:t>
                        </m:r>
                      </m:sub>
                    </m:sSub>
                  </m:oMath>
                </a14:m>
                <a:r>
                  <a:rPr lang="en-US" sz="3200" dirty="0">
                    <a:latin typeface="Cambria Math" panose="02040503050406030204" pitchFamily="18" charset="0"/>
                  </a:rPr>
                  <a:t> </a:t>
                </a:r>
                <a14:m>
                  <m:oMath xmlns:m="http://schemas.openxmlformats.org/officeDocument/2006/math">
                    <m:r>
                      <a:rPr lang="en-US" sz="3200" i="1">
                        <a:latin typeface="Cambria Math" panose="02040503050406030204" pitchFamily="18" charset="0"/>
                        <a:ea typeface="Cambria Math" panose="02040503050406030204" pitchFamily="18" charset="0"/>
                      </a:rPr>
                      <m:t>≤</m:t>
                    </m:r>
                    <m:sSub>
                      <m:sSubPr>
                        <m:ctrlPr>
                          <a:rPr lang="en-US" sz="3200" i="1" dirty="0">
                            <a:latin typeface="Cambria Math" panose="02040503050406030204" pitchFamily="18" charset="0"/>
                          </a:rPr>
                        </m:ctrlPr>
                      </m:sSubPr>
                      <m:e>
                        <m:r>
                          <a:rPr lang="en-US" sz="3200" dirty="0">
                            <a:latin typeface="Cambria Math" panose="02040503050406030204" pitchFamily="18" charset="0"/>
                          </a:rPr>
                          <m:t>𝑡</m:t>
                        </m:r>
                      </m:e>
                      <m:sub>
                        <m:r>
                          <a:rPr lang="en-US" sz="3200" dirty="0">
                            <a:latin typeface="Cambria Math" panose="02040503050406030204" pitchFamily="18" charset="0"/>
                          </a:rPr>
                          <m:t>h𝑖𝑡</m:t>
                        </m:r>
                      </m:sub>
                    </m:sSub>
                    <m:sSub>
                      <m:sSubPr>
                        <m:ctrlPr>
                          <a:rPr lang="en-US" sz="3200" i="1" dirty="0">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m:t>
                        </m:r>
                        <m:r>
                          <a:rPr lang="en-US" sz="3200" dirty="0">
                            <a:latin typeface="Cambria Math" panose="02040503050406030204" pitchFamily="18" charset="0"/>
                          </a:rPr>
                          <m:t>𝑡</m:t>
                        </m:r>
                      </m:e>
                      <m:sub>
                        <m:r>
                          <a:rPr lang="en-US" sz="3200" dirty="0">
                            <a:latin typeface="Cambria Math" panose="02040503050406030204" pitchFamily="18" charset="0"/>
                          </a:rPr>
                          <m:t>𝑚𝑎𝑥</m:t>
                        </m:r>
                      </m:sub>
                    </m:sSub>
                  </m:oMath>
                </a14:m>
                <a:endParaRPr lang="en-US" sz="3200" dirty="0">
                  <a:latin typeface="Cambria Math" panose="02040503050406030204" pitchFamily="18" charset="0"/>
                </a:endParaRPr>
              </a:p>
            </p:txBody>
          </p:sp>
        </mc:Choice>
        <mc:Fallback xmlns="">
          <p:sp>
            <p:nvSpPr>
              <p:cNvPr id="35" name="TextBox 34">
                <a:extLst>
                  <a:ext uri="{FF2B5EF4-FFF2-40B4-BE49-F238E27FC236}">
                    <a16:creationId xmlns:a16="http://schemas.microsoft.com/office/drawing/2014/main" id="{A4A73279-A987-3FEF-3E83-BB7ADFABC542}"/>
                  </a:ext>
                </a:extLst>
              </p:cNvPr>
              <p:cNvSpPr txBox="1">
                <a:spLocks noRot="1" noChangeAspect="1" noMove="1" noResize="1" noEditPoints="1" noAdjustHandles="1" noChangeArrowheads="1" noChangeShapeType="1" noTextEdit="1"/>
              </p:cNvSpPr>
              <p:nvPr/>
            </p:nvSpPr>
            <p:spPr>
              <a:xfrm>
                <a:off x="770869" y="5473622"/>
                <a:ext cx="10979170" cy="535531"/>
              </a:xfrm>
              <a:prstGeom prst="rect">
                <a:avLst/>
              </a:prstGeom>
              <a:blipFill>
                <a:blip r:embed="rId8"/>
                <a:stretch>
                  <a:fillRect t="-25581" b="-34884"/>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9EB648BA-BAFD-D6FD-7D57-3CAF47DB578F}"/>
              </a:ext>
            </a:extLst>
          </p:cNvPr>
          <p:cNvSpPr txBox="1"/>
          <p:nvPr/>
        </p:nvSpPr>
        <p:spPr>
          <a:xfrm>
            <a:off x="838199" y="4980789"/>
            <a:ext cx="6096000" cy="5909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en-US" sz="3600" dirty="0">
                <a:latin typeface="Calibri" panose="020F0502020204030204" pitchFamily="34" charset="0"/>
              </a:rPr>
              <a:t>Filter intersections</a:t>
            </a:r>
          </a:p>
        </p:txBody>
      </p:sp>
      <p:sp>
        <p:nvSpPr>
          <p:cNvPr id="39" name="TextBox 38">
            <a:extLst>
              <a:ext uri="{FF2B5EF4-FFF2-40B4-BE49-F238E27FC236}">
                <a16:creationId xmlns:a16="http://schemas.microsoft.com/office/drawing/2014/main" id="{79CDF77E-422C-E0EB-3218-A92242EA45BF}"/>
              </a:ext>
            </a:extLst>
          </p:cNvPr>
          <p:cNvSpPr txBox="1"/>
          <p:nvPr/>
        </p:nvSpPr>
        <p:spPr>
          <a:xfrm>
            <a:off x="797457" y="973276"/>
            <a:ext cx="6096000" cy="5909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en-US" sz="3600" dirty="0">
                <a:latin typeface="Calibri" panose="020F0502020204030204" pitchFamily="34" charset="0"/>
              </a:rPr>
              <a:t>Ray Definition</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D5B7C45-1CB2-46C2-3862-DDFFD0F102D5}"/>
                  </a:ext>
                </a:extLst>
              </p:cNvPr>
              <p:cNvSpPr txBox="1"/>
              <p:nvPr/>
            </p:nvSpPr>
            <p:spPr>
              <a:xfrm>
                <a:off x="838199" y="1435898"/>
                <a:ext cx="6096000" cy="601127"/>
              </a:xfrm>
              <a:prstGeom prst="rect">
                <a:avLst/>
              </a:prstGeom>
              <a:noFill/>
            </p:spPr>
            <p:txBody>
              <a:bodyPr wrap="square">
                <a:spAutoFit/>
              </a:bodyPr>
              <a:lstStyle/>
              <a:p>
                <a:pPr marL="685800" lvl="1" indent="-228600">
                  <a:lnSpc>
                    <a:spcPct val="90000"/>
                  </a:lnSpc>
                  <a:spcBef>
                    <a:spcPts val="500"/>
                  </a:spcBef>
                  <a:buFontTx/>
                  <a:buChar char="-"/>
                </a:pPr>
                <a14:m>
                  <m:oMath xmlns:m="http://schemas.openxmlformats.org/officeDocument/2006/math">
                    <m:r>
                      <m:rPr>
                        <m:sty m:val="p"/>
                      </m:rPr>
                      <a:rPr lang="en-US" sz="3200" dirty="0">
                        <a:latin typeface="Cambria Math" panose="02040503050406030204" pitchFamily="18" charset="0"/>
                      </a:rPr>
                      <m:t>R</m:t>
                    </m:r>
                    <m:d>
                      <m:dPr>
                        <m:ctrlPr>
                          <a:rPr lang="en-US" sz="3200" i="1" dirty="0">
                            <a:latin typeface="Cambria Math" panose="02040503050406030204" pitchFamily="18" charset="0"/>
                          </a:rPr>
                        </m:ctrlPr>
                      </m:dPr>
                      <m:e>
                        <m:r>
                          <m:rPr>
                            <m:sty m:val="p"/>
                          </m:rPr>
                          <a:rPr lang="en-US" sz="3200" dirty="0">
                            <a:latin typeface="Cambria Math" panose="02040503050406030204" pitchFamily="18" charset="0"/>
                          </a:rPr>
                          <m:t>t</m:t>
                        </m:r>
                      </m:e>
                    </m:d>
                    <m:r>
                      <a:rPr lang="en-US" sz="3200" dirty="0">
                        <a:latin typeface="Cambria Math" panose="02040503050406030204" pitchFamily="18" charset="0"/>
                      </a:rPr>
                      <m:t>=</m:t>
                    </m:r>
                    <m:r>
                      <a:rPr lang="en-US" sz="3200" dirty="0">
                        <a:latin typeface="Cambria Math" panose="02040503050406030204" pitchFamily="18" charset="0"/>
                      </a:rPr>
                      <m:t>𝑂</m:t>
                    </m:r>
                    <m:r>
                      <a:rPr lang="en-US" sz="3200" dirty="0">
                        <a:latin typeface="Cambria Math" panose="02040503050406030204" pitchFamily="18" charset="0"/>
                      </a:rPr>
                      <m:t>+</m:t>
                    </m:r>
                    <m:r>
                      <a:rPr lang="en-US" sz="3200" dirty="0">
                        <a:latin typeface="Cambria Math" panose="02040503050406030204" pitchFamily="18" charset="0"/>
                      </a:rPr>
                      <m:t>𝑡</m:t>
                    </m:r>
                    <m:r>
                      <a:rPr lang="en-US" sz="3200" dirty="0">
                        <a:latin typeface="Cambria Math" panose="02040503050406030204" pitchFamily="18" charset="0"/>
                      </a:rPr>
                      <m:t>∗</m:t>
                    </m:r>
                    <m:acc>
                      <m:accPr>
                        <m:chr m:val="⃑"/>
                        <m:ctrlPr>
                          <a:rPr lang="en-US" sz="3200" i="1" dirty="0">
                            <a:latin typeface="Cambria Math" panose="02040503050406030204" pitchFamily="18" charset="0"/>
                          </a:rPr>
                        </m:ctrlPr>
                      </m:accPr>
                      <m:e>
                        <m:r>
                          <a:rPr lang="en-US" sz="3200" dirty="0">
                            <a:latin typeface="Cambria Math" panose="02040503050406030204" pitchFamily="18" charset="0"/>
                          </a:rPr>
                          <m:t>𝑑</m:t>
                        </m:r>
                      </m:e>
                    </m:acc>
                  </m:oMath>
                </a14:m>
                <a:endParaRPr lang="en-US" sz="3200" dirty="0">
                  <a:latin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DD5B7C45-1CB2-46C2-3862-DDFFD0F102D5}"/>
                  </a:ext>
                </a:extLst>
              </p:cNvPr>
              <p:cNvSpPr txBox="1">
                <a:spLocks noRot="1" noChangeAspect="1" noMove="1" noResize="1" noEditPoints="1" noAdjustHandles="1" noChangeArrowheads="1" noChangeShapeType="1" noTextEdit="1"/>
              </p:cNvSpPr>
              <p:nvPr/>
            </p:nvSpPr>
            <p:spPr>
              <a:xfrm>
                <a:off x="838199" y="1435898"/>
                <a:ext cx="6096000" cy="601127"/>
              </a:xfrm>
              <a:prstGeom prst="rect">
                <a:avLst/>
              </a:prstGeom>
              <a:blipFill>
                <a:blip r:embed="rId9"/>
                <a:stretch>
                  <a:fillRect t="-20833" b="-20833"/>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FAE2A62E-877A-117E-6780-3F9FA01952A2}"/>
              </a:ext>
            </a:extLst>
          </p:cNvPr>
          <p:cNvSpPr txBox="1"/>
          <p:nvPr/>
        </p:nvSpPr>
        <p:spPr>
          <a:xfrm>
            <a:off x="831915" y="2845956"/>
            <a:ext cx="6096000" cy="590931"/>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en-US" sz="3600" dirty="0">
                <a:latin typeface="Calibri" panose="020F0502020204030204" pitchFamily="34" charset="0"/>
              </a:rPr>
              <a:t>Ray-box intersection</a:t>
            </a:r>
          </a:p>
        </p:txBody>
      </p:sp>
      <p:grpSp>
        <p:nvGrpSpPr>
          <p:cNvPr id="46" name="Group 45">
            <a:extLst>
              <a:ext uri="{FF2B5EF4-FFF2-40B4-BE49-F238E27FC236}">
                <a16:creationId xmlns:a16="http://schemas.microsoft.com/office/drawing/2014/main" id="{62911DDF-2F90-A775-1CEE-CAF6E2E709DE}"/>
              </a:ext>
            </a:extLst>
          </p:cNvPr>
          <p:cNvGrpSpPr/>
          <p:nvPr/>
        </p:nvGrpSpPr>
        <p:grpSpPr>
          <a:xfrm>
            <a:off x="7856434" y="2568765"/>
            <a:ext cx="1488219" cy="615925"/>
            <a:chOff x="7856434" y="2568765"/>
            <a:chExt cx="1488219" cy="615925"/>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550B47-BBD1-EE2A-D9C5-CCBC7CBC8E8D}"/>
                    </a:ext>
                  </a:extLst>
                </p:cNvPr>
                <p:cNvSpPr txBox="1"/>
                <p:nvPr/>
              </p:nvSpPr>
              <p:spPr>
                <a:xfrm>
                  <a:off x="7856434" y="2568765"/>
                  <a:ext cx="1488219" cy="573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h𝑖𝑡</m:t>
                            </m:r>
                          </m:sub>
                        </m:sSub>
                      </m:oMath>
                    </m:oMathPara>
                  </a14:m>
                  <a:endParaRPr lang="en-US" dirty="0"/>
                </a:p>
              </p:txBody>
            </p:sp>
          </mc:Choice>
          <mc:Fallback xmlns="">
            <p:sp>
              <p:nvSpPr>
                <p:cNvPr id="18" name="TextBox 17">
                  <a:extLst>
                    <a:ext uri="{FF2B5EF4-FFF2-40B4-BE49-F238E27FC236}">
                      <a16:creationId xmlns:a16="http://schemas.microsoft.com/office/drawing/2014/main" id="{AA550B47-BBD1-EE2A-D9C5-CCBC7CBC8E8D}"/>
                    </a:ext>
                  </a:extLst>
                </p:cNvPr>
                <p:cNvSpPr txBox="1">
                  <a:spLocks noRot="1" noChangeAspect="1" noMove="1" noResize="1" noEditPoints="1" noAdjustHandles="1" noChangeArrowheads="1" noChangeShapeType="1" noTextEdit="1"/>
                </p:cNvSpPr>
                <p:nvPr/>
              </p:nvSpPr>
              <p:spPr>
                <a:xfrm>
                  <a:off x="7856434" y="2568765"/>
                  <a:ext cx="1488219" cy="573777"/>
                </a:xfrm>
                <a:prstGeom prst="rect">
                  <a:avLst/>
                </a:prstGeom>
                <a:blipFill>
                  <a:blip r:embed="rId10"/>
                  <a:stretch>
                    <a:fillRect/>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2525580D-6704-8B03-E0AA-FA43103F9C87}"/>
                </a:ext>
              </a:extLst>
            </p:cNvPr>
            <p:cNvSpPr/>
            <p:nvPr/>
          </p:nvSpPr>
          <p:spPr>
            <a:xfrm>
              <a:off x="8705269" y="3079463"/>
              <a:ext cx="105227" cy="105227"/>
            </a:xfrm>
            <a:prstGeom prst="ellipse">
              <a:avLst/>
            </a:prstGeom>
            <a:solidFill>
              <a:srgbClr val="FF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24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32" grpId="0"/>
      <p:bldP spid="35" grpId="0"/>
      <p:bldP spid="37" grpId="0"/>
      <p:bldP spid="39" grpId="0"/>
      <p:bldP spid="41"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087E-7427-FDBC-2486-9D127B44F1CB}"/>
              </a:ext>
            </a:extLst>
          </p:cNvPr>
          <p:cNvSpPr>
            <a:spLocks noGrp="1"/>
          </p:cNvSpPr>
          <p:nvPr>
            <p:ph type="title"/>
          </p:nvPr>
        </p:nvSpPr>
        <p:spPr/>
        <p:txBody>
          <a:bodyPr/>
          <a:lstStyle/>
          <a:p>
            <a:r>
              <a:rPr lang="en-US" dirty="0"/>
              <a:t>Ray Tracing Basics</a:t>
            </a:r>
          </a:p>
        </p:txBody>
      </p:sp>
      <p:sp>
        <p:nvSpPr>
          <p:cNvPr id="3" name="Content Placeholder 2">
            <a:extLst>
              <a:ext uri="{FF2B5EF4-FFF2-40B4-BE49-F238E27FC236}">
                <a16:creationId xmlns:a16="http://schemas.microsoft.com/office/drawing/2014/main" id="{13BF300D-2B01-3799-B70C-B48EFF79B8DC}"/>
              </a:ext>
            </a:extLst>
          </p:cNvPr>
          <p:cNvSpPr>
            <a:spLocks noGrp="1"/>
          </p:cNvSpPr>
          <p:nvPr>
            <p:ph idx="1"/>
          </p:nvPr>
        </p:nvSpPr>
        <p:spPr/>
        <p:txBody>
          <a:bodyPr>
            <a:normAutofit fontScale="92500" lnSpcReduction="20000"/>
          </a:bodyPr>
          <a:lstStyle/>
          <a:p>
            <a:r>
              <a:rPr lang="en-US" dirty="0"/>
              <a:t>Rendering needs a model</a:t>
            </a:r>
          </a:p>
          <a:p>
            <a:pPr lvl="1">
              <a:buFontTx/>
              <a:buChar char="-"/>
            </a:pPr>
            <a:r>
              <a:rPr lang="en-US" dirty="0"/>
              <a:t>millions of triangles</a:t>
            </a:r>
          </a:p>
          <a:p>
            <a:pPr lvl="1">
              <a:buFontTx/>
              <a:buChar char="-"/>
            </a:pPr>
            <a:r>
              <a:rPr lang="en-US" dirty="0"/>
              <a:t>Identify ray-geometry intersection</a:t>
            </a:r>
          </a:p>
          <a:p>
            <a:pPr>
              <a:buFontTx/>
              <a:buChar char="-"/>
            </a:pPr>
            <a:endParaRPr lang="en-US" dirty="0"/>
          </a:p>
          <a:p>
            <a:r>
              <a:rPr lang="en-US" dirty="0"/>
              <a:t>Straightforward method</a:t>
            </a:r>
          </a:p>
          <a:p>
            <a:pPr lvl="1">
              <a:buFontTx/>
              <a:buChar char="-"/>
            </a:pPr>
            <a:r>
              <a:rPr lang="en-US" dirty="0"/>
              <a:t>Iterate every triangle</a:t>
            </a:r>
          </a:p>
          <a:p>
            <a:pPr lvl="1">
              <a:buFontTx/>
              <a:buChar char="-"/>
            </a:pPr>
            <a:r>
              <a:rPr lang="en-US" dirty="0"/>
              <a:t>Test Ray-triangle intersection</a:t>
            </a:r>
          </a:p>
          <a:p>
            <a:pPr lvl="1">
              <a:buFontTx/>
              <a:buChar char="-"/>
            </a:pPr>
            <a:r>
              <a:rPr lang="en-US" dirty="0"/>
              <a:t>Slow! O(# of rays * # of triangles)</a:t>
            </a:r>
          </a:p>
          <a:p>
            <a:pPr marL="457200" lvl="1" indent="0">
              <a:buNone/>
            </a:pPr>
            <a:endParaRPr lang="en-US" dirty="0"/>
          </a:p>
          <a:p>
            <a:r>
              <a:rPr lang="en-US" dirty="0"/>
              <a:t>Reduce search space</a:t>
            </a:r>
          </a:p>
          <a:p>
            <a:pPr lvl="1">
              <a:buFontTx/>
              <a:buChar char="-"/>
            </a:pPr>
            <a:r>
              <a:rPr lang="en-US" dirty="0"/>
              <a:t>Using a spatial index to find intersections</a:t>
            </a:r>
          </a:p>
          <a:p>
            <a:pPr lvl="1">
              <a:buFontTx/>
              <a:buChar char="-"/>
            </a:pPr>
            <a:r>
              <a:rPr lang="en-US" dirty="0"/>
              <a:t>Bounding Volume Hierarchy (BVH) tree</a:t>
            </a:r>
          </a:p>
        </p:txBody>
      </p:sp>
      <p:sp>
        <p:nvSpPr>
          <p:cNvPr id="4" name="Slide Number Placeholder 3">
            <a:extLst>
              <a:ext uri="{FF2B5EF4-FFF2-40B4-BE49-F238E27FC236}">
                <a16:creationId xmlns:a16="http://schemas.microsoft.com/office/drawing/2014/main" id="{1E41CEA9-D4A6-1308-F7E3-61B000A00365}"/>
              </a:ext>
            </a:extLst>
          </p:cNvPr>
          <p:cNvSpPr>
            <a:spLocks noGrp="1"/>
          </p:cNvSpPr>
          <p:nvPr>
            <p:ph type="sldNum" sz="quarter" idx="12"/>
          </p:nvPr>
        </p:nvSpPr>
        <p:spPr/>
        <p:txBody>
          <a:bodyPr/>
          <a:lstStyle/>
          <a:p>
            <a:fld id="{85755D8F-12EC-5944-A0BB-3D22CF45DCD8}" type="slidenum">
              <a:rPr lang="en-US" smtClean="0"/>
              <a:t>28</a:t>
            </a:fld>
            <a:endParaRPr lang="en-US"/>
          </a:p>
        </p:txBody>
      </p:sp>
      <p:sp>
        <p:nvSpPr>
          <p:cNvPr id="19" name="TextBox 18">
            <a:extLst>
              <a:ext uri="{FF2B5EF4-FFF2-40B4-BE49-F238E27FC236}">
                <a16:creationId xmlns:a16="http://schemas.microsoft.com/office/drawing/2014/main" id="{19802ECC-26BE-7B00-5196-BBCB05A0D8A3}"/>
              </a:ext>
            </a:extLst>
          </p:cNvPr>
          <p:cNvSpPr txBox="1"/>
          <p:nvPr/>
        </p:nvSpPr>
        <p:spPr>
          <a:xfrm>
            <a:off x="-1979" y="6604084"/>
            <a:ext cx="6097978" cy="253916"/>
          </a:xfrm>
          <a:prstGeom prst="rect">
            <a:avLst/>
          </a:prstGeom>
          <a:noFill/>
        </p:spPr>
        <p:txBody>
          <a:bodyPr wrap="square">
            <a:spAutoFit/>
          </a:bodyPr>
          <a:lstStyle/>
          <a:p>
            <a:r>
              <a:rPr lang="en-US" sz="1050" dirty="0"/>
              <a:t>https://</a:t>
            </a:r>
            <a:r>
              <a:rPr lang="en-US" sz="1050" dirty="0" err="1"/>
              <a:t>www.cleanpng.com</a:t>
            </a:r>
            <a:r>
              <a:rPr lang="en-US" sz="1050" dirty="0"/>
              <a:t>/png-stanford-bunny-polygon-mesh-computer-science-compu-2777389/</a:t>
            </a:r>
          </a:p>
        </p:txBody>
      </p:sp>
      <p:grpSp>
        <p:nvGrpSpPr>
          <p:cNvPr id="11" name="Group 10">
            <a:extLst>
              <a:ext uri="{FF2B5EF4-FFF2-40B4-BE49-F238E27FC236}">
                <a16:creationId xmlns:a16="http://schemas.microsoft.com/office/drawing/2014/main" id="{8043B6EB-73E7-ED80-9A79-8A4A7268B96D}"/>
              </a:ext>
            </a:extLst>
          </p:cNvPr>
          <p:cNvGrpSpPr/>
          <p:nvPr/>
        </p:nvGrpSpPr>
        <p:grpSpPr>
          <a:xfrm>
            <a:off x="8554979" y="1686183"/>
            <a:ext cx="3779882" cy="4304775"/>
            <a:chOff x="8786799" y="1682368"/>
            <a:chExt cx="3779882" cy="4304775"/>
          </a:xfrm>
        </p:grpSpPr>
        <p:grpSp>
          <p:nvGrpSpPr>
            <p:cNvPr id="10" name="Group 9">
              <a:extLst>
                <a:ext uri="{FF2B5EF4-FFF2-40B4-BE49-F238E27FC236}">
                  <a16:creationId xmlns:a16="http://schemas.microsoft.com/office/drawing/2014/main" id="{BD0FC5E3-2994-84D9-5081-C1ABC70E806F}"/>
                </a:ext>
              </a:extLst>
            </p:cNvPr>
            <p:cNvGrpSpPr/>
            <p:nvPr/>
          </p:nvGrpSpPr>
          <p:grpSpPr>
            <a:xfrm>
              <a:off x="8786799" y="1682368"/>
              <a:ext cx="3779882" cy="4304775"/>
              <a:chOff x="8786799" y="1682368"/>
              <a:chExt cx="3779882" cy="4304775"/>
            </a:xfrm>
          </p:grpSpPr>
          <p:pic>
            <p:nvPicPr>
              <p:cNvPr id="6" name="Picture 5" descr="A black and white bunny&#10;&#10;Description automatically generated">
                <a:extLst>
                  <a:ext uri="{FF2B5EF4-FFF2-40B4-BE49-F238E27FC236}">
                    <a16:creationId xmlns:a16="http://schemas.microsoft.com/office/drawing/2014/main" id="{44F42A65-7FB6-BC59-FCFE-CE6FC9E4850E}"/>
                  </a:ext>
                </a:extLst>
              </p:cNvPr>
              <p:cNvPicPr>
                <a:picLocks noChangeAspect="1"/>
              </p:cNvPicPr>
              <p:nvPr/>
            </p:nvPicPr>
            <p:blipFill>
              <a:blip r:embed="rId3"/>
              <a:stretch>
                <a:fillRect/>
              </a:stretch>
            </p:blipFill>
            <p:spPr>
              <a:xfrm>
                <a:off x="8786799" y="2153814"/>
                <a:ext cx="2425765" cy="3264068"/>
              </a:xfrm>
              <a:prstGeom prst="rect">
                <a:avLst/>
              </a:prstGeom>
            </p:spPr>
          </p:pic>
          <p:sp>
            <p:nvSpPr>
              <p:cNvPr id="14" name="TextBox 13">
                <a:extLst>
                  <a:ext uri="{FF2B5EF4-FFF2-40B4-BE49-F238E27FC236}">
                    <a16:creationId xmlns:a16="http://schemas.microsoft.com/office/drawing/2014/main" id="{017D5D6E-102D-66C4-34C9-74EB36EA8CD6}"/>
                  </a:ext>
                </a:extLst>
              </p:cNvPr>
              <p:cNvSpPr txBox="1"/>
              <p:nvPr/>
            </p:nvSpPr>
            <p:spPr>
              <a:xfrm>
                <a:off x="10140916" y="1682368"/>
                <a:ext cx="2425765" cy="369332"/>
              </a:xfrm>
              <a:prstGeom prst="rect">
                <a:avLst/>
              </a:prstGeom>
              <a:noFill/>
            </p:spPr>
            <p:txBody>
              <a:bodyPr wrap="square" rtlCol="0">
                <a:spAutoFit/>
              </a:bodyPr>
              <a:lstStyle/>
              <a:p>
                <a:r>
                  <a:rPr lang="en-US" b="1" dirty="0">
                    <a:solidFill>
                      <a:srgbClr val="FF0000"/>
                    </a:solidFill>
                  </a:rPr>
                  <a:t>Hit which triangle?</a:t>
                </a:r>
              </a:p>
            </p:txBody>
          </p:sp>
          <p:sp>
            <p:nvSpPr>
              <p:cNvPr id="9" name="TextBox 8">
                <a:extLst>
                  <a:ext uri="{FF2B5EF4-FFF2-40B4-BE49-F238E27FC236}">
                    <a16:creationId xmlns:a16="http://schemas.microsoft.com/office/drawing/2014/main" id="{4E267123-5423-A19E-E18C-71A0C3807694}"/>
                  </a:ext>
                </a:extLst>
              </p:cNvPr>
              <p:cNvSpPr txBox="1"/>
              <p:nvPr/>
            </p:nvSpPr>
            <p:spPr>
              <a:xfrm>
                <a:off x="10038926" y="5617811"/>
                <a:ext cx="911798" cy="369332"/>
              </a:xfrm>
              <a:prstGeom prst="rect">
                <a:avLst/>
              </a:prstGeom>
              <a:noFill/>
            </p:spPr>
            <p:txBody>
              <a:bodyPr wrap="square">
                <a:spAutoFit/>
              </a:bodyPr>
              <a:lstStyle/>
              <a:p>
                <a:r>
                  <a:rPr lang="en-US" altLang="en-US" sz="1800" dirty="0"/>
                  <a:t>Model</a:t>
                </a:r>
                <a:endParaRPr lang="en-US" dirty="0"/>
              </a:p>
            </p:txBody>
          </p:sp>
        </p:grpSp>
        <p:cxnSp>
          <p:nvCxnSpPr>
            <p:cNvPr id="7" name="Straight Arrow Connector 6">
              <a:extLst>
                <a:ext uri="{FF2B5EF4-FFF2-40B4-BE49-F238E27FC236}">
                  <a16:creationId xmlns:a16="http://schemas.microsoft.com/office/drawing/2014/main" id="{909458F2-8712-5B25-8E25-A498D8C5C9F0}"/>
                </a:ext>
              </a:extLst>
            </p:cNvPr>
            <p:cNvCxnSpPr>
              <a:cxnSpLocks/>
            </p:cNvCxnSpPr>
            <p:nvPr/>
          </p:nvCxnSpPr>
          <p:spPr>
            <a:xfrm flipH="1">
              <a:off x="10238366" y="2153814"/>
              <a:ext cx="1147916" cy="1527459"/>
            </a:xfrm>
            <a:prstGeom prst="straightConnector1">
              <a:avLst/>
            </a:prstGeom>
            <a:ln w="34925">
              <a:headEnd type="oval"/>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72211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BB7C-C486-7A94-F3C2-4E8E33992023}"/>
              </a:ext>
            </a:extLst>
          </p:cNvPr>
          <p:cNvSpPr>
            <a:spLocks noGrp="1"/>
          </p:cNvSpPr>
          <p:nvPr>
            <p:ph type="title"/>
          </p:nvPr>
        </p:nvSpPr>
        <p:spPr/>
        <p:txBody>
          <a:bodyPr/>
          <a:lstStyle/>
          <a:p>
            <a:r>
              <a:rPr lang="en-US" dirty="0"/>
              <a:t>What is Spatial Join?</a:t>
            </a:r>
          </a:p>
        </p:txBody>
      </p:sp>
      <p:sp>
        <p:nvSpPr>
          <p:cNvPr id="3" name="Content Placeholder 2">
            <a:extLst>
              <a:ext uri="{FF2B5EF4-FFF2-40B4-BE49-F238E27FC236}">
                <a16:creationId xmlns:a16="http://schemas.microsoft.com/office/drawing/2014/main" id="{D3381991-BA89-A256-C442-532A586842D8}"/>
              </a:ext>
            </a:extLst>
          </p:cNvPr>
          <p:cNvSpPr>
            <a:spLocks noGrp="1"/>
          </p:cNvSpPr>
          <p:nvPr>
            <p:ph idx="1"/>
          </p:nvPr>
        </p:nvSpPr>
        <p:spPr/>
        <p:txBody>
          <a:bodyPr/>
          <a:lstStyle/>
          <a:p>
            <a:r>
              <a:rPr lang="en-US" dirty="0"/>
              <a:t>Spatial Join ⋈</a:t>
            </a:r>
          </a:p>
          <a:p>
            <a:endParaRPr lang="en-US" dirty="0"/>
          </a:p>
        </p:txBody>
      </p:sp>
      <p:sp>
        <p:nvSpPr>
          <p:cNvPr id="4" name="Slide Number Placeholder 3">
            <a:extLst>
              <a:ext uri="{FF2B5EF4-FFF2-40B4-BE49-F238E27FC236}">
                <a16:creationId xmlns:a16="http://schemas.microsoft.com/office/drawing/2014/main" id="{312B5349-6FAB-32E8-A2CE-FD17271B7CBA}"/>
              </a:ext>
            </a:extLst>
          </p:cNvPr>
          <p:cNvSpPr>
            <a:spLocks noGrp="1"/>
          </p:cNvSpPr>
          <p:nvPr>
            <p:ph type="sldNum" sz="quarter" idx="12"/>
          </p:nvPr>
        </p:nvSpPr>
        <p:spPr/>
        <p:txBody>
          <a:bodyPr/>
          <a:lstStyle/>
          <a:p>
            <a:fld id="{85755D8F-12EC-5944-A0BB-3D22CF45DCD8}" type="slidenum">
              <a:rPr lang="en-US" smtClean="0"/>
              <a:t>2</a:t>
            </a:fld>
            <a:endParaRPr lang="en-US"/>
          </a:p>
        </p:txBody>
      </p:sp>
      <p:grpSp>
        <p:nvGrpSpPr>
          <p:cNvPr id="118" name="Group 117">
            <a:extLst>
              <a:ext uri="{FF2B5EF4-FFF2-40B4-BE49-F238E27FC236}">
                <a16:creationId xmlns:a16="http://schemas.microsoft.com/office/drawing/2014/main" id="{3DFC00C1-740A-4B1E-F8FA-F8E4EE598E59}"/>
              </a:ext>
            </a:extLst>
          </p:cNvPr>
          <p:cNvGrpSpPr/>
          <p:nvPr/>
        </p:nvGrpSpPr>
        <p:grpSpPr>
          <a:xfrm>
            <a:off x="6200629" y="4145784"/>
            <a:ext cx="2577646" cy="995412"/>
            <a:chOff x="5846013" y="4280667"/>
            <a:chExt cx="2577646" cy="995412"/>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7EEFD1-8AC5-B5A2-EEF7-91B55B5EB491}"/>
                    </a:ext>
                  </a:extLst>
                </p:cNvPr>
                <p:cNvSpPr txBox="1"/>
                <p:nvPr/>
              </p:nvSpPr>
              <p:spPr>
                <a:xfrm>
                  <a:off x="6036596" y="4280667"/>
                  <a:ext cx="2166525" cy="556434"/>
                </a:xfrm>
                <a:prstGeom prst="rect">
                  <a:avLst/>
                </a:prstGeom>
                <a:noFill/>
              </p:spPr>
              <p:txBody>
                <a:bodyPr wrap="square">
                  <a:spAutoFit/>
                </a:bodyPr>
                <a:lstStyle/>
                <a:p>
                  <a14:m>
                    <m:oMath xmlns:m="http://schemas.openxmlformats.org/officeDocument/2006/math">
                      <m:sSub>
                        <m:sSubPr>
                          <m:ctrlPr>
                            <a:rPr lang="en-US" sz="2800" i="1" smtClean="0">
                              <a:latin typeface="Cambria Math" panose="02040503050406030204" pitchFamily="18" charset="0"/>
                            </a:rPr>
                          </m:ctrlPr>
                        </m:sSubPr>
                        <m:e>
                          <m:r>
                            <m:rPr>
                              <m:nor/>
                            </m:rPr>
                            <a:rPr lang="en-US" sz="2800" b="0" i="0" smtClean="0">
                              <a:latin typeface="Cambria Math" panose="02040503050406030204" pitchFamily="18" charset="0"/>
                            </a:rPr>
                            <m:t>R</m:t>
                          </m:r>
                          <m:r>
                            <m:rPr>
                              <m:nor/>
                            </m:rPr>
                            <a:rPr lang="en-US" sz="2800" b="0" i="0" smtClean="0">
                              <a:latin typeface="Cambria Math" panose="02040503050406030204" pitchFamily="18" charset="0"/>
                            </a:rPr>
                            <m:t> ⋈</m:t>
                          </m:r>
                        </m:e>
                        <m:sub>
                          <m:r>
                            <a:rPr lang="en-US" sz="2800" b="0" i="1" smtClean="0">
                              <a:latin typeface="Cambria Math" panose="02040503050406030204" pitchFamily="18" charset="0"/>
                            </a:rPr>
                            <m:t>𝑜𝑣𝑒𝑟𝑙𝑎𝑝</m:t>
                          </m:r>
                        </m:sub>
                      </m:sSub>
                      <m:r>
                        <a:rPr lang="en-US" sz="2800" b="0" i="1" smtClean="0">
                          <a:latin typeface="Cambria Math" panose="02040503050406030204" pitchFamily="18" charset="0"/>
                        </a:rPr>
                        <m:t> </m:t>
                      </m:r>
                      <m:r>
                        <a:rPr lang="en-US" sz="2800" b="0" i="1" smtClean="0">
                          <a:latin typeface="Cambria Math" panose="02040503050406030204" pitchFamily="18" charset="0"/>
                        </a:rPr>
                        <m:t>𝑆</m:t>
                      </m:r>
                    </m:oMath>
                  </a14:m>
                  <a:r>
                    <a:rPr lang="en-US" sz="2800" dirty="0"/>
                    <a:t> </a:t>
                  </a:r>
                </a:p>
              </p:txBody>
            </p:sp>
          </mc:Choice>
          <mc:Fallback xmlns="">
            <p:sp>
              <p:nvSpPr>
                <p:cNvPr id="8" name="TextBox 7">
                  <a:extLst>
                    <a:ext uri="{FF2B5EF4-FFF2-40B4-BE49-F238E27FC236}">
                      <a16:creationId xmlns:a16="http://schemas.microsoft.com/office/drawing/2014/main" id="{CE7EEFD1-8AC5-B5A2-EEF7-91B55B5EB491}"/>
                    </a:ext>
                  </a:extLst>
                </p:cNvPr>
                <p:cNvSpPr txBox="1">
                  <a:spLocks noRot="1" noChangeAspect="1" noMove="1" noResize="1" noEditPoints="1" noAdjustHandles="1" noChangeArrowheads="1" noChangeShapeType="1" noTextEdit="1"/>
                </p:cNvSpPr>
                <p:nvPr/>
              </p:nvSpPr>
              <p:spPr>
                <a:xfrm>
                  <a:off x="6036596" y="4280667"/>
                  <a:ext cx="2166525" cy="556434"/>
                </a:xfrm>
                <a:prstGeom prst="rect">
                  <a:avLst/>
                </a:prstGeom>
                <a:blipFill>
                  <a:blip r:embed="rId3"/>
                  <a:stretch>
                    <a:fillRect l="-1754" b="-15556"/>
                  </a:stretch>
                </a:blipFill>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07966AA8-3651-C141-7CAD-CA7ACCDB1093}"/>
                </a:ext>
              </a:extLst>
            </p:cNvPr>
            <p:cNvSpPr/>
            <p:nvPr/>
          </p:nvSpPr>
          <p:spPr>
            <a:xfrm>
              <a:off x="5846013" y="4750348"/>
              <a:ext cx="2577646" cy="525731"/>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grpSp>
        <p:nvGrpSpPr>
          <p:cNvPr id="117" name="Group 116">
            <a:extLst>
              <a:ext uri="{FF2B5EF4-FFF2-40B4-BE49-F238E27FC236}">
                <a16:creationId xmlns:a16="http://schemas.microsoft.com/office/drawing/2014/main" id="{64DAED52-850C-28BE-3428-FC3DB68737F1}"/>
              </a:ext>
            </a:extLst>
          </p:cNvPr>
          <p:cNvGrpSpPr/>
          <p:nvPr/>
        </p:nvGrpSpPr>
        <p:grpSpPr>
          <a:xfrm>
            <a:off x="1373500" y="3135020"/>
            <a:ext cx="4665147" cy="3342719"/>
            <a:chOff x="670018" y="3123904"/>
            <a:chExt cx="4665147" cy="3342719"/>
          </a:xfrm>
        </p:grpSpPr>
        <p:pic>
          <p:nvPicPr>
            <p:cNvPr id="6" name="Picture 4">
              <a:extLst>
                <a:ext uri="{FF2B5EF4-FFF2-40B4-BE49-F238E27FC236}">
                  <a16:creationId xmlns:a16="http://schemas.microsoft.com/office/drawing/2014/main" id="{40967D7B-42D2-10C6-EA3C-D267F9555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18" y="3123904"/>
              <a:ext cx="3480634" cy="298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80979A7-35B3-B789-6807-20B9A8A96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139" y="3639919"/>
              <a:ext cx="2930026" cy="2143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27C11A-1BBD-A6B9-F0FF-DEBAB4A975A9}"/>
                </a:ext>
              </a:extLst>
            </p:cNvPr>
            <p:cNvSpPr txBox="1"/>
            <p:nvPr/>
          </p:nvSpPr>
          <p:spPr>
            <a:xfrm>
              <a:off x="1805993" y="5879217"/>
              <a:ext cx="668725" cy="584775"/>
            </a:xfrm>
            <a:prstGeom prst="rect">
              <a:avLst/>
            </a:prstGeom>
            <a:noFill/>
          </p:spPr>
          <p:txBody>
            <a:bodyPr wrap="square" rtlCol="0">
              <a:spAutoFit/>
            </a:bodyPr>
            <a:lstStyle/>
            <a:p>
              <a:pPr algn="ctr"/>
              <a:r>
                <a:rPr lang="en-US" sz="3200" i="1" dirty="0"/>
                <a:t>R</a:t>
              </a:r>
            </a:p>
          </p:txBody>
        </p:sp>
        <p:sp>
          <p:nvSpPr>
            <p:cNvPr id="12" name="TextBox 11">
              <a:extLst>
                <a:ext uri="{FF2B5EF4-FFF2-40B4-BE49-F238E27FC236}">
                  <a16:creationId xmlns:a16="http://schemas.microsoft.com/office/drawing/2014/main" id="{70179B06-13A0-13AF-4427-2737394135A7}"/>
                </a:ext>
              </a:extLst>
            </p:cNvPr>
            <p:cNvSpPr txBox="1"/>
            <p:nvPr/>
          </p:nvSpPr>
          <p:spPr>
            <a:xfrm>
              <a:off x="3769045" y="5881848"/>
              <a:ext cx="649242" cy="584775"/>
            </a:xfrm>
            <a:prstGeom prst="rect">
              <a:avLst/>
            </a:prstGeom>
            <a:noFill/>
          </p:spPr>
          <p:txBody>
            <a:bodyPr wrap="square" rtlCol="0">
              <a:spAutoFit/>
            </a:bodyPr>
            <a:lstStyle/>
            <a:p>
              <a:pPr algn="ctr"/>
              <a:r>
                <a:rPr lang="en-US" sz="3200" i="1" dirty="0"/>
                <a:t>S</a:t>
              </a:r>
            </a:p>
          </p:txBody>
        </p:sp>
      </p:grpSp>
      <p:grpSp>
        <p:nvGrpSpPr>
          <p:cNvPr id="159" name="Group 158">
            <a:extLst>
              <a:ext uri="{FF2B5EF4-FFF2-40B4-BE49-F238E27FC236}">
                <a16:creationId xmlns:a16="http://schemas.microsoft.com/office/drawing/2014/main" id="{123148E1-14AB-5539-0D45-449FF4CF810F}"/>
              </a:ext>
            </a:extLst>
          </p:cNvPr>
          <p:cNvGrpSpPr/>
          <p:nvPr/>
        </p:nvGrpSpPr>
        <p:grpSpPr>
          <a:xfrm>
            <a:off x="3346328" y="4116160"/>
            <a:ext cx="1248877" cy="1134360"/>
            <a:chOff x="3346328" y="3896026"/>
            <a:chExt cx="1248877" cy="1134360"/>
          </a:xfrm>
        </p:grpSpPr>
        <p:grpSp>
          <p:nvGrpSpPr>
            <p:cNvPr id="129" name="Group 128">
              <a:extLst>
                <a:ext uri="{FF2B5EF4-FFF2-40B4-BE49-F238E27FC236}">
                  <a16:creationId xmlns:a16="http://schemas.microsoft.com/office/drawing/2014/main" id="{B5DC75CE-5ED0-1E08-3B60-FB7BE4E89C61}"/>
                </a:ext>
              </a:extLst>
            </p:cNvPr>
            <p:cNvGrpSpPr/>
            <p:nvPr/>
          </p:nvGrpSpPr>
          <p:grpSpPr>
            <a:xfrm>
              <a:off x="3346328" y="4131120"/>
              <a:ext cx="250200" cy="538200"/>
              <a:chOff x="3346328" y="4131120"/>
              <a:chExt cx="250200" cy="538200"/>
            </a:xfrm>
          </p:grpSpPr>
          <mc:AlternateContent xmlns:mc="http://schemas.openxmlformats.org/markup-compatibility/2006" xmlns:p14="http://schemas.microsoft.com/office/powerpoint/2010/main">
            <mc:Choice Requires="p14">
              <p:contentPart p14:bwMode="auto" r:id="rId6">
                <p14:nvContentPartPr>
                  <p14:cNvPr id="119" name="Ink 118">
                    <a:extLst>
                      <a:ext uri="{FF2B5EF4-FFF2-40B4-BE49-F238E27FC236}">
                        <a16:creationId xmlns:a16="http://schemas.microsoft.com/office/drawing/2014/main" id="{A2E1576E-3566-3822-E6C0-801223CFEAB6}"/>
                      </a:ext>
                    </a:extLst>
                  </p14:cNvPr>
                  <p14:cNvContentPartPr/>
                  <p14:nvPr/>
                </p14:nvContentPartPr>
                <p14:xfrm>
                  <a:off x="3388448" y="4323360"/>
                  <a:ext cx="186120" cy="282600"/>
                </p14:xfrm>
              </p:contentPart>
            </mc:Choice>
            <mc:Fallback xmlns="">
              <p:pic>
                <p:nvPicPr>
                  <p:cNvPr id="119" name="Ink 118">
                    <a:extLst>
                      <a:ext uri="{FF2B5EF4-FFF2-40B4-BE49-F238E27FC236}">
                        <a16:creationId xmlns:a16="http://schemas.microsoft.com/office/drawing/2014/main" id="{A2E1576E-3566-3822-E6C0-801223CFEAB6}"/>
                      </a:ext>
                    </a:extLst>
                  </p:cNvPr>
                  <p:cNvPicPr/>
                  <p:nvPr/>
                </p:nvPicPr>
                <p:blipFill>
                  <a:blip r:embed="rId34"/>
                  <a:stretch>
                    <a:fillRect/>
                  </a:stretch>
                </p:blipFill>
                <p:spPr>
                  <a:xfrm>
                    <a:off x="3379448" y="4314720"/>
                    <a:ext cx="2037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0" name="Ink 119">
                    <a:extLst>
                      <a:ext uri="{FF2B5EF4-FFF2-40B4-BE49-F238E27FC236}">
                        <a16:creationId xmlns:a16="http://schemas.microsoft.com/office/drawing/2014/main" id="{220FDBE1-F796-A5F5-A423-6736CD1CBE0D}"/>
                      </a:ext>
                    </a:extLst>
                  </p14:cNvPr>
                  <p14:cNvContentPartPr/>
                  <p14:nvPr/>
                </p14:nvContentPartPr>
                <p14:xfrm>
                  <a:off x="3436688" y="4277280"/>
                  <a:ext cx="150840" cy="218160"/>
                </p14:xfrm>
              </p:contentPart>
            </mc:Choice>
            <mc:Fallback xmlns="">
              <p:pic>
                <p:nvPicPr>
                  <p:cNvPr id="120" name="Ink 119">
                    <a:extLst>
                      <a:ext uri="{FF2B5EF4-FFF2-40B4-BE49-F238E27FC236}">
                        <a16:creationId xmlns:a16="http://schemas.microsoft.com/office/drawing/2014/main" id="{220FDBE1-F796-A5F5-A423-6736CD1CBE0D}"/>
                      </a:ext>
                    </a:extLst>
                  </p:cNvPr>
                  <p:cNvPicPr/>
                  <p:nvPr/>
                </p:nvPicPr>
                <p:blipFill>
                  <a:blip r:embed="rId36"/>
                  <a:stretch>
                    <a:fillRect/>
                  </a:stretch>
                </p:blipFill>
                <p:spPr>
                  <a:xfrm>
                    <a:off x="3427688" y="4268640"/>
                    <a:ext cx="16848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2" name="Ink 121">
                    <a:extLst>
                      <a:ext uri="{FF2B5EF4-FFF2-40B4-BE49-F238E27FC236}">
                        <a16:creationId xmlns:a16="http://schemas.microsoft.com/office/drawing/2014/main" id="{A0044D44-69E0-2410-1A10-305A5FC8C2B7}"/>
                      </a:ext>
                    </a:extLst>
                  </p14:cNvPr>
                  <p14:cNvContentPartPr/>
                  <p14:nvPr/>
                </p14:nvContentPartPr>
                <p14:xfrm>
                  <a:off x="3469808" y="4214640"/>
                  <a:ext cx="123480" cy="199800"/>
                </p14:xfrm>
              </p:contentPart>
            </mc:Choice>
            <mc:Fallback xmlns="">
              <p:pic>
                <p:nvPicPr>
                  <p:cNvPr id="122" name="Ink 121">
                    <a:extLst>
                      <a:ext uri="{FF2B5EF4-FFF2-40B4-BE49-F238E27FC236}">
                        <a16:creationId xmlns:a16="http://schemas.microsoft.com/office/drawing/2014/main" id="{A0044D44-69E0-2410-1A10-305A5FC8C2B7}"/>
                      </a:ext>
                    </a:extLst>
                  </p:cNvPr>
                  <p:cNvPicPr/>
                  <p:nvPr/>
                </p:nvPicPr>
                <p:blipFill>
                  <a:blip r:embed="rId38"/>
                  <a:stretch>
                    <a:fillRect/>
                  </a:stretch>
                </p:blipFill>
                <p:spPr>
                  <a:xfrm>
                    <a:off x="3461168" y="4205640"/>
                    <a:ext cx="14112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24" name="Ink 123">
                    <a:extLst>
                      <a:ext uri="{FF2B5EF4-FFF2-40B4-BE49-F238E27FC236}">
                        <a16:creationId xmlns:a16="http://schemas.microsoft.com/office/drawing/2014/main" id="{6EEC2370-5948-F7EA-75A2-B51355F7F668}"/>
                      </a:ext>
                    </a:extLst>
                  </p14:cNvPr>
                  <p14:cNvContentPartPr/>
                  <p14:nvPr/>
                </p14:nvContentPartPr>
                <p14:xfrm>
                  <a:off x="3510848" y="4194480"/>
                  <a:ext cx="71640" cy="90360"/>
                </p14:xfrm>
              </p:contentPart>
            </mc:Choice>
            <mc:Fallback xmlns="">
              <p:pic>
                <p:nvPicPr>
                  <p:cNvPr id="124" name="Ink 123">
                    <a:extLst>
                      <a:ext uri="{FF2B5EF4-FFF2-40B4-BE49-F238E27FC236}">
                        <a16:creationId xmlns:a16="http://schemas.microsoft.com/office/drawing/2014/main" id="{6EEC2370-5948-F7EA-75A2-B51355F7F668}"/>
                      </a:ext>
                    </a:extLst>
                  </p:cNvPr>
                  <p:cNvPicPr/>
                  <p:nvPr/>
                </p:nvPicPr>
                <p:blipFill>
                  <a:blip r:embed="rId40"/>
                  <a:stretch>
                    <a:fillRect/>
                  </a:stretch>
                </p:blipFill>
                <p:spPr>
                  <a:xfrm>
                    <a:off x="3501848" y="4185480"/>
                    <a:ext cx="892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26" name="Ink 125">
                    <a:extLst>
                      <a:ext uri="{FF2B5EF4-FFF2-40B4-BE49-F238E27FC236}">
                        <a16:creationId xmlns:a16="http://schemas.microsoft.com/office/drawing/2014/main" id="{62E1053E-6F6A-8B61-F0DD-C301475779C1}"/>
                      </a:ext>
                    </a:extLst>
                  </p14:cNvPr>
                  <p14:cNvContentPartPr/>
                  <p14:nvPr/>
                </p14:nvContentPartPr>
                <p14:xfrm>
                  <a:off x="3546848" y="4131120"/>
                  <a:ext cx="49680" cy="66600"/>
                </p14:xfrm>
              </p:contentPart>
            </mc:Choice>
            <mc:Fallback xmlns="">
              <p:pic>
                <p:nvPicPr>
                  <p:cNvPr id="126" name="Ink 125">
                    <a:extLst>
                      <a:ext uri="{FF2B5EF4-FFF2-40B4-BE49-F238E27FC236}">
                        <a16:creationId xmlns:a16="http://schemas.microsoft.com/office/drawing/2014/main" id="{62E1053E-6F6A-8B61-F0DD-C301475779C1}"/>
                      </a:ext>
                    </a:extLst>
                  </p:cNvPr>
                  <p:cNvPicPr/>
                  <p:nvPr/>
                </p:nvPicPr>
                <p:blipFill>
                  <a:blip r:embed="rId42"/>
                  <a:stretch>
                    <a:fillRect/>
                  </a:stretch>
                </p:blipFill>
                <p:spPr>
                  <a:xfrm>
                    <a:off x="3538208" y="4122480"/>
                    <a:ext cx="673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28" name="Ink 127">
                    <a:extLst>
                      <a:ext uri="{FF2B5EF4-FFF2-40B4-BE49-F238E27FC236}">
                        <a16:creationId xmlns:a16="http://schemas.microsoft.com/office/drawing/2014/main" id="{444BF04F-F827-B6F6-78F5-EE5E3131D0E7}"/>
                      </a:ext>
                    </a:extLst>
                  </p14:cNvPr>
                  <p14:cNvContentPartPr/>
                  <p14:nvPr/>
                </p14:nvContentPartPr>
                <p14:xfrm>
                  <a:off x="3346328" y="4352520"/>
                  <a:ext cx="214560" cy="316800"/>
                </p14:xfrm>
              </p:contentPart>
            </mc:Choice>
            <mc:Fallback xmlns="">
              <p:pic>
                <p:nvPicPr>
                  <p:cNvPr id="128" name="Ink 127">
                    <a:extLst>
                      <a:ext uri="{FF2B5EF4-FFF2-40B4-BE49-F238E27FC236}">
                        <a16:creationId xmlns:a16="http://schemas.microsoft.com/office/drawing/2014/main" id="{444BF04F-F827-B6F6-78F5-EE5E3131D0E7}"/>
                      </a:ext>
                    </a:extLst>
                  </p:cNvPr>
                  <p:cNvPicPr/>
                  <p:nvPr/>
                </p:nvPicPr>
                <p:blipFill>
                  <a:blip r:embed="rId44"/>
                  <a:stretch>
                    <a:fillRect/>
                  </a:stretch>
                </p:blipFill>
                <p:spPr>
                  <a:xfrm>
                    <a:off x="3337688" y="4343880"/>
                    <a:ext cx="232200" cy="334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130" name="Ink 129">
                  <a:extLst>
                    <a:ext uri="{FF2B5EF4-FFF2-40B4-BE49-F238E27FC236}">
                      <a16:creationId xmlns:a16="http://schemas.microsoft.com/office/drawing/2014/main" id="{E6E43A0D-5ED9-E5E2-36B9-A5D339730B26}"/>
                    </a:ext>
                  </a:extLst>
                </p14:cNvPr>
                <p14:cNvContentPartPr/>
                <p14:nvPr/>
              </p14:nvContentPartPr>
              <p14:xfrm>
                <a:off x="3633285" y="3967306"/>
                <a:ext cx="216000" cy="180000"/>
              </p14:xfrm>
            </p:contentPart>
          </mc:Choice>
          <mc:Fallback xmlns="">
            <p:pic>
              <p:nvPicPr>
                <p:cNvPr id="130" name="Ink 129">
                  <a:extLst>
                    <a:ext uri="{FF2B5EF4-FFF2-40B4-BE49-F238E27FC236}">
                      <a16:creationId xmlns:a16="http://schemas.microsoft.com/office/drawing/2014/main" id="{E6E43A0D-5ED9-E5E2-36B9-A5D339730B26}"/>
                    </a:ext>
                  </a:extLst>
                </p:cNvPr>
                <p:cNvPicPr/>
                <p:nvPr/>
              </p:nvPicPr>
              <p:blipFill>
                <a:blip r:embed="rId46"/>
                <a:stretch>
                  <a:fillRect/>
                </a:stretch>
              </p:blipFill>
              <p:spPr>
                <a:xfrm>
                  <a:off x="3624645" y="3958666"/>
                  <a:ext cx="23364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34" name="Ink 133">
                  <a:extLst>
                    <a:ext uri="{FF2B5EF4-FFF2-40B4-BE49-F238E27FC236}">
                      <a16:creationId xmlns:a16="http://schemas.microsoft.com/office/drawing/2014/main" id="{962A660D-F3CA-8E5F-1D3C-41A27DB821CC}"/>
                    </a:ext>
                  </a:extLst>
                </p14:cNvPr>
                <p14:cNvContentPartPr/>
                <p14:nvPr/>
              </p14:nvContentPartPr>
              <p14:xfrm>
                <a:off x="3609525" y="3925186"/>
                <a:ext cx="559800" cy="397080"/>
              </p14:xfrm>
            </p:contentPart>
          </mc:Choice>
          <mc:Fallback xmlns="">
            <p:pic>
              <p:nvPicPr>
                <p:cNvPr id="134" name="Ink 133">
                  <a:extLst>
                    <a:ext uri="{FF2B5EF4-FFF2-40B4-BE49-F238E27FC236}">
                      <a16:creationId xmlns:a16="http://schemas.microsoft.com/office/drawing/2014/main" id="{962A660D-F3CA-8E5F-1D3C-41A27DB821CC}"/>
                    </a:ext>
                  </a:extLst>
                </p:cNvPr>
                <p:cNvPicPr/>
                <p:nvPr/>
              </p:nvPicPr>
              <p:blipFill>
                <a:blip r:embed="rId48"/>
                <a:stretch>
                  <a:fillRect/>
                </a:stretch>
              </p:blipFill>
              <p:spPr>
                <a:xfrm>
                  <a:off x="3600525" y="3916186"/>
                  <a:ext cx="57744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36" name="Ink 135">
                  <a:extLst>
                    <a:ext uri="{FF2B5EF4-FFF2-40B4-BE49-F238E27FC236}">
                      <a16:creationId xmlns:a16="http://schemas.microsoft.com/office/drawing/2014/main" id="{F0660237-5BB7-2D6A-956C-E83BC5E09B2D}"/>
                    </a:ext>
                  </a:extLst>
                </p14:cNvPr>
                <p14:cNvContentPartPr/>
                <p14:nvPr/>
              </p14:nvContentPartPr>
              <p14:xfrm>
                <a:off x="3590085" y="3983146"/>
                <a:ext cx="630360" cy="424080"/>
              </p14:xfrm>
            </p:contentPart>
          </mc:Choice>
          <mc:Fallback xmlns="">
            <p:pic>
              <p:nvPicPr>
                <p:cNvPr id="136" name="Ink 135">
                  <a:extLst>
                    <a:ext uri="{FF2B5EF4-FFF2-40B4-BE49-F238E27FC236}">
                      <a16:creationId xmlns:a16="http://schemas.microsoft.com/office/drawing/2014/main" id="{F0660237-5BB7-2D6A-956C-E83BC5E09B2D}"/>
                    </a:ext>
                  </a:extLst>
                </p:cNvPr>
                <p:cNvPicPr/>
                <p:nvPr/>
              </p:nvPicPr>
              <p:blipFill>
                <a:blip r:embed="rId50"/>
                <a:stretch>
                  <a:fillRect/>
                </a:stretch>
              </p:blipFill>
              <p:spPr>
                <a:xfrm>
                  <a:off x="3581445" y="3974506"/>
                  <a:ext cx="64800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38" name="Ink 137">
                  <a:extLst>
                    <a:ext uri="{FF2B5EF4-FFF2-40B4-BE49-F238E27FC236}">
                      <a16:creationId xmlns:a16="http://schemas.microsoft.com/office/drawing/2014/main" id="{9A38C11F-89E1-E46C-7F24-1A260BA48AEF}"/>
                    </a:ext>
                  </a:extLst>
                </p14:cNvPr>
                <p14:cNvContentPartPr/>
                <p14:nvPr/>
              </p14:nvContentPartPr>
              <p14:xfrm>
                <a:off x="3587565" y="4031746"/>
                <a:ext cx="679680" cy="429840"/>
              </p14:xfrm>
            </p:contentPart>
          </mc:Choice>
          <mc:Fallback xmlns="">
            <p:pic>
              <p:nvPicPr>
                <p:cNvPr id="138" name="Ink 137">
                  <a:extLst>
                    <a:ext uri="{FF2B5EF4-FFF2-40B4-BE49-F238E27FC236}">
                      <a16:creationId xmlns:a16="http://schemas.microsoft.com/office/drawing/2014/main" id="{9A38C11F-89E1-E46C-7F24-1A260BA48AEF}"/>
                    </a:ext>
                  </a:extLst>
                </p:cNvPr>
                <p:cNvPicPr/>
                <p:nvPr/>
              </p:nvPicPr>
              <p:blipFill>
                <a:blip r:embed="rId52"/>
                <a:stretch>
                  <a:fillRect/>
                </a:stretch>
              </p:blipFill>
              <p:spPr>
                <a:xfrm>
                  <a:off x="3578925" y="4022746"/>
                  <a:ext cx="697320" cy="447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44" name="Ink 143">
                  <a:extLst>
                    <a:ext uri="{FF2B5EF4-FFF2-40B4-BE49-F238E27FC236}">
                      <a16:creationId xmlns:a16="http://schemas.microsoft.com/office/drawing/2014/main" id="{C7FB2A74-BC63-CF7F-A637-89917547E173}"/>
                    </a:ext>
                  </a:extLst>
                </p14:cNvPr>
                <p14:cNvContentPartPr/>
                <p14:nvPr/>
              </p14:nvContentPartPr>
              <p14:xfrm>
                <a:off x="3604125" y="4111666"/>
                <a:ext cx="726480" cy="412200"/>
              </p14:xfrm>
            </p:contentPart>
          </mc:Choice>
          <mc:Fallback xmlns="">
            <p:pic>
              <p:nvPicPr>
                <p:cNvPr id="144" name="Ink 143">
                  <a:extLst>
                    <a:ext uri="{FF2B5EF4-FFF2-40B4-BE49-F238E27FC236}">
                      <a16:creationId xmlns:a16="http://schemas.microsoft.com/office/drawing/2014/main" id="{C7FB2A74-BC63-CF7F-A637-89917547E173}"/>
                    </a:ext>
                  </a:extLst>
                </p:cNvPr>
                <p:cNvPicPr/>
                <p:nvPr/>
              </p:nvPicPr>
              <p:blipFill>
                <a:blip r:embed="rId54"/>
                <a:stretch>
                  <a:fillRect/>
                </a:stretch>
              </p:blipFill>
              <p:spPr>
                <a:xfrm>
                  <a:off x="3595485" y="4103026"/>
                  <a:ext cx="74412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46" name="Ink 145">
                  <a:extLst>
                    <a:ext uri="{FF2B5EF4-FFF2-40B4-BE49-F238E27FC236}">
                      <a16:creationId xmlns:a16="http://schemas.microsoft.com/office/drawing/2014/main" id="{ECED68E0-96A5-68B9-03FC-9EA94B8A4A7B}"/>
                    </a:ext>
                  </a:extLst>
                </p14:cNvPr>
                <p14:cNvContentPartPr/>
                <p14:nvPr/>
              </p14:nvContentPartPr>
              <p14:xfrm>
                <a:off x="3605925" y="4187626"/>
                <a:ext cx="779040" cy="411120"/>
              </p14:xfrm>
            </p:contentPart>
          </mc:Choice>
          <mc:Fallback xmlns="">
            <p:pic>
              <p:nvPicPr>
                <p:cNvPr id="146" name="Ink 145">
                  <a:extLst>
                    <a:ext uri="{FF2B5EF4-FFF2-40B4-BE49-F238E27FC236}">
                      <a16:creationId xmlns:a16="http://schemas.microsoft.com/office/drawing/2014/main" id="{ECED68E0-96A5-68B9-03FC-9EA94B8A4A7B}"/>
                    </a:ext>
                  </a:extLst>
                </p:cNvPr>
                <p:cNvPicPr/>
                <p:nvPr/>
              </p:nvPicPr>
              <p:blipFill>
                <a:blip r:embed="rId56"/>
                <a:stretch>
                  <a:fillRect/>
                </a:stretch>
              </p:blipFill>
              <p:spPr>
                <a:xfrm>
                  <a:off x="3596925" y="4178626"/>
                  <a:ext cx="796680" cy="4287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48" name="Ink 147">
                  <a:extLst>
                    <a:ext uri="{FF2B5EF4-FFF2-40B4-BE49-F238E27FC236}">
                      <a16:creationId xmlns:a16="http://schemas.microsoft.com/office/drawing/2014/main" id="{C9F1EB71-3ED6-AC8D-29DB-93D4C42C2926}"/>
                    </a:ext>
                  </a:extLst>
                </p14:cNvPr>
                <p14:cNvContentPartPr/>
                <p14:nvPr/>
              </p14:nvContentPartPr>
              <p14:xfrm>
                <a:off x="3583965" y="4241266"/>
                <a:ext cx="873000" cy="468000"/>
              </p14:xfrm>
            </p:contentPart>
          </mc:Choice>
          <mc:Fallback xmlns="">
            <p:pic>
              <p:nvPicPr>
                <p:cNvPr id="148" name="Ink 147">
                  <a:extLst>
                    <a:ext uri="{FF2B5EF4-FFF2-40B4-BE49-F238E27FC236}">
                      <a16:creationId xmlns:a16="http://schemas.microsoft.com/office/drawing/2014/main" id="{C9F1EB71-3ED6-AC8D-29DB-93D4C42C2926}"/>
                    </a:ext>
                  </a:extLst>
                </p:cNvPr>
                <p:cNvPicPr/>
                <p:nvPr/>
              </p:nvPicPr>
              <p:blipFill>
                <a:blip r:embed="rId58"/>
                <a:stretch>
                  <a:fillRect/>
                </a:stretch>
              </p:blipFill>
              <p:spPr>
                <a:xfrm>
                  <a:off x="3574965" y="4232266"/>
                  <a:ext cx="89064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50" name="Ink 149">
                  <a:extLst>
                    <a:ext uri="{FF2B5EF4-FFF2-40B4-BE49-F238E27FC236}">
                      <a16:creationId xmlns:a16="http://schemas.microsoft.com/office/drawing/2014/main" id="{1BB8B121-8EDB-DFA4-0693-AFAE5CB27CE1}"/>
                    </a:ext>
                  </a:extLst>
                </p14:cNvPr>
                <p14:cNvContentPartPr/>
                <p14:nvPr/>
              </p14:nvContentPartPr>
              <p14:xfrm>
                <a:off x="3618165" y="4320826"/>
                <a:ext cx="876240" cy="484920"/>
              </p14:xfrm>
            </p:contentPart>
          </mc:Choice>
          <mc:Fallback xmlns="">
            <p:pic>
              <p:nvPicPr>
                <p:cNvPr id="150" name="Ink 149">
                  <a:extLst>
                    <a:ext uri="{FF2B5EF4-FFF2-40B4-BE49-F238E27FC236}">
                      <a16:creationId xmlns:a16="http://schemas.microsoft.com/office/drawing/2014/main" id="{1BB8B121-8EDB-DFA4-0693-AFAE5CB27CE1}"/>
                    </a:ext>
                  </a:extLst>
                </p:cNvPr>
                <p:cNvPicPr/>
                <p:nvPr/>
              </p:nvPicPr>
              <p:blipFill>
                <a:blip r:embed="rId60"/>
                <a:stretch>
                  <a:fillRect/>
                </a:stretch>
              </p:blipFill>
              <p:spPr>
                <a:xfrm>
                  <a:off x="3609165" y="4311826"/>
                  <a:ext cx="893880" cy="502560"/>
                </a:xfrm>
                <a:prstGeom prst="rect">
                  <a:avLst/>
                </a:prstGeom>
              </p:spPr>
            </p:pic>
          </mc:Fallback>
        </mc:AlternateContent>
        <p:grpSp>
          <p:nvGrpSpPr>
            <p:cNvPr id="154" name="Group 153">
              <a:extLst>
                <a:ext uri="{FF2B5EF4-FFF2-40B4-BE49-F238E27FC236}">
                  <a16:creationId xmlns:a16="http://schemas.microsoft.com/office/drawing/2014/main" id="{369E9C89-9B0A-5D74-6011-D9EA48EB638B}"/>
                </a:ext>
              </a:extLst>
            </p:cNvPr>
            <p:cNvGrpSpPr/>
            <p:nvPr/>
          </p:nvGrpSpPr>
          <p:grpSpPr>
            <a:xfrm>
              <a:off x="3616725" y="3896026"/>
              <a:ext cx="913680" cy="970920"/>
              <a:chOff x="3616725" y="3896026"/>
              <a:chExt cx="913680" cy="970920"/>
            </a:xfrm>
          </p:grpSpPr>
          <mc:AlternateContent xmlns:mc="http://schemas.openxmlformats.org/markup-compatibility/2006" xmlns:p14="http://schemas.microsoft.com/office/powerpoint/2010/main">
            <mc:Choice Requires="p14">
              <p:contentPart p14:bwMode="auto" r:id="rId61">
                <p14:nvContentPartPr>
                  <p14:cNvPr id="131" name="Ink 130">
                    <a:extLst>
                      <a:ext uri="{FF2B5EF4-FFF2-40B4-BE49-F238E27FC236}">
                        <a16:creationId xmlns:a16="http://schemas.microsoft.com/office/drawing/2014/main" id="{EC4D9587-41F8-DF4D-8A3C-BC69C35DFB52}"/>
                      </a:ext>
                    </a:extLst>
                  </p14:cNvPr>
                  <p14:cNvContentPartPr/>
                  <p14:nvPr/>
                </p14:nvContentPartPr>
                <p14:xfrm>
                  <a:off x="3617445" y="3901426"/>
                  <a:ext cx="349560" cy="305640"/>
                </p14:xfrm>
              </p:contentPart>
            </mc:Choice>
            <mc:Fallback xmlns="">
              <p:pic>
                <p:nvPicPr>
                  <p:cNvPr id="131" name="Ink 130">
                    <a:extLst>
                      <a:ext uri="{FF2B5EF4-FFF2-40B4-BE49-F238E27FC236}">
                        <a16:creationId xmlns:a16="http://schemas.microsoft.com/office/drawing/2014/main" id="{EC4D9587-41F8-DF4D-8A3C-BC69C35DFB52}"/>
                      </a:ext>
                    </a:extLst>
                  </p:cNvPr>
                  <p:cNvPicPr/>
                  <p:nvPr/>
                </p:nvPicPr>
                <p:blipFill>
                  <a:blip r:embed="rId62"/>
                  <a:stretch>
                    <a:fillRect/>
                  </a:stretch>
                </p:blipFill>
                <p:spPr>
                  <a:xfrm>
                    <a:off x="3608445" y="3892786"/>
                    <a:ext cx="36720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32" name="Ink 131">
                    <a:extLst>
                      <a:ext uri="{FF2B5EF4-FFF2-40B4-BE49-F238E27FC236}">
                        <a16:creationId xmlns:a16="http://schemas.microsoft.com/office/drawing/2014/main" id="{5788A43F-B684-7804-46C1-94556571AA28}"/>
                      </a:ext>
                    </a:extLst>
                  </p14:cNvPr>
                  <p14:cNvContentPartPr/>
                  <p14:nvPr/>
                </p14:nvContentPartPr>
                <p14:xfrm>
                  <a:off x="3616725" y="3896026"/>
                  <a:ext cx="467280" cy="366840"/>
                </p14:xfrm>
              </p:contentPart>
            </mc:Choice>
            <mc:Fallback xmlns="">
              <p:pic>
                <p:nvPicPr>
                  <p:cNvPr id="132" name="Ink 131">
                    <a:extLst>
                      <a:ext uri="{FF2B5EF4-FFF2-40B4-BE49-F238E27FC236}">
                        <a16:creationId xmlns:a16="http://schemas.microsoft.com/office/drawing/2014/main" id="{5788A43F-B684-7804-46C1-94556571AA28}"/>
                      </a:ext>
                    </a:extLst>
                  </p:cNvPr>
                  <p:cNvPicPr/>
                  <p:nvPr/>
                </p:nvPicPr>
                <p:blipFill>
                  <a:blip r:embed="rId64"/>
                  <a:stretch>
                    <a:fillRect/>
                  </a:stretch>
                </p:blipFill>
                <p:spPr>
                  <a:xfrm>
                    <a:off x="3608085" y="3887386"/>
                    <a:ext cx="48492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53" name="Ink 152">
                    <a:extLst>
                      <a:ext uri="{FF2B5EF4-FFF2-40B4-BE49-F238E27FC236}">
                        <a16:creationId xmlns:a16="http://schemas.microsoft.com/office/drawing/2014/main" id="{7A2FBAD5-339C-6C6A-79C0-B979D1350061}"/>
                      </a:ext>
                    </a:extLst>
                  </p14:cNvPr>
                  <p14:cNvContentPartPr/>
                  <p14:nvPr/>
                </p14:nvContentPartPr>
                <p14:xfrm>
                  <a:off x="3657765" y="4350346"/>
                  <a:ext cx="872640" cy="516600"/>
                </p14:xfrm>
              </p:contentPart>
            </mc:Choice>
            <mc:Fallback xmlns="">
              <p:pic>
                <p:nvPicPr>
                  <p:cNvPr id="153" name="Ink 152">
                    <a:extLst>
                      <a:ext uri="{FF2B5EF4-FFF2-40B4-BE49-F238E27FC236}">
                        <a16:creationId xmlns:a16="http://schemas.microsoft.com/office/drawing/2014/main" id="{7A2FBAD5-339C-6C6A-79C0-B979D1350061}"/>
                      </a:ext>
                    </a:extLst>
                  </p:cNvPr>
                  <p:cNvPicPr/>
                  <p:nvPr/>
                </p:nvPicPr>
                <p:blipFill>
                  <a:blip r:embed="rId66"/>
                  <a:stretch>
                    <a:fillRect/>
                  </a:stretch>
                </p:blipFill>
                <p:spPr>
                  <a:xfrm>
                    <a:off x="3648765" y="4341706"/>
                    <a:ext cx="890280" cy="534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155" name="Ink 154">
                  <a:extLst>
                    <a:ext uri="{FF2B5EF4-FFF2-40B4-BE49-F238E27FC236}">
                      <a16:creationId xmlns:a16="http://schemas.microsoft.com/office/drawing/2014/main" id="{C6A4CBC4-A2D2-1BAF-A35F-F849E636B69F}"/>
                    </a:ext>
                  </a:extLst>
                </p14:cNvPr>
                <p14:cNvContentPartPr/>
                <p14:nvPr/>
              </p14:nvContentPartPr>
              <p14:xfrm>
                <a:off x="3704205" y="4412986"/>
                <a:ext cx="855720" cy="531360"/>
              </p14:xfrm>
            </p:contentPart>
          </mc:Choice>
          <mc:Fallback xmlns="">
            <p:pic>
              <p:nvPicPr>
                <p:cNvPr id="155" name="Ink 154">
                  <a:extLst>
                    <a:ext uri="{FF2B5EF4-FFF2-40B4-BE49-F238E27FC236}">
                      <a16:creationId xmlns:a16="http://schemas.microsoft.com/office/drawing/2014/main" id="{C6A4CBC4-A2D2-1BAF-A35F-F849E636B69F}"/>
                    </a:ext>
                  </a:extLst>
                </p:cNvPr>
                <p:cNvPicPr/>
                <p:nvPr/>
              </p:nvPicPr>
              <p:blipFill>
                <a:blip r:embed="rId68"/>
                <a:stretch>
                  <a:fillRect/>
                </a:stretch>
              </p:blipFill>
              <p:spPr>
                <a:xfrm>
                  <a:off x="3695205" y="4403986"/>
                  <a:ext cx="873360" cy="549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56" name="Ink 155">
                  <a:extLst>
                    <a:ext uri="{FF2B5EF4-FFF2-40B4-BE49-F238E27FC236}">
                      <a16:creationId xmlns:a16="http://schemas.microsoft.com/office/drawing/2014/main" id="{68BEAD15-0D14-72A7-A95A-4CA440882988}"/>
                    </a:ext>
                  </a:extLst>
                </p14:cNvPr>
                <p14:cNvContentPartPr/>
                <p14:nvPr/>
              </p14:nvContentPartPr>
              <p14:xfrm>
                <a:off x="3794565" y="4476706"/>
                <a:ext cx="800640" cy="518760"/>
              </p14:xfrm>
            </p:contentPart>
          </mc:Choice>
          <mc:Fallback xmlns="">
            <p:pic>
              <p:nvPicPr>
                <p:cNvPr id="156" name="Ink 155">
                  <a:extLst>
                    <a:ext uri="{FF2B5EF4-FFF2-40B4-BE49-F238E27FC236}">
                      <a16:creationId xmlns:a16="http://schemas.microsoft.com/office/drawing/2014/main" id="{68BEAD15-0D14-72A7-A95A-4CA440882988}"/>
                    </a:ext>
                  </a:extLst>
                </p:cNvPr>
                <p:cNvPicPr/>
                <p:nvPr/>
              </p:nvPicPr>
              <p:blipFill>
                <a:blip r:embed="rId70"/>
                <a:stretch>
                  <a:fillRect/>
                </a:stretch>
              </p:blipFill>
              <p:spPr>
                <a:xfrm>
                  <a:off x="3785925" y="4468066"/>
                  <a:ext cx="818280" cy="5364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58" name="Ink 157">
                  <a:extLst>
                    <a:ext uri="{FF2B5EF4-FFF2-40B4-BE49-F238E27FC236}">
                      <a16:creationId xmlns:a16="http://schemas.microsoft.com/office/drawing/2014/main" id="{4E6B405D-7B02-D412-EEAB-57D192EA24C6}"/>
                    </a:ext>
                  </a:extLst>
                </p14:cNvPr>
                <p14:cNvContentPartPr/>
                <p14:nvPr/>
              </p14:nvContentPartPr>
              <p14:xfrm>
                <a:off x="3905085" y="4715746"/>
                <a:ext cx="487800" cy="314640"/>
              </p14:xfrm>
            </p:contentPart>
          </mc:Choice>
          <mc:Fallback xmlns="">
            <p:pic>
              <p:nvPicPr>
                <p:cNvPr id="158" name="Ink 157">
                  <a:extLst>
                    <a:ext uri="{FF2B5EF4-FFF2-40B4-BE49-F238E27FC236}">
                      <a16:creationId xmlns:a16="http://schemas.microsoft.com/office/drawing/2014/main" id="{4E6B405D-7B02-D412-EEAB-57D192EA24C6}"/>
                    </a:ext>
                  </a:extLst>
                </p:cNvPr>
                <p:cNvPicPr/>
                <p:nvPr/>
              </p:nvPicPr>
              <p:blipFill>
                <a:blip r:embed="rId72"/>
                <a:stretch>
                  <a:fillRect/>
                </a:stretch>
              </p:blipFill>
              <p:spPr>
                <a:xfrm>
                  <a:off x="3896085" y="4707106"/>
                  <a:ext cx="505440" cy="332280"/>
                </a:xfrm>
                <a:prstGeom prst="rect">
                  <a:avLst/>
                </a:prstGeom>
              </p:spPr>
            </p:pic>
          </mc:Fallback>
        </mc:AlternateContent>
      </p:grpSp>
      <p:grpSp>
        <p:nvGrpSpPr>
          <p:cNvPr id="46" name="Group 45">
            <a:extLst>
              <a:ext uri="{FF2B5EF4-FFF2-40B4-BE49-F238E27FC236}">
                <a16:creationId xmlns:a16="http://schemas.microsoft.com/office/drawing/2014/main" id="{25E96078-D0B6-80EC-0EDB-A62CAE3B385F}"/>
              </a:ext>
            </a:extLst>
          </p:cNvPr>
          <p:cNvGrpSpPr/>
          <p:nvPr/>
        </p:nvGrpSpPr>
        <p:grpSpPr>
          <a:xfrm>
            <a:off x="8910302" y="4056313"/>
            <a:ext cx="1954745" cy="1828633"/>
            <a:chOff x="8910302" y="4056313"/>
            <a:chExt cx="1954745" cy="1828633"/>
          </a:xfrm>
        </p:grpSpPr>
        <p:grpSp>
          <p:nvGrpSpPr>
            <p:cNvPr id="160" name="Group 159">
              <a:extLst>
                <a:ext uri="{FF2B5EF4-FFF2-40B4-BE49-F238E27FC236}">
                  <a16:creationId xmlns:a16="http://schemas.microsoft.com/office/drawing/2014/main" id="{C14BC483-BFAD-DE60-BC13-D6ADBF92ADDB}"/>
                </a:ext>
              </a:extLst>
            </p:cNvPr>
            <p:cNvGrpSpPr/>
            <p:nvPr/>
          </p:nvGrpSpPr>
          <p:grpSpPr>
            <a:xfrm>
              <a:off x="8910302" y="4056313"/>
              <a:ext cx="1954745" cy="1828633"/>
              <a:chOff x="8910302" y="4056313"/>
              <a:chExt cx="1954745" cy="1828633"/>
            </a:xfrm>
          </p:grpSpPr>
          <p:pic>
            <p:nvPicPr>
              <p:cNvPr id="9" name="Picture 4">
                <a:extLst>
                  <a:ext uri="{FF2B5EF4-FFF2-40B4-BE49-F238E27FC236}">
                    <a16:creationId xmlns:a16="http://schemas.microsoft.com/office/drawing/2014/main" id="{CF70D3BA-140F-6FBA-22AE-661D4524AE2E}"/>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8910302" y="4056313"/>
                <a:ext cx="1954745" cy="1828633"/>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115">
                <a:extLst>
                  <a:ext uri="{FF2B5EF4-FFF2-40B4-BE49-F238E27FC236}">
                    <a16:creationId xmlns:a16="http://schemas.microsoft.com/office/drawing/2014/main" id="{D3023B78-E359-F149-65FF-0E5241488119}"/>
                  </a:ext>
                </a:extLst>
              </p:cNvPr>
              <p:cNvGrpSpPr/>
              <p:nvPr/>
            </p:nvGrpSpPr>
            <p:grpSpPr>
              <a:xfrm>
                <a:off x="9230403" y="4667334"/>
                <a:ext cx="263966" cy="590269"/>
                <a:chOff x="9152620" y="4121009"/>
                <a:chExt cx="395667" cy="884771"/>
              </a:xfrm>
            </p:grpSpPr>
            <mc:AlternateContent xmlns:mc="http://schemas.openxmlformats.org/markup-compatibility/2006" xmlns:p14="http://schemas.microsoft.com/office/powerpoint/2010/main">
              <mc:Choice Requires="p14">
                <p:contentPart p14:bwMode="auto" r:id="rId74">
                  <p14:nvContentPartPr>
                    <p14:cNvPr id="43" name="Ink 42">
                      <a:extLst>
                        <a:ext uri="{FF2B5EF4-FFF2-40B4-BE49-F238E27FC236}">
                          <a16:creationId xmlns:a16="http://schemas.microsoft.com/office/drawing/2014/main" id="{C4C8F35B-35E3-5473-349B-6679CADF2369}"/>
                        </a:ext>
                      </a:extLst>
                    </p14:cNvPr>
                    <p14:cNvContentPartPr/>
                    <p14:nvPr/>
                  </p14:nvContentPartPr>
                  <p14:xfrm>
                    <a:off x="9184343" y="4399590"/>
                    <a:ext cx="361637" cy="508715"/>
                  </p14:xfrm>
                </p:contentPart>
              </mc:Choice>
              <mc:Fallback xmlns="">
                <p:pic>
                  <p:nvPicPr>
                    <p:cNvPr id="43" name="Ink 42">
                      <a:extLst>
                        <a:ext uri="{FF2B5EF4-FFF2-40B4-BE49-F238E27FC236}">
                          <a16:creationId xmlns:a16="http://schemas.microsoft.com/office/drawing/2014/main" id="{C4C8F35B-35E3-5473-349B-6679CADF2369}"/>
                        </a:ext>
                      </a:extLst>
                    </p:cNvPr>
                    <p:cNvPicPr/>
                    <p:nvPr/>
                  </p:nvPicPr>
                  <p:blipFill>
                    <a:blip r:embed="rId8"/>
                    <a:stretch>
                      <a:fillRect/>
                    </a:stretch>
                  </p:blipFill>
                  <p:spPr>
                    <a:xfrm>
                      <a:off x="9170849" y="4386089"/>
                      <a:ext cx="388085" cy="535177"/>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1" name="Ink 50">
                      <a:extLst>
                        <a:ext uri="{FF2B5EF4-FFF2-40B4-BE49-F238E27FC236}">
                          <a16:creationId xmlns:a16="http://schemas.microsoft.com/office/drawing/2014/main" id="{32C8DA7A-AFC6-68B8-B571-BAE127EDBB6C}"/>
                        </a:ext>
                      </a:extLst>
                    </p14:cNvPr>
                    <p14:cNvContentPartPr/>
                    <p14:nvPr/>
                  </p14:nvContentPartPr>
                  <p14:xfrm>
                    <a:off x="9152620" y="4439388"/>
                    <a:ext cx="348372" cy="566392"/>
                  </p14:xfrm>
                </p:contentPart>
              </mc:Choice>
              <mc:Fallback xmlns="">
                <p:pic>
                  <p:nvPicPr>
                    <p:cNvPr id="51" name="Ink 50">
                      <a:extLst>
                        <a:ext uri="{FF2B5EF4-FFF2-40B4-BE49-F238E27FC236}">
                          <a16:creationId xmlns:a16="http://schemas.microsoft.com/office/drawing/2014/main" id="{32C8DA7A-AFC6-68B8-B571-BAE127EDBB6C}"/>
                        </a:ext>
                      </a:extLst>
                    </p:cNvPr>
                    <p:cNvPicPr/>
                    <p:nvPr/>
                  </p:nvPicPr>
                  <p:blipFill>
                    <a:blip r:embed="rId10"/>
                    <a:stretch>
                      <a:fillRect/>
                    </a:stretch>
                  </p:blipFill>
                  <p:spPr>
                    <a:xfrm>
                      <a:off x="9139117" y="4425890"/>
                      <a:ext cx="374837" cy="592849"/>
                    </a:xfrm>
                    <a:prstGeom prst="rect">
                      <a:avLst/>
                    </a:prstGeom>
                  </p:spPr>
                </p:pic>
              </mc:Fallback>
            </mc:AlternateContent>
            <p:grpSp>
              <p:nvGrpSpPr>
                <p:cNvPr id="54" name="Group 53">
                  <a:extLst>
                    <a:ext uri="{FF2B5EF4-FFF2-40B4-BE49-F238E27FC236}">
                      <a16:creationId xmlns:a16="http://schemas.microsoft.com/office/drawing/2014/main" id="{2202B26D-7D35-EE7E-B88C-EA3D5D61FBCF}"/>
                    </a:ext>
                  </a:extLst>
                </p:cNvPr>
                <p:cNvGrpSpPr/>
                <p:nvPr/>
              </p:nvGrpSpPr>
              <p:grpSpPr>
                <a:xfrm>
                  <a:off x="9280087" y="4121009"/>
                  <a:ext cx="268200" cy="487951"/>
                  <a:chOff x="8790806" y="4672800"/>
                  <a:chExt cx="167400" cy="304560"/>
                </a:xfrm>
              </p:grpSpPr>
              <mc:AlternateContent xmlns:mc="http://schemas.openxmlformats.org/markup-compatibility/2006" xmlns:p14="http://schemas.microsoft.com/office/powerpoint/2010/main">
                <mc:Choice Requires="p14">
                  <p:contentPart p14:bwMode="auto" r:id="rId76">
                    <p14:nvContentPartPr>
                      <p14:cNvPr id="47" name="Ink 46">
                        <a:extLst>
                          <a:ext uri="{FF2B5EF4-FFF2-40B4-BE49-F238E27FC236}">
                            <a16:creationId xmlns:a16="http://schemas.microsoft.com/office/drawing/2014/main" id="{10F3E3B6-BC70-5B92-375D-827C01EEBE99}"/>
                          </a:ext>
                        </a:extLst>
                      </p14:cNvPr>
                      <p14:cNvContentPartPr/>
                      <p14:nvPr/>
                    </p14:nvContentPartPr>
                    <p14:xfrm>
                      <a:off x="8858486" y="4737240"/>
                      <a:ext cx="99720" cy="115560"/>
                    </p14:xfrm>
                  </p:contentPart>
                </mc:Choice>
                <mc:Fallback xmlns="">
                  <p:pic>
                    <p:nvPicPr>
                      <p:cNvPr id="47" name="Ink 46">
                        <a:extLst>
                          <a:ext uri="{FF2B5EF4-FFF2-40B4-BE49-F238E27FC236}">
                            <a16:creationId xmlns:a16="http://schemas.microsoft.com/office/drawing/2014/main" id="{10F3E3B6-BC70-5B92-375D-827C01EEBE99}"/>
                          </a:ext>
                        </a:extLst>
                      </p:cNvPr>
                      <p:cNvPicPr/>
                      <p:nvPr/>
                    </p:nvPicPr>
                    <p:blipFill>
                      <a:blip r:embed="rId12"/>
                      <a:stretch>
                        <a:fillRect/>
                      </a:stretch>
                    </p:blipFill>
                    <p:spPr>
                      <a:xfrm>
                        <a:off x="8850064" y="4728817"/>
                        <a:ext cx="116228" cy="132069"/>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8B2FF099-6199-C25A-4CBE-9B020DF338D8}"/>
                          </a:ext>
                        </a:extLst>
                      </p14:cNvPr>
                      <p14:cNvContentPartPr/>
                      <p14:nvPr/>
                    </p14:nvContentPartPr>
                    <p14:xfrm>
                      <a:off x="8896646" y="4672800"/>
                      <a:ext cx="56880" cy="85680"/>
                    </p14:xfrm>
                  </p:contentPart>
                </mc:Choice>
                <mc:Fallback xmlns="">
                  <p:pic>
                    <p:nvPicPr>
                      <p:cNvPr id="49" name="Ink 48">
                        <a:extLst>
                          <a:ext uri="{FF2B5EF4-FFF2-40B4-BE49-F238E27FC236}">
                            <a16:creationId xmlns:a16="http://schemas.microsoft.com/office/drawing/2014/main" id="{8B2FF099-6199-C25A-4CBE-9B020DF338D8}"/>
                          </a:ext>
                        </a:extLst>
                      </p:cNvPr>
                      <p:cNvPicPr/>
                      <p:nvPr/>
                    </p:nvPicPr>
                    <p:blipFill>
                      <a:blip r:embed="rId14"/>
                      <a:stretch>
                        <a:fillRect/>
                      </a:stretch>
                    </p:blipFill>
                    <p:spPr>
                      <a:xfrm>
                        <a:off x="8888232" y="4664367"/>
                        <a:ext cx="73372" cy="102209"/>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8B801E1D-3846-D60E-9D7E-3157E50758E3}"/>
                          </a:ext>
                        </a:extLst>
                      </p14:cNvPr>
                      <p14:cNvContentPartPr/>
                      <p14:nvPr/>
                    </p14:nvContentPartPr>
                    <p14:xfrm>
                      <a:off x="8790806" y="4801320"/>
                      <a:ext cx="155880" cy="176040"/>
                    </p14:xfrm>
                  </p:contentPart>
                </mc:Choice>
                <mc:Fallback xmlns="">
                  <p:pic>
                    <p:nvPicPr>
                      <p:cNvPr id="53" name="Ink 52">
                        <a:extLst>
                          <a:ext uri="{FF2B5EF4-FFF2-40B4-BE49-F238E27FC236}">
                            <a16:creationId xmlns:a16="http://schemas.microsoft.com/office/drawing/2014/main" id="{8B801E1D-3846-D60E-9D7E-3157E50758E3}"/>
                          </a:ext>
                        </a:extLst>
                      </p:cNvPr>
                      <p:cNvPicPr/>
                      <p:nvPr/>
                    </p:nvPicPr>
                    <p:blipFill>
                      <a:blip r:embed="rId16"/>
                      <a:stretch>
                        <a:fillRect/>
                      </a:stretch>
                    </p:blipFill>
                    <p:spPr>
                      <a:xfrm>
                        <a:off x="8782371" y="4792889"/>
                        <a:ext cx="172413" cy="192565"/>
                      </a:xfrm>
                      <a:prstGeom prst="rect">
                        <a:avLst/>
                      </a:prstGeom>
                    </p:spPr>
                  </p:pic>
                </mc:Fallback>
              </mc:AlternateContent>
            </p:grpSp>
          </p:grpSp>
        </p:grpSp>
        <mc:AlternateContent xmlns:mc="http://schemas.openxmlformats.org/markup-compatibility/2006" xmlns:p14="http://schemas.microsoft.com/office/powerpoint/2010/main">
          <mc:Choice Requires="p14">
            <p:contentPart p14:bwMode="auto" r:id="rId79">
              <p14:nvContentPartPr>
                <p14:cNvPr id="26" name="Ink 25">
                  <a:extLst>
                    <a:ext uri="{FF2B5EF4-FFF2-40B4-BE49-F238E27FC236}">
                      <a16:creationId xmlns:a16="http://schemas.microsoft.com/office/drawing/2014/main" id="{8DBAC7FE-F902-24CE-E7BB-9F123B086689}"/>
                    </a:ext>
                  </a:extLst>
                </p14:cNvPr>
                <p14:cNvContentPartPr/>
                <p14:nvPr/>
              </p14:nvContentPartPr>
              <p14:xfrm>
                <a:off x="9509597" y="4322791"/>
                <a:ext cx="597600" cy="696600"/>
              </p14:xfrm>
            </p:contentPart>
          </mc:Choice>
          <mc:Fallback xmlns="">
            <p:pic>
              <p:nvPicPr>
                <p:cNvPr id="26" name="Ink 25">
                  <a:extLst>
                    <a:ext uri="{FF2B5EF4-FFF2-40B4-BE49-F238E27FC236}">
                      <a16:creationId xmlns:a16="http://schemas.microsoft.com/office/drawing/2014/main" id="{8DBAC7FE-F902-24CE-E7BB-9F123B086689}"/>
                    </a:ext>
                  </a:extLst>
                </p:cNvPr>
                <p:cNvPicPr/>
                <p:nvPr/>
              </p:nvPicPr>
              <p:blipFill>
                <a:blip r:embed="rId80"/>
                <a:stretch>
                  <a:fillRect/>
                </a:stretch>
              </p:blipFill>
              <p:spPr>
                <a:xfrm>
                  <a:off x="9500957" y="4314151"/>
                  <a:ext cx="615240" cy="7142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34" name="Ink 33">
                  <a:extLst>
                    <a:ext uri="{FF2B5EF4-FFF2-40B4-BE49-F238E27FC236}">
                      <a16:creationId xmlns:a16="http://schemas.microsoft.com/office/drawing/2014/main" id="{C51E0CDC-0C3A-8C76-EE5B-98FA7F84F5B8}"/>
                    </a:ext>
                  </a:extLst>
                </p14:cNvPr>
                <p14:cNvContentPartPr/>
                <p14:nvPr/>
              </p14:nvContentPartPr>
              <p14:xfrm>
                <a:off x="9505637" y="4593511"/>
                <a:ext cx="920880" cy="758880"/>
              </p14:xfrm>
            </p:contentPart>
          </mc:Choice>
          <mc:Fallback xmlns="">
            <p:pic>
              <p:nvPicPr>
                <p:cNvPr id="34" name="Ink 33">
                  <a:extLst>
                    <a:ext uri="{FF2B5EF4-FFF2-40B4-BE49-F238E27FC236}">
                      <a16:creationId xmlns:a16="http://schemas.microsoft.com/office/drawing/2014/main" id="{C51E0CDC-0C3A-8C76-EE5B-98FA7F84F5B8}"/>
                    </a:ext>
                  </a:extLst>
                </p:cNvPr>
                <p:cNvPicPr/>
                <p:nvPr/>
              </p:nvPicPr>
              <p:blipFill>
                <a:blip r:embed="rId82"/>
                <a:stretch>
                  <a:fillRect/>
                </a:stretch>
              </p:blipFill>
              <p:spPr>
                <a:xfrm>
                  <a:off x="9496637" y="4584511"/>
                  <a:ext cx="938520" cy="7765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37" name="Ink 36">
                  <a:extLst>
                    <a:ext uri="{FF2B5EF4-FFF2-40B4-BE49-F238E27FC236}">
                      <a16:creationId xmlns:a16="http://schemas.microsoft.com/office/drawing/2014/main" id="{7DD77292-8FB0-F55E-5C04-0B62F28FDCD0}"/>
                    </a:ext>
                  </a:extLst>
                </p14:cNvPr>
                <p14:cNvContentPartPr/>
                <p14:nvPr/>
              </p14:nvContentPartPr>
              <p14:xfrm>
                <a:off x="9603197" y="4678471"/>
                <a:ext cx="891720" cy="722160"/>
              </p14:xfrm>
            </p:contentPart>
          </mc:Choice>
          <mc:Fallback xmlns="">
            <p:pic>
              <p:nvPicPr>
                <p:cNvPr id="37" name="Ink 36">
                  <a:extLst>
                    <a:ext uri="{FF2B5EF4-FFF2-40B4-BE49-F238E27FC236}">
                      <a16:creationId xmlns:a16="http://schemas.microsoft.com/office/drawing/2014/main" id="{7DD77292-8FB0-F55E-5C04-0B62F28FDCD0}"/>
                    </a:ext>
                  </a:extLst>
                </p:cNvPr>
                <p:cNvPicPr/>
                <p:nvPr/>
              </p:nvPicPr>
              <p:blipFill>
                <a:blip r:embed="rId84"/>
                <a:stretch>
                  <a:fillRect/>
                </a:stretch>
              </p:blipFill>
              <p:spPr>
                <a:xfrm>
                  <a:off x="9594197" y="4669471"/>
                  <a:ext cx="909360" cy="7398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39" name="Ink 38">
                  <a:extLst>
                    <a:ext uri="{FF2B5EF4-FFF2-40B4-BE49-F238E27FC236}">
                      <a16:creationId xmlns:a16="http://schemas.microsoft.com/office/drawing/2014/main" id="{1111FF42-C73A-C472-DAC8-A64A3727573F}"/>
                    </a:ext>
                  </a:extLst>
                </p14:cNvPr>
                <p14:cNvContentPartPr/>
                <p14:nvPr/>
              </p14:nvContentPartPr>
              <p14:xfrm>
                <a:off x="9615077" y="4724551"/>
                <a:ext cx="899640" cy="803880"/>
              </p14:xfrm>
            </p:contentPart>
          </mc:Choice>
          <mc:Fallback xmlns="">
            <p:pic>
              <p:nvPicPr>
                <p:cNvPr id="39" name="Ink 38">
                  <a:extLst>
                    <a:ext uri="{FF2B5EF4-FFF2-40B4-BE49-F238E27FC236}">
                      <a16:creationId xmlns:a16="http://schemas.microsoft.com/office/drawing/2014/main" id="{1111FF42-C73A-C472-DAC8-A64A3727573F}"/>
                    </a:ext>
                  </a:extLst>
                </p:cNvPr>
                <p:cNvPicPr/>
                <p:nvPr/>
              </p:nvPicPr>
              <p:blipFill>
                <a:blip r:embed="rId86"/>
                <a:stretch>
                  <a:fillRect/>
                </a:stretch>
              </p:blipFill>
              <p:spPr>
                <a:xfrm>
                  <a:off x="9606077" y="4715551"/>
                  <a:ext cx="917280" cy="8215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1" name="Ink 40">
                  <a:extLst>
                    <a:ext uri="{FF2B5EF4-FFF2-40B4-BE49-F238E27FC236}">
                      <a16:creationId xmlns:a16="http://schemas.microsoft.com/office/drawing/2014/main" id="{8FDDDE6A-4A3B-84C9-DC0D-FEEEA87F439F}"/>
                    </a:ext>
                  </a:extLst>
                </p14:cNvPr>
                <p14:cNvContentPartPr/>
                <p14:nvPr/>
              </p14:nvContentPartPr>
              <p14:xfrm>
                <a:off x="9685277" y="4815991"/>
                <a:ext cx="883080" cy="797400"/>
              </p14:xfrm>
            </p:contentPart>
          </mc:Choice>
          <mc:Fallback xmlns="">
            <p:pic>
              <p:nvPicPr>
                <p:cNvPr id="41" name="Ink 40">
                  <a:extLst>
                    <a:ext uri="{FF2B5EF4-FFF2-40B4-BE49-F238E27FC236}">
                      <a16:creationId xmlns:a16="http://schemas.microsoft.com/office/drawing/2014/main" id="{8FDDDE6A-4A3B-84C9-DC0D-FEEEA87F439F}"/>
                    </a:ext>
                  </a:extLst>
                </p:cNvPr>
                <p:cNvPicPr/>
                <p:nvPr/>
              </p:nvPicPr>
              <p:blipFill>
                <a:blip r:embed="rId88"/>
                <a:stretch>
                  <a:fillRect/>
                </a:stretch>
              </p:blipFill>
              <p:spPr>
                <a:xfrm>
                  <a:off x="9676637" y="4806991"/>
                  <a:ext cx="900720" cy="815040"/>
                </a:xfrm>
                <a:prstGeom prst="rect">
                  <a:avLst/>
                </a:prstGeom>
              </p:spPr>
            </p:pic>
          </mc:Fallback>
        </mc:AlternateContent>
        <p:grpSp>
          <p:nvGrpSpPr>
            <p:cNvPr id="45" name="Group 44">
              <a:extLst>
                <a:ext uri="{FF2B5EF4-FFF2-40B4-BE49-F238E27FC236}">
                  <a16:creationId xmlns:a16="http://schemas.microsoft.com/office/drawing/2014/main" id="{4C112499-9716-11F6-1021-7BB51CA65D61}"/>
                </a:ext>
              </a:extLst>
            </p:cNvPr>
            <p:cNvGrpSpPr/>
            <p:nvPr/>
          </p:nvGrpSpPr>
          <p:grpSpPr>
            <a:xfrm>
              <a:off x="9517157" y="4372471"/>
              <a:ext cx="1081440" cy="1250640"/>
              <a:chOff x="9517157" y="4372471"/>
              <a:chExt cx="1081440" cy="1250640"/>
            </a:xfrm>
          </p:grpSpPr>
          <mc:AlternateContent xmlns:mc="http://schemas.openxmlformats.org/markup-compatibility/2006" xmlns:p14="http://schemas.microsoft.com/office/powerpoint/2010/main">
            <mc:Choice Requires="p14">
              <p:contentPart p14:bwMode="auto" r:id="rId89">
                <p14:nvContentPartPr>
                  <p14:cNvPr id="21" name="Ink 20">
                    <a:extLst>
                      <a:ext uri="{FF2B5EF4-FFF2-40B4-BE49-F238E27FC236}">
                        <a16:creationId xmlns:a16="http://schemas.microsoft.com/office/drawing/2014/main" id="{9B8F375B-1F4A-9951-6BFD-DF56C3145F84}"/>
                      </a:ext>
                    </a:extLst>
                  </p14:cNvPr>
                  <p14:cNvContentPartPr/>
                  <p14:nvPr/>
                </p14:nvContentPartPr>
                <p14:xfrm>
                  <a:off x="9517157" y="4539871"/>
                  <a:ext cx="149400" cy="157680"/>
                </p14:xfrm>
              </p:contentPart>
            </mc:Choice>
            <mc:Fallback xmlns="">
              <p:pic>
                <p:nvPicPr>
                  <p:cNvPr id="21" name="Ink 20">
                    <a:extLst>
                      <a:ext uri="{FF2B5EF4-FFF2-40B4-BE49-F238E27FC236}">
                        <a16:creationId xmlns:a16="http://schemas.microsoft.com/office/drawing/2014/main" id="{9B8F375B-1F4A-9951-6BFD-DF56C3145F84}"/>
                      </a:ext>
                    </a:extLst>
                  </p:cNvPr>
                  <p:cNvPicPr/>
                  <p:nvPr/>
                </p:nvPicPr>
                <p:blipFill>
                  <a:blip r:embed="rId90"/>
                  <a:stretch>
                    <a:fillRect/>
                  </a:stretch>
                </p:blipFill>
                <p:spPr>
                  <a:xfrm>
                    <a:off x="9508157" y="4531231"/>
                    <a:ext cx="16704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2" name="Ink 21">
                    <a:extLst>
                      <a:ext uri="{FF2B5EF4-FFF2-40B4-BE49-F238E27FC236}">
                        <a16:creationId xmlns:a16="http://schemas.microsoft.com/office/drawing/2014/main" id="{7F02FD5D-2622-511D-91DC-36F1002C7F2A}"/>
                      </a:ext>
                    </a:extLst>
                  </p14:cNvPr>
                  <p14:cNvContentPartPr/>
                  <p14:nvPr/>
                </p14:nvContentPartPr>
                <p14:xfrm>
                  <a:off x="9546677" y="4396951"/>
                  <a:ext cx="303840" cy="376920"/>
                </p14:xfrm>
              </p:contentPart>
            </mc:Choice>
            <mc:Fallback xmlns="">
              <p:pic>
                <p:nvPicPr>
                  <p:cNvPr id="22" name="Ink 21">
                    <a:extLst>
                      <a:ext uri="{FF2B5EF4-FFF2-40B4-BE49-F238E27FC236}">
                        <a16:creationId xmlns:a16="http://schemas.microsoft.com/office/drawing/2014/main" id="{7F02FD5D-2622-511D-91DC-36F1002C7F2A}"/>
                      </a:ext>
                    </a:extLst>
                  </p:cNvPr>
                  <p:cNvPicPr/>
                  <p:nvPr/>
                </p:nvPicPr>
                <p:blipFill>
                  <a:blip r:embed="rId92"/>
                  <a:stretch>
                    <a:fillRect/>
                  </a:stretch>
                </p:blipFill>
                <p:spPr>
                  <a:xfrm>
                    <a:off x="9538037" y="4388311"/>
                    <a:ext cx="32148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4" name="Ink 23">
                    <a:extLst>
                      <a:ext uri="{FF2B5EF4-FFF2-40B4-BE49-F238E27FC236}">
                        <a16:creationId xmlns:a16="http://schemas.microsoft.com/office/drawing/2014/main" id="{2D7FD165-1C0C-BB62-E11F-5107799C0F44}"/>
                      </a:ext>
                    </a:extLst>
                  </p14:cNvPr>
                  <p14:cNvContentPartPr/>
                  <p14:nvPr/>
                </p14:nvContentPartPr>
                <p14:xfrm>
                  <a:off x="9518597" y="4372471"/>
                  <a:ext cx="429480" cy="553680"/>
                </p14:xfrm>
              </p:contentPart>
            </mc:Choice>
            <mc:Fallback xmlns="">
              <p:pic>
                <p:nvPicPr>
                  <p:cNvPr id="24" name="Ink 23">
                    <a:extLst>
                      <a:ext uri="{FF2B5EF4-FFF2-40B4-BE49-F238E27FC236}">
                        <a16:creationId xmlns:a16="http://schemas.microsoft.com/office/drawing/2014/main" id="{2D7FD165-1C0C-BB62-E11F-5107799C0F44}"/>
                      </a:ext>
                    </a:extLst>
                  </p:cNvPr>
                  <p:cNvPicPr/>
                  <p:nvPr/>
                </p:nvPicPr>
                <p:blipFill>
                  <a:blip r:embed="rId94"/>
                  <a:stretch>
                    <a:fillRect/>
                  </a:stretch>
                </p:blipFill>
                <p:spPr>
                  <a:xfrm>
                    <a:off x="9509597" y="4363831"/>
                    <a:ext cx="447120" cy="571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8" name="Ink 27">
                    <a:extLst>
                      <a:ext uri="{FF2B5EF4-FFF2-40B4-BE49-F238E27FC236}">
                        <a16:creationId xmlns:a16="http://schemas.microsoft.com/office/drawing/2014/main" id="{C43CEEAF-FD02-DFC4-892F-56EEF7DF4215}"/>
                      </a:ext>
                    </a:extLst>
                  </p14:cNvPr>
                  <p14:cNvContentPartPr/>
                  <p14:nvPr/>
                </p14:nvContentPartPr>
                <p14:xfrm>
                  <a:off x="9531917" y="4416031"/>
                  <a:ext cx="736920" cy="682560"/>
                </p14:xfrm>
              </p:contentPart>
            </mc:Choice>
            <mc:Fallback xmlns="">
              <p:pic>
                <p:nvPicPr>
                  <p:cNvPr id="28" name="Ink 27">
                    <a:extLst>
                      <a:ext uri="{FF2B5EF4-FFF2-40B4-BE49-F238E27FC236}">
                        <a16:creationId xmlns:a16="http://schemas.microsoft.com/office/drawing/2014/main" id="{C43CEEAF-FD02-DFC4-892F-56EEF7DF4215}"/>
                      </a:ext>
                    </a:extLst>
                  </p:cNvPr>
                  <p:cNvPicPr/>
                  <p:nvPr/>
                </p:nvPicPr>
                <p:blipFill>
                  <a:blip r:embed="rId96"/>
                  <a:stretch>
                    <a:fillRect/>
                  </a:stretch>
                </p:blipFill>
                <p:spPr>
                  <a:xfrm>
                    <a:off x="9523277" y="4407391"/>
                    <a:ext cx="754560" cy="7002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0" name="Ink 29">
                    <a:extLst>
                      <a:ext uri="{FF2B5EF4-FFF2-40B4-BE49-F238E27FC236}">
                        <a16:creationId xmlns:a16="http://schemas.microsoft.com/office/drawing/2014/main" id="{30495A95-EBF8-1FAD-1B69-A83107EBA086}"/>
                      </a:ext>
                    </a:extLst>
                  </p14:cNvPr>
                  <p14:cNvContentPartPr/>
                  <p14:nvPr/>
                </p14:nvContentPartPr>
                <p14:xfrm>
                  <a:off x="9523637" y="4536991"/>
                  <a:ext cx="867960" cy="664560"/>
                </p14:xfrm>
              </p:contentPart>
            </mc:Choice>
            <mc:Fallback xmlns="">
              <p:pic>
                <p:nvPicPr>
                  <p:cNvPr id="30" name="Ink 29">
                    <a:extLst>
                      <a:ext uri="{FF2B5EF4-FFF2-40B4-BE49-F238E27FC236}">
                        <a16:creationId xmlns:a16="http://schemas.microsoft.com/office/drawing/2014/main" id="{30495A95-EBF8-1FAD-1B69-A83107EBA086}"/>
                      </a:ext>
                    </a:extLst>
                  </p:cNvPr>
                  <p:cNvPicPr/>
                  <p:nvPr/>
                </p:nvPicPr>
                <p:blipFill>
                  <a:blip r:embed="rId98"/>
                  <a:stretch>
                    <a:fillRect/>
                  </a:stretch>
                </p:blipFill>
                <p:spPr>
                  <a:xfrm>
                    <a:off x="9514997" y="4527991"/>
                    <a:ext cx="885600" cy="6822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4" name="Ink 43">
                    <a:extLst>
                      <a:ext uri="{FF2B5EF4-FFF2-40B4-BE49-F238E27FC236}">
                        <a16:creationId xmlns:a16="http://schemas.microsoft.com/office/drawing/2014/main" id="{6BADF112-9BD9-1605-3009-F8843EF9A6F5}"/>
                      </a:ext>
                    </a:extLst>
                  </p14:cNvPr>
                  <p14:cNvContentPartPr/>
                  <p14:nvPr/>
                </p14:nvContentPartPr>
                <p14:xfrm>
                  <a:off x="9870677" y="4888351"/>
                  <a:ext cx="727920" cy="734760"/>
                </p14:xfrm>
              </p:contentPart>
            </mc:Choice>
            <mc:Fallback xmlns="">
              <p:pic>
                <p:nvPicPr>
                  <p:cNvPr id="44" name="Ink 43">
                    <a:extLst>
                      <a:ext uri="{FF2B5EF4-FFF2-40B4-BE49-F238E27FC236}">
                        <a16:creationId xmlns:a16="http://schemas.microsoft.com/office/drawing/2014/main" id="{6BADF112-9BD9-1605-3009-F8843EF9A6F5}"/>
                      </a:ext>
                    </a:extLst>
                  </p:cNvPr>
                  <p:cNvPicPr/>
                  <p:nvPr/>
                </p:nvPicPr>
                <p:blipFill>
                  <a:blip r:embed="rId100"/>
                  <a:stretch>
                    <a:fillRect/>
                  </a:stretch>
                </p:blipFill>
                <p:spPr>
                  <a:xfrm>
                    <a:off x="9861677" y="4879351"/>
                    <a:ext cx="745560" cy="752400"/>
                  </a:xfrm>
                  <a:prstGeom prst="rect">
                    <a:avLst/>
                  </a:prstGeom>
                </p:spPr>
              </p:pic>
            </mc:Fallback>
          </mc:AlternateContent>
        </p:grpSp>
      </p:grpSp>
      <p:sp>
        <p:nvSpPr>
          <p:cNvPr id="15" name="TextBox 14">
            <a:extLst>
              <a:ext uri="{FF2B5EF4-FFF2-40B4-BE49-F238E27FC236}">
                <a16:creationId xmlns:a16="http://schemas.microsoft.com/office/drawing/2014/main" id="{9D732F20-D8BA-9397-A37D-A90F4D889FF6}"/>
              </a:ext>
            </a:extLst>
          </p:cNvPr>
          <p:cNvSpPr txBox="1"/>
          <p:nvPr/>
        </p:nvSpPr>
        <p:spPr>
          <a:xfrm>
            <a:off x="689320" y="2263068"/>
            <a:ext cx="8138073" cy="535531"/>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libri" panose="020F0502020204030204" pitchFamily="34" charset="0"/>
              </a:rPr>
              <a:t>R⋈</a:t>
            </a:r>
            <a:r>
              <a:rPr lang="el-GR" sz="3200" dirty="0">
                <a:latin typeface="Calibri" panose="020F0502020204030204" pitchFamily="34" charset="0"/>
              </a:rPr>
              <a:t>θ</a:t>
            </a:r>
            <a:r>
              <a:rPr lang="en-US" sz="3200" dirty="0">
                <a:latin typeface="Calibri" panose="020F0502020204030204" pitchFamily="34" charset="0"/>
              </a:rPr>
              <a:t> S returns the geometries satisfying </a:t>
            </a:r>
            <a:r>
              <a:rPr lang="el-GR" sz="3200" dirty="0">
                <a:latin typeface="Calibri" panose="020F0502020204030204" pitchFamily="34" charset="0"/>
              </a:rPr>
              <a:t>θ</a:t>
            </a:r>
            <a:endParaRPr lang="en-US" sz="3200" dirty="0">
              <a:latin typeface="Calibri" panose="020F0502020204030204" pitchFamily="34" charset="0"/>
            </a:endParaRPr>
          </a:p>
        </p:txBody>
      </p:sp>
      <p:sp>
        <p:nvSpPr>
          <p:cNvPr id="17" name="TextBox 16">
            <a:extLst>
              <a:ext uri="{FF2B5EF4-FFF2-40B4-BE49-F238E27FC236}">
                <a16:creationId xmlns:a16="http://schemas.microsoft.com/office/drawing/2014/main" id="{3B34DC07-5A0D-DC56-8CF3-6353BDAA1C02}"/>
              </a:ext>
            </a:extLst>
          </p:cNvPr>
          <p:cNvSpPr txBox="1"/>
          <p:nvPr/>
        </p:nvSpPr>
        <p:spPr>
          <a:xfrm>
            <a:off x="678594" y="1399906"/>
            <a:ext cx="7879143" cy="535531"/>
          </a:xfrm>
          <a:prstGeom prst="rect">
            <a:avLst/>
          </a:prstGeom>
          <a:noFill/>
        </p:spPr>
        <p:txBody>
          <a:bodyPr wrap="square">
            <a:spAutoFit/>
          </a:bodyPr>
          <a:lstStyle/>
          <a:p>
            <a:pPr marL="685800" lvl="1" indent="-228600">
              <a:lnSpc>
                <a:spcPct val="90000"/>
              </a:lnSpc>
              <a:spcBef>
                <a:spcPts val="500"/>
              </a:spcBef>
              <a:buFontTx/>
              <a:buChar char="-"/>
            </a:pPr>
            <a:r>
              <a:rPr lang="en-US" sz="3200" dirty="0">
                <a:latin typeface="Calibri" panose="020F0502020204030204" pitchFamily="34" charset="0"/>
              </a:rPr>
              <a:t>Takes two sets of geometries, R and S</a:t>
            </a:r>
          </a:p>
        </p:txBody>
      </p:sp>
      <p:sp>
        <p:nvSpPr>
          <p:cNvPr id="19" name="TextBox 18">
            <a:extLst>
              <a:ext uri="{FF2B5EF4-FFF2-40B4-BE49-F238E27FC236}">
                <a16:creationId xmlns:a16="http://schemas.microsoft.com/office/drawing/2014/main" id="{FDFD065E-C6FC-9C24-DE50-1D3C87030090}"/>
              </a:ext>
            </a:extLst>
          </p:cNvPr>
          <p:cNvSpPr txBox="1"/>
          <p:nvPr/>
        </p:nvSpPr>
        <p:spPr>
          <a:xfrm>
            <a:off x="689320" y="1831487"/>
            <a:ext cx="7155850" cy="535531"/>
          </a:xfrm>
          <a:prstGeom prst="rect">
            <a:avLst/>
          </a:prstGeom>
          <a:noFill/>
        </p:spPr>
        <p:txBody>
          <a:bodyPr wrap="square">
            <a:spAutoFit/>
          </a:bodyPr>
          <a:lstStyle>
            <a:defPPr>
              <a:defRPr lang="en-US"/>
            </a:defPPr>
            <a:lvl2pPr marL="685800" lvl="1" indent="-228600">
              <a:lnSpc>
                <a:spcPct val="90000"/>
              </a:lnSpc>
              <a:spcBef>
                <a:spcPts val="500"/>
              </a:spcBef>
              <a:buFontTx/>
              <a:buChar char="-"/>
              <a:defRPr sz="3200">
                <a:latin typeface="Calibri" panose="020F0502020204030204" pitchFamily="34" charset="0"/>
              </a:defRPr>
            </a:lvl2pPr>
          </a:lstStyle>
          <a:p>
            <a:pPr lvl="1"/>
            <a:r>
              <a:rPr lang="en-US" dirty="0"/>
              <a:t>A spatial predicate </a:t>
            </a:r>
            <a:r>
              <a:rPr lang="el-GR" dirty="0"/>
              <a:t>θ</a:t>
            </a:r>
            <a:r>
              <a:rPr lang="en-US" dirty="0"/>
              <a:t>, e.g., overlap</a:t>
            </a:r>
            <a:endParaRPr lang="el-GR" dirty="0"/>
          </a:p>
        </p:txBody>
      </p:sp>
    </p:spTree>
    <p:extLst>
      <p:ext uri="{BB962C8B-B14F-4D97-AF65-F5344CB8AC3E}">
        <p14:creationId xmlns:p14="http://schemas.microsoft.com/office/powerpoint/2010/main" val="278534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2F12-E2F1-DD6A-ECE4-F705C4383749}"/>
              </a:ext>
            </a:extLst>
          </p:cNvPr>
          <p:cNvSpPr>
            <a:spLocks noGrp="1"/>
          </p:cNvSpPr>
          <p:nvPr>
            <p:ph type="title"/>
          </p:nvPr>
        </p:nvSpPr>
        <p:spPr/>
        <p:txBody>
          <a:bodyPr/>
          <a:lstStyle/>
          <a:p>
            <a:r>
              <a:rPr lang="en-US" dirty="0"/>
              <a:t>Technical Issue 2: BVH Construction Cost</a:t>
            </a:r>
          </a:p>
        </p:txBody>
      </p:sp>
      <p:sp>
        <p:nvSpPr>
          <p:cNvPr id="3" name="Content Placeholder 2">
            <a:extLst>
              <a:ext uri="{FF2B5EF4-FFF2-40B4-BE49-F238E27FC236}">
                <a16:creationId xmlns:a16="http://schemas.microsoft.com/office/drawing/2014/main" id="{ADEE40DD-E54E-4AEF-C6CE-E136242AD719}"/>
              </a:ext>
            </a:extLst>
          </p:cNvPr>
          <p:cNvSpPr>
            <a:spLocks noGrp="1"/>
          </p:cNvSpPr>
          <p:nvPr>
            <p:ph idx="1"/>
          </p:nvPr>
        </p:nvSpPr>
        <p:spPr/>
        <p:txBody>
          <a:bodyPr/>
          <a:lstStyle/>
          <a:p>
            <a:pPr marL="228600" lvl="1">
              <a:spcBef>
                <a:spcPts val="1000"/>
              </a:spcBef>
              <a:buFont typeface="Arial" panose="020B0604020202020204" pitchFamily="34" charset="0"/>
              <a:buChar char="•"/>
            </a:pPr>
            <a:r>
              <a:rPr lang="en-US" sz="3600" dirty="0"/>
              <a:t>An AABB bounds only one line segment</a:t>
            </a:r>
          </a:p>
          <a:p>
            <a:pPr marL="228600" lvl="1">
              <a:spcBef>
                <a:spcPts val="1000"/>
              </a:spcBef>
              <a:buFont typeface="Arial" panose="020B0604020202020204" pitchFamily="34" charset="0"/>
              <a:buChar char="•"/>
            </a:pPr>
            <a:endParaRPr lang="en-US" sz="3600" dirty="0"/>
          </a:p>
          <a:p>
            <a:pPr marL="228600" lvl="1">
              <a:spcBef>
                <a:spcPts val="1000"/>
              </a:spcBef>
              <a:buFont typeface="Arial" panose="020B0604020202020204" pitchFamily="34" charset="0"/>
              <a:buChar char="•"/>
            </a:pPr>
            <a:endParaRPr lang="en-US" sz="3600" dirty="0"/>
          </a:p>
          <a:p>
            <a:pPr marL="0" lvl="1" indent="0">
              <a:spcBef>
                <a:spcPts val="1000"/>
              </a:spcBef>
              <a:buNone/>
            </a:pPr>
            <a:endParaRPr lang="en-US" sz="3600" dirty="0"/>
          </a:p>
          <a:p>
            <a:pPr marL="228600" lvl="1">
              <a:spcBef>
                <a:spcPts val="1000"/>
              </a:spcBef>
              <a:buFont typeface="Arial" panose="020B0604020202020204" pitchFamily="34" charset="0"/>
              <a:buChar char="•"/>
            </a:pPr>
            <a:r>
              <a:rPr lang="en-US" sz="3600" dirty="0"/>
              <a:t>Put spatially close line segments together</a:t>
            </a:r>
          </a:p>
        </p:txBody>
      </p:sp>
      <p:sp>
        <p:nvSpPr>
          <p:cNvPr id="4" name="Slide Number Placeholder 3">
            <a:extLst>
              <a:ext uri="{FF2B5EF4-FFF2-40B4-BE49-F238E27FC236}">
                <a16:creationId xmlns:a16="http://schemas.microsoft.com/office/drawing/2014/main" id="{E99E04F1-4428-C5FE-9C1B-D7F53273DB1B}"/>
              </a:ext>
            </a:extLst>
          </p:cNvPr>
          <p:cNvSpPr>
            <a:spLocks noGrp="1"/>
          </p:cNvSpPr>
          <p:nvPr>
            <p:ph type="sldNum" sz="quarter" idx="12"/>
          </p:nvPr>
        </p:nvSpPr>
        <p:spPr>
          <a:xfrm>
            <a:off x="11758748" y="6492875"/>
            <a:ext cx="433252" cy="365125"/>
          </a:xfrm>
        </p:spPr>
        <p:txBody>
          <a:bodyPr/>
          <a:lstStyle/>
          <a:p>
            <a:fld id="{85755D8F-12EC-5944-A0BB-3D22CF45DCD8}" type="slidenum">
              <a:rPr lang="en-US" smtClean="0"/>
              <a:t>29</a:t>
            </a:fld>
            <a:endParaRPr lang="en-US" dirty="0"/>
          </a:p>
        </p:txBody>
      </p:sp>
      <p:grpSp>
        <p:nvGrpSpPr>
          <p:cNvPr id="5" name="Group 4">
            <a:extLst>
              <a:ext uri="{FF2B5EF4-FFF2-40B4-BE49-F238E27FC236}">
                <a16:creationId xmlns:a16="http://schemas.microsoft.com/office/drawing/2014/main" id="{8E5051AC-1A95-3F06-1142-3D203D801DED}"/>
              </a:ext>
            </a:extLst>
          </p:cNvPr>
          <p:cNvGrpSpPr/>
          <p:nvPr/>
        </p:nvGrpSpPr>
        <p:grpSpPr>
          <a:xfrm>
            <a:off x="856271" y="1559734"/>
            <a:ext cx="11335729" cy="1772944"/>
            <a:chOff x="1582132" y="3889467"/>
            <a:chExt cx="10234365" cy="832158"/>
          </a:xfrm>
        </p:grpSpPr>
        <p:cxnSp>
          <p:nvCxnSpPr>
            <p:cNvPr id="6" name="Straight Connector 5">
              <a:extLst>
                <a:ext uri="{FF2B5EF4-FFF2-40B4-BE49-F238E27FC236}">
                  <a16:creationId xmlns:a16="http://schemas.microsoft.com/office/drawing/2014/main" id="{B821BA8D-70F4-59DA-4AF7-3E7E4C7751CB}"/>
                </a:ext>
              </a:extLst>
            </p:cNvPr>
            <p:cNvCxnSpPr/>
            <p:nvPr/>
          </p:nvCxnSpPr>
          <p:spPr>
            <a:xfrm flipV="1">
              <a:off x="1593285" y="3889467"/>
              <a:ext cx="904568"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E5F8E8B-DBE2-003D-964E-E4C5E0538912}"/>
                </a:ext>
              </a:extLst>
            </p:cNvPr>
            <p:cNvCxnSpPr>
              <a:cxnSpLocks/>
            </p:cNvCxnSpPr>
            <p:nvPr/>
          </p:nvCxnSpPr>
          <p:spPr>
            <a:xfrm flipH="1" flipV="1">
              <a:off x="2497853" y="3889467"/>
              <a:ext cx="157316" cy="8259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75ED668-1438-002E-C5D5-3E62F993D40F}"/>
                </a:ext>
              </a:extLst>
            </p:cNvPr>
            <p:cNvCxnSpPr>
              <a:cxnSpLocks/>
            </p:cNvCxnSpPr>
            <p:nvPr/>
          </p:nvCxnSpPr>
          <p:spPr>
            <a:xfrm flipV="1">
              <a:off x="2655169" y="3889467"/>
              <a:ext cx="747252" cy="8259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BCE945C-5292-A2B7-9148-76C273A311D9}"/>
                </a:ext>
              </a:extLst>
            </p:cNvPr>
            <p:cNvCxnSpPr>
              <a:cxnSpLocks/>
            </p:cNvCxnSpPr>
            <p:nvPr/>
          </p:nvCxnSpPr>
          <p:spPr>
            <a:xfrm flipH="1" flipV="1">
              <a:off x="3402421" y="3889467"/>
              <a:ext cx="334296"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BA0A9D0-2B21-BBAE-1BBC-A0BD29FC9547}"/>
                </a:ext>
              </a:extLst>
            </p:cNvPr>
            <p:cNvCxnSpPr>
              <a:cxnSpLocks/>
            </p:cNvCxnSpPr>
            <p:nvPr/>
          </p:nvCxnSpPr>
          <p:spPr>
            <a:xfrm flipV="1">
              <a:off x="3736717" y="4061677"/>
              <a:ext cx="442452" cy="5652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C7D0A6E-02D4-FB9F-A2D8-866C6D4BC26B}"/>
                </a:ext>
              </a:extLst>
            </p:cNvPr>
            <p:cNvCxnSpPr>
              <a:cxnSpLocks/>
            </p:cNvCxnSpPr>
            <p:nvPr/>
          </p:nvCxnSpPr>
          <p:spPr>
            <a:xfrm>
              <a:off x="4179169" y="4059256"/>
              <a:ext cx="717755" cy="992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Process 25">
              <a:extLst>
                <a:ext uri="{FF2B5EF4-FFF2-40B4-BE49-F238E27FC236}">
                  <a16:creationId xmlns:a16="http://schemas.microsoft.com/office/drawing/2014/main" id="{61B6AF63-0F32-2F38-4168-1076D46EE154}"/>
                </a:ext>
              </a:extLst>
            </p:cNvPr>
            <p:cNvSpPr/>
            <p:nvPr/>
          </p:nvSpPr>
          <p:spPr>
            <a:xfrm>
              <a:off x="1582132" y="3889467"/>
              <a:ext cx="904569" cy="737419"/>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Process 26">
              <a:extLst>
                <a:ext uri="{FF2B5EF4-FFF2-40B4-BE49-F238E27FC236}">
                  <a16:creationId xmlns:a16="http://schemas.microsoft.com/office/drawing/2014/main" id="{DC32FCB9-5399-080C-65AE-DA14C871EA32}"/>
                </a:ext>
              </a:extLst>
            </p:cNvPr>
            <p:cNvSpPr/>
            <p:nvPr/>
          </p:nvSpPr>
          <p:spPr>
            <a:xfrm>
              <a:off x="2486702" y="3896841"/>
              <a:ext cx="168468" cy="81741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8" name="Process 27">
              <a:extLst>
                <a:ext uri="{FF2B5EF4-FFF2-40B4-BE49-F238E27FC236}">
                  <a16:creationId xmlns:a16="http://schemas.microsoft.com/office/drawing/2014/main" id="{60F33387-E4F5-6F37-0CDE-A543203014CE}"/>
                </a:ext>
              </a:extLst>
            </p:cNvPr>
            <p:cNvSpPr/>
            <p:nvPr/>
          </p:nvSpPr>
          <p:spPr>
            <a:xfrm>
              <a:off x="2655168" y="3904215"/>
              <a:ext cx="735529" cy="81741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9" name="Process 28">
              <a:extLst>
                <a:ext uri="{FF2B5EF4-FFF2-40B4-BE49-F238E27FC236}">
                  <a16:creationId xmlns:a16="http://schemas.microsoft.com/office/drawing/2014/main" id="{7FF055C4-EA8F-2CA8-11B0-2FA3043ADA41}"/>
                </a:ext>
              </a:extLst>
            </p:cNvPr>
            <p:cNvSpPr/>
            <p:nvPr/>
          </p:nvSpPr>
          <p:spPr>
            <a:xfrm>
              <a:off x="3389882" y="3898186"/>
              <a:ext cx="350936" cy="718421"/>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0" name="Process 29">
              <a:extLst>
                <a:ext uri="{FF2B5EF4-FFF2-40B4-BE49-F238E27FC236}">
                  <a16:creationId xmlns:a16="http://schemas.microsoft.com/office/drawing/2014/main" id="{B783DC2B-2014-48C6-574F-61E5FC60D511}"/>
                </a:ext>
              </a:extLst>
            </p:cNvPr>
            <p:cNvSpPr/>
            <p:nvPr/>
          </p:nvSpPr>
          <p:spPr>
            <a:xfrm>
              <a:off x="3740868" y="4049688"/>
              <a:ext cx="449871" cy="565209"/>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1" name="Process 30">
              <a:extLst>
                <a:ext uri="{FF2B5EF4-FFF2-40B4-BE49-F238E27FC236}">
                  <a16:creationId xmlns:a16="http://schemas.microsoft.com/office/drawing/2014/main" id="{C9FDB668-DCF0-89C3-7E55-D80CA3F03CEF}"/>
                </a:ext>
              </a:extLst>
            </p:cNvPr>
            <p:cNvSpPr/>
            <p:nvPr/>
          </p:nvSpPr>
          <p:spPr>
            <a:xfrm>
              <a:off x="4186637" y="4055003"/>
              <a:ext cx="710287" cy="10589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3" name="Right Arrow 42">
              <a:extLst>
                <a:ext uri="{FF2B5EF4-FFF2-40B4-BE49-F238E27FC236}">
                  <a16:creationId xmlns:a16="http://schemas.microsoft.com/office/drawing/2014/main" id="{42592D9D-9CEA-871D-BA2D-4B5E12C4B839}"/>
                </a:ext>
              </a:extLst>
            </p:cNvPr>
            <p:cNvSpPr/>
            <p:nvPr/>
          </p:nvSpPr>
          <p:spPr>
            <a:xfrm>
              <a:off x="5229034" y="4141074"/>
              <a:ext cx="841248" cy="21945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5A8DFB8-4616-D50E-D1DE-BDDDBAFB4847}"/>
                </a:ext>
              </a:extLst>
            </p:cNvPr>
            <p:cNvSpPr txBox="1"/>
            <p:nvPr/>
          </p:nvSpPr>
          <p:spPr>
            <a:xfrm>
              <a:off x="6253439" y="4024836"/>
              <a:ext cx="5563058" cy="447824"/>
            </a:xfrm>
            <a:prstGeom prst="rect">
              <a:avLst/>
            </a:prstGeom>
            <a:noFill/>
          </p:spPr>
          <p:txBody>
            <a:bodyPr wrap="square" rtlCol="0">
              <a:spAutoFit/>
            </a:bodyPr>
            <a:lstStyle/>
            <a:p>
              <a:r>
                <a:rPr lang="en-US" sz="2000" b="1" dirty="0"/>
                <a:t>Time and space costs</a:t>
              </a:r>
            </a:p>
            <a:p>
              <a:r>
                <a:rPr lang="en-US" dirty="0"/>
                <a:t>Building time is 9.4x ~ 11.8x longer than queries</a:t>
              </a:r>
            </a:p>
            <a:p>
              <a:r>
                <a:rPr lang="en-US" dirty="0"/>
                <a:t>BVH  takes 2.4 GB of device memory for 69M line segments</a:t>
              </a:r>
            </a:p>
          </p:txBody>
        </p:sp>
      </p:grpSp>
      <p:grpSp>
        <p:nvGrpSpPr>
          <p:cNvPr id="58" name="Group 57">
            <a:extLst>
              <a:ext uri="{FF2B5EF4-FFF2-40B4-BE49-F238E27FC236}">
                <a16:creationId xmlns:a16="http://schemas.microsoft.com/office/drawing/2014/main" id="{B63D0942-6879-009A-B59E-A55BA6BBA2AC}"/>
              </a:ext>
            </a:extLst>
          </p:cNvPr>
          <p:cNvGrpSpPr/>
          <p:nvPr/>
        </p:nvGrpSpPr>
        <p:grpSpPr>
          <a:xfrm>
            <a:off x="2343877" y="4408853"/>
            <a:ext cx="2570304" cy="2023765"/>
            <a:chOff x="2343877" y="4408853"/>
            <a:chExt cx="2570304" cy="2023765"/>
          </a:xfrm>
        </p:grpSpPr>
        <p:sp>
          <p:nvSpPr>
            <p:cNvPr id="38" name="Process 37">
              <a:extLst>
                <a:ext uri="{FF2B5EF4-FFF2-40B4-BE49-F238E27FC236}">
                  <a16:creationId xmlns:a16="http://schemas.microsoft.com/office/drawing/2014/main" id="{71A6E199-8E9F-863B-E54E-D616AAF205C7}"/>
                </a:ext>
              </a:extLst>
            </p:cNvPr>
            <p:cNvSpPr/>
            <p:nvPr/>
          </p:nvSpPr>
          <p:spPr>
            <a:xfrm>
              <a:off x="2343877" y="4408853"/>
              <a:ext cx="1112094" cy="737419"/>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E8EE760-AE64-3868-159B-52A1DA6543BF}"/>
                </a:ext>
              </a:extLst>
            </p:cNvPr>
            <p:cNvCxnSpPr/>
            <p:nvPr/>
          </p:nvCxnSpPr>
          <p:spPr>
            <a:xfrm flipV="1">
              <a:off x="2343877" y="4408854"/>
              <a:ext cx="904568"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3C26006-DCE5-FF5A-FEB6-43F24CD4E7A9}"/>
                </a:ext>
              </a:extLst>
            </p:cNvPr>
            <p:cNvCxnSpPr>
              <a:cxnSpLocks/>
            </p:cNvCxnSpPr>
            <p:nvPr/>
          </p:nvCxnSpPr>
          <p:spPr>
            <a:xfrm>
              <a:off x="3188272" y="4650285"/>
              <a:ext cx="267700" cy="4959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0788B39-F60C-15BF-8E75-691E8A3A8BF9}"/>
                </a:ext>
              </a:extLst>
            </p:cNvPr>
            <p:cNvCxnSpPr>
              <a:cxnSpLocks/>
            </p:cNvCxnSpPr>
            <p:nvPr/>
          </p:nvCxnSpPr>
          <p:spPr>
            <a:xfrm>
              <a:off x="3986457" y="4898279"/>
              <a:ext cx="343738" cy="923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71C6D44-3382-BD87-9D76-0C389944898F}"/>
                </a:ext>
              </a:extLst>
            </p:cNvPr>
            <p:cNvCxnSpPr>
              <a:cxnSpLocks/>
            </p:cNvCxnSpPr>
            <p:nvPr/>
          </p:nvCxnSpPr>
          <p:spPr>
            <a:xfrm flipH="1">
              <a:off x="4330195" y="4919672"/>
              <a:ext cx="582856" cy="4959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Process 44">
              <a:extLst>
                <a:ext uri="{FF2B5EF4-FFF2-40B4-BE49-F238E27FC236}">
                  <a16:creationId xmlns:a16="http://schemas.microsoft.com/office/drawing/2014/main" id="{72150B45-0777-0333-FF35-5DB42FDAA695}"/>
                </a:ext>
              </a:extLst>
            </p:cNvPr>
            <p:cNvSpPr/>
            <p:nvPr/>
          </p:nvSpPr>
          <p:spPr>
            <a:xfrm>
              <a:off x="3986458" y="4907621"/>
              <a:ext cx="927723" cy="91388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46" name="Graphic 45" descr="Thumbs Down with solid fill">
              <a:extLst>
                <a:ext uri="{FF2B5EF4-FFF2-40B4-BE49-F238E27FC236}">
                  <a16:creationId xmlns:a16="http://schemas.microsoft.com/office/drawing/2014/main" id="{4DD1D34B-B084-916A-AF7C-4087C755C4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2941202" y="5858028"/>
              <a:ext cx="551770" cy="574590"/>
            </a:xfrm>
            <a:prstGeom prst="rect">
              <a:avLst/>
            </a:prstGeom>
          </p:spPr>
        </p:pic>
      </p:grpSp>
      <p:grpSp>
        <p:nvGrpSpPr>
          <p:cNvPr id="59" name="Group 58">
            <a:extLst>
              <a:ext uri="{FF2B5EF4-FFF2-40B4-BE49-F238E27FC236}">
                <a16:creationId xmlns:a16="http://schemas.microsoft.com/office/drawing/2014/main" id="{F1144DCF-4CCF-6BAE-92FA-96467212DDF8}"/>
              </a:ext>
            </a:extLst>
          </p:cNvPr>
          <p:cNvGrpSpPr/>
          <p:nvPr/>
        </p:nvGrpSpPr>
        <p:grpSpPr>
          <a:xfrm>
            <a:off x="7138093" y="4384525"/>
            <a:ext cx="2569174" cy="2105963"/>
            <a:chOff x="7138093" y="4384525"/>
            <a:chExt cx="2569174" cy="2105963"/>
          </a:xfrm>
        </p:grpSpPr>
        <p:sp>
          <p:nvSpPr>
            <p:cNvPr id="50" name="Process 49">
              <a:extLst>
                <a:ext uri="{FF2B5EF4-FFF2-40B4-BE49-F238E27FC236}">
                  <a16:creationId xmlns:a16="http://schemas.microsoft.com/office/drawing/2014/main" id="{2C6565AA-98EB-65C9-CA9E-C149293B3A84}"/>
                </a:ext>
              </a:extLst>
            </p:cNvPr>
            <p:cNvSpPr/>
            <p:nvPr/>
          </p:nvSpPr>
          <p:spPr>
            <a:xfrm>
              <a:off x="7138093" y="4384525"/>
              <a:ext cx="2569174" cy="1031093"/>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4631753-7B7C-6126-58AA-21E3D6D9BF2E}"/>
                </a:ext>
              </a:extLst>
            </p:cNvPr>
            <p:cNvCxnSpPr/>
            <p:nvPr/>
          </p:nvCxnSpPr>
          <p:spPr>
            <a:xfrm flipV="1">
              <a:off x="7138093" y="4408854"/>
              <a:ext cx="904568" cy="7374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114DF94C-193D-CF7C-B1F7-CBC170982962}"/>
                </a:ext>
              </a:extLst>
            </p:cNvPr>
            <p:cNvCxnSpPr>
              <a:cxnSpLocks/>
            </p:cNvCxnSpPr>
            <p:nvPr/>
          </p:nvCxnSpPr>
          <p:spPr>
            <a:xfrm>
              <a:off x="7982488" y="4650285"/>
              <a:ext cx="267700" cy="4959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B40F6D6-3589-9E1D-AD71-63A84D1916CB}"/>
                </a:ext>
              </a:extLst>
            </p:cNvPr>
            <p:cNvCxnSpPr>
              <a:cxnSpLocks/>
            </p:cNvCxnSpPr>
            <p:nvPr/>
          </p:nvCxnSpPr>
          <p:spPr>
            <a:xfrm>
              <a:off x="8780673" y="4898279"/>
              <a:ext cx="343738" cy="923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75FBFBB-297F-E94D-41E2-7A7DC85874C5}"/>
                </a:ext>
              </a:extLst>
            </p:cNvPr>
            <p:cNvCxnSpPr>
              <a:cxnSpLocks/>
            </p:cNvCxnSpPr>
            <p:nvPr/>
          </p:nvCxnSpPr>
          <p:spPr>
            <a:xfrm flipH="1">
              <a:off x="9124411" y="4919672"/>
              <a:ext cx="582856" cy="4959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Process 54">
              <a:extLst>
                <a:ext uri="{FF2B5EF4-FFF2-40B4-BE49-F238E27FC236}">
                  <a16:creationId xmlns:a16="http://schemas.microsoft.com/office/drawing/2014/main" id="{620BB722-4429-2153-51AB-B204F97973AC}"/>
                </a:ext>
              </a:extLst>
            </p:cNvPr>
            <p:cNvSpPr/>
            <p:nvPr/>
          </p:nvSpPr>
          <p:spPr>
            <a:xfrm>
              <a:off x="7980363" y="4635531"/>
              <a:ext cx="1144048" cy="1185970"/>
            </a:xfrm>
            <a:prstGeom prst="flowChartProcess">
              <a:avLst/>
            </a:prstGeom>
            <a:noFill/>
            <a:ln w="158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57" name="Graphic 56" descr="Thumbs Down with solid fill">
              <a:extLst>
                <a:ext uri="{FF2B5EF4-FFF2-40B4-BE49-F238E27FC236}">
                  <a16:creationId xmlns:a16="http://schemas.microsoft.com/office/drawing/2014/main" id="{56602A9E-9B8C-9827-A841-8D1C5BBFAD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3049" y="5915898"/>
              <a:ext cx="574590" cy="574590"/>
            </a:xfrm>
            <a:prstGeom prst="rect">
              <a:avLst/>
            </a:prstGeom>
          </p:spPr>
        </p:pic>
      </p:grpSp>
    </p:spTree>
    <p:extLst>
      <p:ext uri="{BB962C8B-B14F-4D97-AF65-F5344CB8AC3E}">
        <p14:creationId xmlns:p14="http://schemas.microsoft.com/office/powerpoint/2010/main" val="316346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1FC7-AC2A-982A-5DFE-D46E11D5D7AC}"/>
              </a:ext>
            </a:extLst>
          </p:cNvPr>
          <p:cNvSpPr>
            <a:spLocks noGrp="1"/>
          </p:cNvSpPr>
          <p:nvPr>
            <p:ph type="title"/>
          </p:nvPr>
        </p:nvSpPr>
        <p:spPr/>
        <p:txBody>
          <a:bodyPr/>
          <a:lstStyle/>
          <a:p>
            <a:r>
              <a:rPr lang="en-US" dirty="0"/>
              <a:t>Reducing the number of AABBs</a:t>
            </a:r>
          </a:p>
        </p:txBody>
      </p:sp>
      <p:sp>
        <p:nvSpPr>
          <p:cNvPr id="3" name="Content Placeholder 2">
            <a:extLst>
              <a:ext uri="{FF2B5EF4-FFF2-40B4-BE49-F238E27FC236}">
                <a16:creationId xmlns:a16="http://schemas.microsoft.com/office/drawing/2014/main" id="{1663B06B-D51B-7240-321C-A3C8A9F701B3}"/>
              </a:ext>
            </a:extLst>
          </p:cNvPr>
          <p:cNvSpPr>
            <a:spLocks noGrp="1"/>
          </p:cNvSpPr>
          <p:nvPr>
            <p:ph idx="1"/>
          </p:nvPr>
        </p:nvSpPr>
        <p:spPr/>
        <p:txBody>
          <a:bodyPr/>
          <a:lstStyle/>
          <a:p>
            <a:r>
              <a:rPr lang="en-US" dirty="0"/>
              <a:t>Merge boxes by constraining area growth</a:t>
            </a:r>
          </a:p>
          <a:p>
            <a:r>
              <a:rPr lang="en-US" dirty="0"/>
              <a:t>Traverse the line segs if a ray hits a box</a:t>
            </a:r>
          </a:p>
          <a:p>
            <a:pPr marL="0" indent="0">
              <a:buNone/>
            </a:pPr>
            <a:r>
              <a:rPr lang="en-US" dirty="0"/>
              <a:t> </a:t>
            </a:r>
          </a:p>
          <a:p>
            <a:pPr>
              <a:buFontTx/>
              <a:buChar char="-"/>
            </a:pPr>
            <a:endParaRPr lang="en-US" dirty="0"/>
          </a:p>
          <a:p>
            <a:pPr>
              <a:buFontTx/>
              <a:buChar char="-"/>
            </a:pPr>
            <a:endParaRPr lang="en-US" dirty="0"/>
          </a:p>
        </p:txBody>
      </p:sp>
      <p:sp>
        <p:nvSpPr>
          <p:cNvPr id="4" name="Slide Number Placeholder 3">
            <a:extLst>
              <a:ext uri="{FF2B5EF4-FFF2-40B4-BE49-F238E27FC236}">
                <a16:creationId xmlns:a16="http://schemas.microsoft.com/office/drawing/2014/main" id="{630D9017-3265-29FA-D35C-DA63BEFD264A}"/>
              </a:ext>
            </a:extLst>
          </p:cNvPr>
          <p:cNvSpPr>
            <a:spLocks noGrp="1"/>
          </p:cNvSpPr>
          <p:nvPr>
            <p:ph type="sldNum" sz="quarter" idx="12"/>
          </p:nvPr>
        </p:nvSpPr>
        <p:spPr/>
        <p:txBody>
          <a:bodyPr/>
          <a:lstStyle/>
          <a:p>
            <a:fld id="{85755D8F-12EC-5944-A0BB-3D22CF45DCD8}" type="slidenum">
              <a:rPr lang="en-US" smtClean="0"/>
              <a:t>30</a:t>
            </a:fld>
            <a:endParaRPr lang="en-US"/>
          </a:p>
        </p:txBody>
      </p:sp>
      <p:cxnSp>
        <p:nvCxnSpPr>
          <p:cNvPr id="6" name="Straight Connector 5">
            <a:extLst>
              <a:ext uri="{FF2B5EF4-FFF2-40B4-BE49-F238E27FC236}">
                <a16:creationId xmlns:a16="http://schemas.microsoft.com/office/drawing/2014/main" id="{7EEDCA70-2F6D-62E9-0E61-0C46F703113E}"/>
              </a:ext>
            </a:extLst>
          </p:cNvPr>
          <p:cNvCxnSpPr/>
          <p:nvPr/>
        </p:nvCxnSpPr>
        <p:spPr>
          <a:xfrm flipH="1">
            <a:off x="1258402" y="2260964"/>
            <a:ext cx="1889894" cy="4018113"/>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8F4A4AA3-EF89-547C-6D6B-71A07F0CB489}"/>
              </a:ext>
            </a:extLst>
          </p:cNvPr>
          <p:cNvCxnSpPr>
            <a:cxnSpLocks/>
          </p:cNvCxnSpPr>
          <p:nvPr/>
        </p:nvCxnSpPr>
        <p:spPr>
          <a:xfrm>
            <a:off x="3148298" y="2260964"/>
            <a:ext cx="772091" cy="2959546"/>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20BB4E6C-0D28-B9F6-4640-93DD899C9C01}"/>
              </a:ext>
            </a:extLst>
          </p:cNvPr>
          <p:cNvCxnSpPr>
            <a:cxnSpLocks/>
          </p:cNvCxnSpPr>
          <p:nvPr/>
        </p:nvCxnSpPr>
        <p:spPr>
          <a:xfrm flipH="1">
            <a:off x="3920388" y="3083759"/>
            <a:ext cx="349550" cy="213675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D2B2DBC5-AEAF-309E-0E75-1659498B2969}"/>
              </a:ext>
            </a:extLst>
          </p:cNvPr>
          <p:cNvCxnSpPr>
            <a:cxnSpLocks/>
          </p:cNvCxnSpPr>
          <p:nvPr/>
        </p:nvCxnSpPr>
        <p:spPr>
          <a:xfrm>
            <a:off x="4269938" y="3083759"/>
            <a:ext cx="332721" cy="184731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004EFA86-0D29-3085-3850-C4F5AAA7A921}"/>
              </a:ext>
            </a:extLst>
          </p:cNvPr>
          <p:cNvCxnSpPr>
            <a:cxnSpLocks/>
          </p:cNvCxnSpPr>
          <p:nvPr/>
        </p:nvCxnSpPr>
        <p:spPr>
          <a:xfrm flipH="1">
            <a:off x="4602659" y="2530418"/>
            <a:ext cx="2637998" cy="2400651"/>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0F532C7-351F-9719-1A17-22C3C2A1763C}"/>
              </a:ext>
            </a:extLst>
          </p:cNvPr>
          <p:cNvCxnSpPr>
            <a:cxnSpLocks/>
          </p:cNvCxnSpPr>
          <p:nvPr/>
        </p:nvCxnSpPr>
        <p:spPr>
          <a:xfrm flipH="1">
            <a:off x="5473122" y="2530418"/>
            <a:ext cx="1784363" cy="231552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D6AD40BB-575A-FD8D-AC1F-AA63D03677DE}"/>
              </a:ext>
            </a:extLst>
          </p:cNvPr>
          <p:cNvCxnSpPr>
            <a:cxnSpLocks/>
          </p:cNvCxnSpPr>
          <p:nvPr/>
        </p:nvCxnSpPr>
        <p:spPr>
          <a:xfrm flipH="1">
            <a:off x="5473122" y="3083759"/>
            <a:ext cx="2539924" cy="1762181"/>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6C543710-C29B-A9C4-E7B2-8F7B9F5399A0}"/>
              </a:ext>
            </a:extLst>
          </p:cNvPr>
          <p:cNvCxnSpPr>
            <a:cxnSpLocks/>
          </p:cNvCxnSpPr>
          <p:nvPr/>
        </p:nvCxnSpPr>
        <p:spPr>
          <a:xfrm>
            <a:off x="8013044" y="3083759"/>
            <a:ext cx="2989476" cy="2923109"/>
          </a:xfrm>
          <a:prstGeom prst="line">
            <a:avLst/>
          </a:prstGeom>
        </p:spPr>
        <p:style>
          <a:lnRef idx="2">
            <a:schemeClr val="dk1"/>
          </a:lnRef>
          <a:fillRef idx="0">
            <a:schemeClr val="dk1"/>
          </a:fillRef>
          <a:effectRef idx="1">
            <a:schemeClr val="dk1"/>
          </a:effectRef>
          <a:fontRef idx="minor">
            <a:schemeClr val="tx1"/>
          </a:fontRef>
        </p:style>
      </p:cxnSp>
      <p:sp>
        <p:nvSpPr>
          <p:cNvPr id="12" name="Process 11">
            <a:extLst>
              <a:ext uri="{FF2B5EF4-FFF2-40B4-BE49-F238E27FC236}">
                <a16:creationId xmlns:a16="http://schemas.microsoft.com/office/drawing/2014/main" id="{1839258E-AF33-CDEA-955F-ACC5E8971308}"/>
              </a:ext>
            </a:extLst>
          </p:cNvPr>
          <p:cNvSpPr/>
          <p:nvPr/>
        </p:nvSpPr>
        <p:spPr>
          <a:xfrm>
            <a:off x="1280463" y="2244527"/>
            <a:ext cx="1864046" cy="4034550"/>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Process 12">
            <a:extLst>
              <a:ext uri="{FF2B5EF4-FFF2-40B4-BE49-F238E27FC236}">
                <a16:creationId xmlns:a16="http://schemas.microsoft.com/office/drawing/2014/main" id="{24C98B45-A460-03C0-303F-AEE284545460}"/>
              </a:ext>
            </a:extLst>
          </p:cNvPr>
          <p:cNvSpPr/>
          <p:nvPr/>
        </p:nvSpPr>
        <p:spPr>
          <a:xfrm>
            <a:off x="3153130" y="2241122"/>
            <a:ext cx="758336" cy="2979389"/>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Process 14">
            <a:extLst>
              <a:ext uri="{FF2B5EF4-FFF2-40B4-BE49-F238E27FC236}">
                <a16:creationId xmlns:a16="http://schemas.microsoft.com/office/drawing/2014/main" id="{10D11921-9FD0-FB10-894A-475591472E5C}"/>
              </a:ext>
            </a:extLst>
          </p:cNvPr>
          <p:cNvSpPr/>
          <p:nvPr/>
        </p:nvSpPr>
        <p:spPr>
          <a:xfrm>
            <a:off x="3909088" y="3080355"/>
            <a:ext cx="355988" cy="2136752"/>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Process 15">
            <a:extLst>
              <a:ext uri="{FF2B5EF4-FFF2-40B4-BE49-F238E27FC236}">
                <a16:creationId xmlns:a16="http://schemas.microsoft.com/office/drawing/2014/main" id="{1025CDCD-2D88-A5C9-3CCD-6E1FFC72A613}"/>
              </a:ext>
            </a:extLst>
          </p:cNvPr>
          <p:cNvSpPr/>
          <p:nvPr/>
        </p:nvSpPr>
        <p:spPr>
          <a:xfrm>
            <a:off x="4256648" y="3083760"/>
            <a:ext cx="340626" cy="1847311"/>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8" name="Process 17">
            <a:extLst>
              <a:ext uri="{FF2B5EF4-FFF2-40B4-BE49-F238E27FC236}">
                <a16:creationId xmlns:a16="http://schemas.microsoft.com/office/drawing/2014/main" id="{B0AFE2AE-1A42-FAED-6B61-10F29C12E7AA}"/>
              </a:ext>
            </a:extLst>
          </p:cNvPr>
          <p:cNvSpPr/>
          <p:nvPr/>
        </p:nvSpPr>
        <p:spPr>
          <a:xfrm>
            <a:off x="4600795" y="2530416"/>
            <a:ext cx="2649079" cy="2389578"/>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9" name="Process 18">
            <a:extLst>
              <a:ext uri="{FF2B5EF4-FFF2-40B4-BE49-F238E27FC236}">
                <a16:creationId xmlns:a16="http://schemas.microsoft.com/office/drawing/2014/main" id="{2FDFBCAF-7BAA-6AEB-0838-F7F58F7EAD9A}"/>
              </a:ext>
            </a:extLst>
          </p:cNvPr>
          <p:cNvSpPr/>
          <p:nvPr/>
        </p:nvSpPr>
        <p:spPr>
          <a:xfrm>
            <a:off x="5465509" y="2530416"/>
            <a:ext cx="1784365" cy="2315522"/>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Process 20">
            <a:extLst>
              <a:ext uri="{FF2B5EF4-FFF2-40B4-BE49-F238E27FC236}">
                <a16:creationId xmlns:a16="http://schemas.microsoft.com/office/drawing/2014/main" id="{1F77F2F1-435D-DC5D-74F1-DC4BA9084901}"/>
              </a:ext>
            </a:extLst>
          </p:cNvPr>
          <p:cNvSpPr/>
          <p:nvPr/>
        </p:nvSpPr>
        <p:spPr>
          <a:xfrm>
            <a:off x="5462014" y="3072398"/>
            <a:ext cx="2544379" cy="1773367"/>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2" name="Process 21">
            <a:extLst>
              <a:ext uri="{FF2B5EF4-FFF2-40B4-BE49-F238E27FC236}">
                <a16:creationId xmlns:a16="http://schemas.microsoft.com/office/drawing/2014/main" id="{0162F975-557F-9664-2212-7C808D2D225D}"/>
              </a:ext>
            </a:extLst>
          </p:cNvPr>
          <p:cNvSpPr/>
          <p:nvPr/>
        </p:nvSpPr>
        <p:spPr>
          <a:xfrm>
            <a:off x="8014451" y="3082558"/>
            <a:ext cx="3004879" cy="2923109"/>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9" name="Process 58">
            <a:extLst>
              <a:ext uri="{FF2B5EF4-FFF2-40B4-BE49-F238E27FC236}">
                <a16:creationId xmlns:a16="http://schemas.microsoft.com/office/drawing/2014/main" id="{D92E65C5-1B78-B26B-EE3A-7ADABEBCE36A}"/>
              </a:ext>
            </a:extLst>
          </p:cNvPr>
          <p:cNvSpPr/>
          <p:nvPr/>
        </p:nvSpPr>
        <p:spPr>
          <a:xfrm>
            <a:off x="1274730" y="2241122"/>
            <a:ext cx="2644845" cy="4034550"/>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0" name="Process 59">
            <a:extLst>
              <a:ext uri="{FF2B5EF4-FFF2-40B4-BE49-F238E27FC236}">
                <a16:creationId xmlns:a16="http://schemas.microsoft.com/office/drawing/2014/main" id="{E4DFDC71-DC6A-70FA-003A-CF871A8050B2}"/>
              </a:ext>
            </a:extLst>
          </p:cNvPr>
          <p:cNvSpPr/>
          <p:nvPr/>
        </p:nvSpPr>
        <p:spPr>
          <a:xfrm>
            <a:off x="3914962" y="3072398"/>
            <a:ext cx="685020" cy="2164549"/>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1" name="Process 60">
            <a:extLst>
              <a:ext uri="{FF2B5EF4-FFF2-40B4-BE49-F238E27FC236}">
                <a16:creationId xmlns:a16="http://schemas.microsoft.com/office/drawing/2014/main" id="{36953F07-8F07-2F8C-5E79-227AE36BDD54}"/>
              </a:ext>
            </a:extLst>
          </p:cNvPr>
          <p:cNvSpPr/>
          <p:nvPr/>
        </p:nvSpPr>
        <p:spPr>
          <a:xfrm>
            <a:off x="5462015" y="2530416"/>
            <a:ext cx="2551030" cy="2315349"/>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2" name="Process 61">
            <a:extLst>
              <a:ext uri="{FF2B5EF4-FFF2-40B4-BE49-F238E27FC236}">
                <a16:creationId xmlns:a16="http://schemas.microsoft.com/office/drawing/2014/main" id="{77A50C69-7F38-9DE4-D2DC-C9ADE5DB1337}"/>
              </a:ext>
            </a:extLst>
          </p:cNvPr>
          <p:cNvSpPr/>
          <p:nvPr/>
        </p:nvSpPr>
        <p:spPr>
          <a:xfrm>
            <a:off x="4597905" y="2530416"/>
            <a:ext cx="3422753" cy="2390036"/>
          </a:xfrm>
          <a:prstGeom prst="flowChartProcess">
            <a:avLst/>
          </a:prstGeom>
          <a:noFill/>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3" name="Rectangle 62">
            <a:extLst>
              <a:ext uri="{FF2B5EF4-FFF2-40B4-BE49-F238E27FC236}">
                <a16:creationId xmlns:a16="http://schemas.microsoft.com/office/drawing/2014/main" id="{FDBA7805-BC0C-2690-F9F4-D76CF14D8789}"/>
              </a:ext>
            </a:extLst>
          </p:cNvPr>
          <p:cNvSpPr/>
          <p:nvPr/>
        </p:nvSpPr>
        <p:spPr>
          <a:xfrm>
            <a:off x="1016000" y="2061029"/>
            <a:ext cx="10551886" cy="4325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00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63"/>
                                        </p:tgtEl>
                                      </p:cBhvr>
                                    </p:animEffect>
                                    <p:set>
                                      <p:cBhvr>
                                        <p:cTn id="11" dur="1" fill="hold">
                                          <p:stCondLst>
                                            <p:cond delay="499"/>
                                          </p:stCondLst>
                                        </p:cTn>
                                        <p:tgtEl>
                                          <p:spTgt spid="6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grpId="0" nodeType="clickEffect">
                                  <p:stCondLst>
                                    <p:cond delay="0"/>
                                  </p:stCondLst>
                                  <p:childTnLst>
                                    <p:anim calcmode="lin" valueType="num">
                                      <p:cBhvr additive="base">
                                        <p:cTn id="15" dur="500"/>
                                        <p:tgtEl>
                                          <p:spTgt spid="12"/>
                                        </p:tgtEl>
                                        <p:attrNameLst>
                                          <p:attrName>ppt_x</p:attrName>
                                        </p:attrNameLst>
                                      </p:cBhvr>
                                      <p:tavLst>
                                        <p:tav tm="0">
                                          <p:val>
                                            <p:strVal val="ppt_x"/>
                                          </p:val>
                                        </p:tav>
                                        <p:tav tm="100000">
                                          <p:val>
                                            <p:strVal val="ppt_x"/>
                                          </p:val>
                                        </p:tav>
                                      </p:tavLst>
                                    </p:anim>
                                    <p:anim calcmode="lin" valueType="num">
                                      <p:cBhvr additive="base">
                                        <p:cTn id="16" dur="500"/>
                                        <p:tgtEl>
                                          <p:spTgt spid="12"/>
                                        </p:tgtEl>
                                        <p:attrNameLst>
                                          <p:attrName>ppt_y</p:attrName>
                                        </p:attrNameLst>
                                      </p:cBhvr>
                                      <p:tavLst>
                                        <p:tav tm="0">
                                          <p:val>
                                            <p:strVal val="ppt_y"/>
                                          </p:val>
                                        </p:tav>
                                        <p:tav tm="100000">
                                          <p:val>
                                            <p:strVal val="1+ppt_h/2"/>
                                          </p:val>
                                        </p:tav>
                                      </p:tavLst>
                                    </p:anim>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0" nodeType="clickEffect">
                                  <p:stCondLst>
                                    <p:cond delay="0"/>
                                  </p:stCondLst>
                                  <p:childTnLst>
                                    <p:anim calcmode="lin" valueType="num">
                                      <p:cBhvr additive="base">
                                        <p:cTn id="21" dur="500"/>
                                        <p:tgtEl>
                                          <p:spTgt spid="13"/>
                                        </p:tgtEl>
                                        <p:attrNameLst>
                                          <p:attrName>ppt_x</p:attrName>
                                        </p:attrNameLst>
                                      </p:cBhvr>
                                      <p:tavLst>
                                        <p:tav tm="0">
                                          <p:val>
                                            <p:strVal val="ppt_x"/>
                                          </p:val>
                                        </p:tav>
                                        <p:tav tm="100000">
                                          <p:val>
                                            <p:strVal val="ppt_x"/>
                                          </p:val>
                                        </p:tav>
                                      </p:tavLst>
                                    </p:anim>
                                    <p:anim calcmode="lin" valueType="num">
                                      <p:cBhvr additive="base">
                                        <p:cTn id="22" dur="500"/>
                                        <p:tgtEl>
                                          <p:spTgt spid="13"/>
                                        </p:tgtEl>
                                        <p:attrNameLst>
                                          <p:attrName>ppt_y</p:attrName>
                                        </p:attrNameLst>
                                      </p:cBhvr>
                                      <p:tavLst>
                                        <p:tav tm="0">
                                          <p:val>
                                            <p:strVal val="ppt_y"/>
                                          </p:val>
                                        </p:tav>
                                        <p:tav tm="100000">
                                          <p:val>
                                            <p:strVal val="1+ppt_h/2"/>
                                          </p:val>
                                        </p:tav>
                                      </p:tavLst>
                                    </p:anim>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1" nodeType="click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500" fill="hold"/>
                                        <p:tgtEl>
                                          <p:spTgt spid="59"/>
                                        </p:tgtEl>
                                        <p:attrNameLst>
                                          <p:attrName>ppt_x</p:attrName>
                                        </p:attrNameLst>
                                      </p:cBhvr>
                                      <p:tavLst>
                                        <p:tav tm="0">
                                          <p:val>
                                            <p:strVal val="#ppt_x"/>
                                          </p:val>
                                        </p:tav>
                                        <p:tav tm="100000">
                                          <p:val>
                                            <p:strVal val="#ppt_x"/>
                                          </p:val>
                                        </p:tav>
                                      </p:tavLst>
                                    </p:anim>
                                    <p:anim calcmode="lin" valueType="num">
                                      <p:cBhvr additive="base">
                                        <p:cTn id="2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0" nodeType="clickEffect">
                                  <p:stCondLst>
                                    <p:cond delay="0"/>
                                  </p:stCondLst>
                                  <p:childTnLst>
                                    <p:anim calcmode="lin" valueType="num">
                                      <p:cBhvr additive="base">
                                        <p:cTn id="33" dur="500"/>
                                        <p:tgtEl>
                                          <p:spTgt spid="15"/>
                                        </p:tgtEl>
                                        <p:attrNameLst>
                                          <p:attrName>ppt_x</p:attrName>
                                        </p:attrNameLst>
                                      </p:cBhvr>
                                      <p:tavLst>
                                        <p:tav tm="0">
                                          <p:val>
                                            <p:strVal val="ppt_x"/>
                                          </p:val>
                                        </p:tav>
                                        <p:tav tm="100000">
                                          <p:val>
                                            <p:strVal val="ppt_x"/>
                                          </p:val>
                                        </p:tav>
                                      </p:tavLst>
                                    </p:anim>
                                    <p:anim calcmode="lin" valueType="num">
                                      <p:cBhvr additive="base">
                                        <p:cTn id="34" dur="500"/>
                                        <p:tgtEl>
                                          <p:spTgt spid="15"/>
                                        </p:tgtEl>
                                        <p:attrNameLst>
                                          <p:attrName>ppt_y</p:attrName>
                                        </p:attrNameLst>
                                      </p:cBhvr>
                                      <p:tavLst>
                                        <p:tav tm="0">
                                          <p:val>
                                            <p:strVal val="ppt_y"/>
                                          </p:val>
                                        </p:tav>
                                        <p:tav tm="100000">
                                          <p:val>
                                            <p:strVal val="1+ppt_h/2"/>
                                          </p:val>
                                        </p:tav>
                                      </p:tavLst>
                                    </p:anim>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6"/>
                                        </p:tgtEl>
                                        <p:attrNameLst>
                                          <p:attrName>ppt_x</p:attrName>
                                        </p:attrNameLst>
                                      </p:cBhvr>
                                      <p:tavLst>
                                        <p:tav tm="0">
                                          <p:val>
                                            <p:strVal val="ppt_x"/>
                                          </p:val>
                                        </p:tav>
                                        <p:tav tm="100000">
                                          <p:val>
                                            <p:strVal val="ppt_x"/>
                                          </p:val>
                                        </p:tav>
                                      </p:tavLst>
                                    </p:anim>
                                    <p:anim calcmode="lin" valueType="num">
                                      <p:cBhvr additive="base">
                                        <p:cTn id="40" dur="500"/>
                                        <p:tgtEl>
                                          <p:spTgt spid="16"/>
                                        </p:tgtEl>
                                        <p:attrNameLst>
                                          <p:attrName>ppt_y</p:attrName>
                                        </p:attrNameLst>
                                      </p:cBhvr>
                                      <p:tavLst>
                                        <p:tav tm="0">
                                          <p:val>
                                            <p:strVal val="ppt_y"/>
                                          </p:val>
                                        </p:tav>
                                        <p:tav tm="100000">
                                          <p:val>
                                            <p:strVal val="1+ppt_h/2"/>
                                          </p:val>
                                        </p:tav>
                                      </p:tavLst>
                                    </p:anim>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additive="base">
                                        <p:cTn id="46" dur="500" fill="hold"/>
                                        <p:tgtEl>
                                          <p:spTgt spid="60"/>
                                        </p:tgtEl>
                                        <p:attrNameLst>
                                          <p:attrName>ppt_x</p:attrName>
                                        </p:attrNameLst>
                                      </p:cBhvr>
                                      <p:tavLst>
                                        <p:tav tm="0">
                                          <p:val>
                                            <p:strVal val="#ppt_x"/>
                                          </p:val>
                                        </p:tav>
                                        <p:tav tm="100000">
                                          <p:val>
                                            <p:strVal val="#ppt_x"/>
                                          </p:val>
                                        </p:tav>
                                      </p:tavLst>
                                    </p:anim>
                                    <p:anim calcmode="lin" valueType="num">
                                      <p:cBhvr additive="base">
                                        <p:cTn id="4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0" nodeType="clickEffect">
                                  <p:stCondLst>
                                    <p:cond delay="0"/>
                                  </p:stCondLst>
                                  <p:childTnLst>
                                    <p:anim calcmode="lin" valueType="num">
                                      <p:cBhvr additive="base">
                                        <p:cTn id="51" dur="500"/>
                                        <p:tgtEl>
                                          <p:spTgt spid="19"/>
                                        </p:tgtEl>
                                        <p:attrNameLst>
                                          <p:attrName>ppt_x</p:attrName>
                                        </p:attrNameLst>
                                      </p:cBhvr>
                                      <p:tavLst>
                                        <p:tav tm="0">
                                          <p:val>
                                            <p:strVal val="ppt_x"/>
                                          </p:val>
                                        </p:tav>
                                        <p:tav tm="100000">
                                          <p:val>
                                            <p:strVal val="ppt_x"/>
                                          </p:val>
                                        </p:tav>
                                      </p:tavLst>
                                    </p:anim>
                                    <p:anim calcmode="lin" valueType="num">
                                      <p:cBhvr additive="base">
                                        <p:cTn id="52" dur="500"/>
                                        <p:tgtEl>
                                          <p:spTgt spid="19"/>
                                        </p:tgtEl>
                                        <p:attrNameLst>
                                          <p:attrName>ppt_y</p:attrName>
                                        </p:attrNameLst>
                                      </p:cBhvr>
                                      <p:tavLst>
                                        <p:tav tm="0">
                                          <p:val>
                                            <p:strVal val="ppt_y"/>
                                          </p:val>
                                        </p:tav>
                                        <p:tav tm="100000">
                                          <p:val>
                                            <p:strVal val="1+ppt_h/2"/>
                                          </p:val>
                                        </p:tav>
                                      </p:tavLst>
                                    </p:anim>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0" nodeType="clickEffect">
                                  <p:stCondLst>
                                    <p:cond delay="0"/>
                                  </p:stCondLst>
                                  <p:childTnLst>
                                    <p:anim calcmode="lin" valueType="num">
                                      <p:cBhvr additive="base">
                                        <p:cTn id="57" dur="500"/>
                                        <p:tgtEl>
                                          <p:spTgt spid="21"/>
                                        </p:tgtEl>
                                        <p:attrNameLst>
                                          <p:attrName>ppt_x</p:attrName>
                                        </p:attrNameLst>
                                      </p:cBhvr>
                                      <p:tavLst>
                                        <p:tav tm="0">
                                          <p:val>
                                            <p:strVal val="ppt_x"/>
                                          </p:val>
                                        </p:tav>
                                        <p:tav tm="100000">
                                          <p:val>
                                            <p:strVal val="ppt_x"/>
                                          </p:val>
                                        </p:tav>
                                      </p:tavLst>
                                    </p:anim>
                                    <p:anim calcmode="lin" valueType="num">
                                      <p:cBhvr additive="base">
                                        <p:cTn id="58" dur="500"/>
                                        <p:tgtEl>
                                          <p:spTgt spid="21"/>
                                        </p:tgtEl>
                                        <p:attrNameLst>
                                          <p:attrName>ppt_y</p:attrName>
                                        </p:attrNameLst>
                                      </p:cBhvr>
                                      <p:tavLst>
                                        <p:tav tm="0">
                                          <p:val>
                                            <p:strVal val="ppt_y"/>
                                          </p:val>
                                        </p:tav>
                                        <p:tav tm="100000">
                                          <p:val>
                                            <p:strVal val="1+ppt_h/2"/>
                                          </p:val>
                                        </p:tav>
                                      </p:tavLst>
                                    </p:anim>
                                    <p:set>
                                      <p:cBhvr>
                                        <p:cTn id="59" dur="1" fill="hold">
                                          <p:stCondLst>
                                            <p:cond delay="499"/>
                                          </p:stCondLst>
                                        </p:cTn>
                                        <p:tgtEl>
                                          <p:spTgt spid="2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additive="base">
                                        <p:cTn id="64" dur="500" fill="hold"/>
                                        <p:tgtEl>
                                          <p:spTgt spid="61"/>
                                        </p:tgtEl>
                                        <p:attrNameLst>
                                          <p:attrName>ppt_x</p:attrName>
                                        </p:attrNameLst>
                                      </p:cBhvr>
                                      <p:tavLst>
                                        <p:tav tm="0">
                                          <p:val>
                                            <p:strVal val="#ppt_x"/>
                                          </p:val>
                                        </p:tav>
                                        <p:tav tm="100000">
                                          <p:val>
                                            <p:strVal val="#ppt_x"/>
                                          </p:val>
                                        </p:tav>
                                      </p:tavLst>
                                    </p:anim>
                                    <p:anim calcmode="lin" valueType="num">
                                      <p:cBhvr additive="base">
                                        <p:cTn id="6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grpId="0" nodeType="clickEffect">
                                  <p:stCondLst>
                                    <p:cond delay="0"/>
                                  </p:stCondLst>
                                  <p:childTnLst>
                                    <p:anim calcmode="lin" valueType="num">
                                      <p:cBhvr additive="base">
                                        <p:cTn id="69" dur="500"/>
                                        <p:tgtEl>
                                          <p:spTgt spid="18"/>
                                        </p:tgtEl>
                                        <p:attrNameLst>
                                          <p:attrName>ppt_x</p:attrName>
                                        </p:attrNameLst>
                                      </p:cBhvr>
                                      <p:tavLst>
                                        <p:tav tm="0">
                                          <p:val>
                                            <p:strVal val="ppt_x"/>
                                          </p:val>
                                        </p:tav>
                                        <p:tav tm="100000">
                                          <p:val>
                                            <p:strVal val="ppt_x"/>
                                          </p:val>
                                        </p:tav>
                                      </p:tavLst>
                                    </p:anim>
                                    <p:anim calcmode="lin" valueType="num">
                                      <p:cBhvr additive="base">
                                        <p:cTn id="70" dur="500"/>
                                        <p:tgtEl>
                                          <p:spTgt spid="18"/>
                                        </p:tgtEl>
                                        <p:attrNameLst>
                                          <p:attrName>ppt_y</p:attrName>
                                        </p:attrNameLst>
                                      </p:cBhvr>
                                      <p:tavLst>
                                        <p:tav tm="0">
                                          <p:val>
                                            <p:strVal val="ppt_y"/>
                                          </p:val>
                                        </p:tav>
                                        <p:tav tm="100000">
                                          <p:val>
                                            <p:strVal val="1+ppt_h/2"/>
                                          </p:val>
                                        </p:tav>
                                      </p:tavLst>
                                    </p:anim>
                                    <p:set>
                                      <p:cBhvr>
                                        <p:cTn id="71" dur="1" fill="hold">
                                          <p:stCondLst>
                                            <p:cond delay="499"/>
                                          </p:stCondLst>
                                        </p:cTn>
                                        <p:tgtEl>
                                          <p:spTgt spid="1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61"/>
                                        </p:tgtEl>
                                        <p:attrNameLst>
                                          <p:attrName>ppt_x</p:attrName>
                                        </p:attrNameLst>
                                      </p:cBhvr>
                                      <p:tavLst>
                                        <p:tav tm="0">
                                          <p:val>
                                            <p:strVal val="ppt_x"/>
                                          </p:val>
                                        </p:tav>
                                        <p:tav tm="100000">
                                          <p:val>
                                            <p:strVal val="ppt_x"/>
                                          </p:val>
                                        </p:tav>
                                      </p:tavLst>
                                    </p:anim>
                                    <p:anim calcmode="lin" valueType="num">
                                      <p:cBhvr additive="base">
                                        <p:cTn id="76" dur="500"/>
                                        <p:tgtEl>
                                          <p:spTgt spid="61"/>
                                        </p:tgtEl>
                                        <p:attrNameLst>
                                          <p:attrName>ppt_y</p:attrName>
                                        </p:attrNameLst>
                                      </p:cBhvr>
                                      <p:tavLst>
                                        <p:tav tm="0">
                                          <p:val>
                                            <p:strVal val="ppt_y"/>
                                          </p:val>
                                        </p:tav>
                                        <p:tav tm="100000">
                                          <p:val>
                                            <p:strVal val="1+ppt_h/2"/>
                                          </p:val>
                                        </p:tav>
                                      </p:tavLst>
                                    </p:anim>
                                    <p:set>
                                      <p:cBhvr>
                                        <p:cTn id="77" dur="1" fill="hold">
                                          <p:stCondLst>
                                            <p:cond delay="499"/>
                                          </p:stCondLst>
                                        </p:cTn>
                                        <p:tgtEl>
                                          <p:spTgt spid="6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8" grpId="0" animBg="1"/>
      <p:bldP spid="19" grpId="0" animBg="1"/>
      <p:bldP spid="21" grpId="0" animBg="1"/>
      <p:bldP spid="59" grpId="1" animBg="1"/>
      <p:bldP spid="60" grpId="0" animBg="1"/>
      <p:bldP spid="61" grpId="0" animBg="1"/>
      <p:bldP spid="61" grpId="1" animBg="1"/>
      <p:bldP spid="62" grpId="0" animBg="1"/>
      <p:bldP spid="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C2D7-90A6-04D6-E2C5-FDDDF2333FFE}"/>
              </a:ext>
            </a:extLst>
          </p:cNvPr>
          <p:cNvSpPr>
            <a:spLocks noGrp="1"/>
          </p:cNvSpPr>
          <p:nvPr>
            <p:ph type="title"/>
          </p:nvPr>
        </p:nvSpPr>
        <p:spPr/>
        <p:txBody>
          <a:bodyPr/>
          <a:lstStyle/>
          <a:p>
            <a:r>
              <a:rPr lang="en-US" dirty="0"/>
              <a:t>Effectiveness of Adaptive Grouping</a:t>
            </a:r>
          </a:p>
        </p:txBody>
      </p:sp>
      <p:sp>
        <p:nvSpPr>
          <p:cNvPr id="3" name="Content Placeholder 2">
            <a:extLst>
              <a:ext uri="{FF2B5EF4-FFF2-40B4-BE49-F238E27FC236}">
                <a16:creationId xmlns:a16="http://schemas.microsoft.com/office/drawing/2014/main" id="{0460696F-790F-DE1F-44DA-A00508617C70}"/>
              </a:ext>
            </a:extLst>
          </p:cNvPr>
          <p:cNvSpPr>
            <a:spLocks noGrp="1"/>
          </p:cNvSpPr>
          <p:nvPr>
            <p:ph idx="1"/>
          </p:nvPr>
        </p:nvSpPr>
        <p:spPr/>
        <p:txBody>
          <a:bodyPr/>
          <a:lstStyle/>
          <a:p>
            <a:r>
              <a:rPr lang="en-US" dirty="0"/>
              <a:t>Effectiveness of the merging threshold </a:t>
            </a:r>
            <a:r>
              <a:rPr lang="en-US" b="1" i="1" dirty="0"/>
              <a:t>s</a:t>
            </a:r>
          </a:p>
          <a:p>
            <a:pPr lvl="1">
              <a:buFontTx/>
              <a:buChar char="-"/>
            </a:pPr>
            <a:r>
              <a:rPr lang="en-US" sz="2800" dirty="0"/>
              <a:t>A large </a:t>
            </a:r>
            <a:r>
              <a:rPr lang="en-US" sz="2800" b="1" i="1" dirty="0"/>
              <a:t>s</a:t>
            </a:r>
            <a:r>
              <a:rPr lang="en-US" sz="2800" dirty="0"/>
              <a:t> allows to merge spatially distant AABBs (more aggressive)</a:t>
            </a:r>
          </a:p>
          <a:p>
            <a:pPr lvl="1">
              <a:buFontTx/>
              <a:buChar char="-"/>
            </a:pPr>
            <a:r>
              <a:rPr lang="en-US" sz="2800" dirty="0"/>
              <a:t>Build time goes down but query time goes up</a:t>
            </a:r>
          </a:p>
          <a:p>
            <a:pPr lvl="1">
              <a:buFontTx/>
              <a:buChar char="-"/>
            </a:pPr>
            <a:r>
              <a:rPr lang="en-US" sz="2800" dirty="0"/>
              <a:t>Need to find a “sweat point”</a:t>
            </a:r>
          </a:p>
        </p:txBody>
      </p:sp>
      <p:sp>
        <p:nvSpPr>
          <p:cNvPr id="4" name="Slide Number Placeholder 3">
            <a:extLst>
              <a:ext uri="{FF2B5EF4-FFF2-40B4-BE49-F238E27FC236}">
                <a16:creationId xmlns:a16="http://schemas.microsoft.com/office/drawing/2014/main" id="{C5872ECE-0B60-809B-67F3-62473E3798EF}"/>
              </a:ext>
            </a:extLst>
          </p:cNvPr>
          <p:cNvSpPr>
            <a:spLocks noGrp="1"/>
          </p:cNvSpPr>
          <p:nvPr>
            <p:ph type="sldNum" sz="quarter" idx="12"/>
          </p:nvPr>
        </p:nvSpPr>
        <p:spPr/>
        <p:txBody>
          <a:bodyPr/>
          <a:lstStyle/>
          <a:p>
            <a:fld id="{85755D8F-12EC-5944-A0BB-3D22CF45DCD8}" type="slidenum">
              <a:rPr lang="en-US" smtClean="0"/>
              <a:t>31</a:t>
            </a:fld>
            <a:endParaRPr lang="en-US"/>
          </a:p>
        </p:txBody>
      </p:sp>
      <p:pic>
        <p:nvPicPr>
          <p:cNvPr id="5" name="Picture 4">
            <a:extLst>
              <a:ext uri="{FF2B5EF4-FFF2-40B4-BE49-F238E27FC236}">
                <a16:creationId xmlns:a16="http://schemas.microsoft.com/office/drawing/2014/main" id="{039F6D6C-7CCB-2B4B-C1FA-E0919ACE07DD}"/>
              </a:ext>
            </a:extLst>
          </p:cNvPr>
          <p:cNvPicPr>
            <a:picLocks noChangeAspect="1"/>
          </p:cNvPicPr>
          <p:nvPr/>
        </p:nvPicPr>
        <p:blipFill>
          <a:blip r:embed="rId3"/>
          <a:stretch>
            <a:fillRect/>
          </a:stretch>
        </p:blipFill>
        <p:spPr>
          <a:xfrm>
            <a:off x="1049833" y="2964013"/>
            <a:ext cx="10303966" cy="3315064"/>
          </a:xfrm>
          <a:prstGeom prst="rect">
            <a:avLst/>
          </a:prstGeom>
        </p:spPr>
      </p:pic>
    </p:spTree>
    <p:extLst>
      <p:ext uri="{BB962C8B-B14F-4D97-AF65-F5344CB8AC3E}">
        <p14:creationId xmlns:p14="http://schemas.microsoft.com/office/powerpoint/2010/main" val="14997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13C5-BA54-E84E-2E2C-8AA4FD13E897}"/>
              </a:ext>
            </a:extLst>
          </p:cNvPr>
          <p:cNvSpPr>
            <a:spLocks noGrp="1"/>
          </p:cNvSpPr>
          <p:nvPr>
            <p:ph type="title"/>
          </p:nvPr>
        </p:nvSpPr>
        <p:spPr/>
        <p:txBody>
          <a:bodyPr/>
          <a:lstStyle/>
          <a:p>
            <a:r>
              <a:rPr lang="en-US" dirty="0"/>
              <a:t>Polygon Overlay</a:t>
            </a:r>
          </a:p>
        </p:txBody>
      </p:sp>
      <p:sp>
        <p:nvSpPr>
          <p:cNvPr id="3" name="Content Placeholder 2">
            <a:extLst>
              <a:ext uri="{FF2B5EF4-FFF2-40B4-BE49-F238E27FC236}">
                <a16:creationId xmlns:a16="http://schemas.microsoft.com/office/drawing/2014/main" id="{7D368539-E1D7-C5C6-F70A-B6DBDC12B4D2}"/>
              </a:ext>
            </a:extLst>
          </p:cNvPr>
          <p:cNvSpPr>
            <a:spLocks noGrp="1"/>
          </p:cNvSpPr>
          <p:nvPr>
            <p:ph idx="1"/>
          </p:nvPr>
        </p:nvSpPr>
        <p:spPr/>
        <p:txBody>
          <a:bodyPr/>
          <a:lstStyle/>
          <a:p>
            <a:r>
              <a:rPr lang="en-US" dirty="0"/>
              <a:t>Speedups over the best baseline</a:t>
            </a:r>
          </a:p>
          <a:p>
            <a:pPr lvl="1">
              <a:buFontTx/>
              <a:buChar char="-"/>
            </a:pPr>
            <a:r>
              <a:rPr lang="en-US" dirty="0"/>
              <a:t>End to end: 3.0x to 28.3x </a:t>
            </a:r>
          </a:p>
          <a:p>
            <a:pPr lvl="1">
              <a:buFontTx/>
              <a:buChar char="-"/>
            </a:pPr>
            <a:r>
              <a:rPr lang="en-US" b="1" dirty="0"/>
              <a:t>460 </a:t>
            </a:r>
            <a:r>
              <a:rPr lang="en-US" b="1" dirty="0" err="1"/>
              <a:t>ms</a:t>
            </a:r>
            <a:r>
              <a:rPr lang="en-US" b="1" dirty="0"/>
              <a:t> </a:t>
            </a:r>
            <a:r>
              <a:rPr lang="en-US" dirty="0"/>
              <a:t>to join 1.6M with 303K polygons!</a:t>
            </a:r>
          </a:p>
          <a:p>
            <a:pPr>
              <a:buFontTx/>
              <a:buChar char="-"/>
            </a:pPr>
            <a:endParaRPr lang="en-US" dirty="0"/>
          </a:p>
        </p:txBody>
      </p:sp>
      <p:sp>
        <p:nvSpPr>
          <p:cNvPr id="4" name="Slide Number Placeholder 3">
            <a:extLst>
              <a:ext uri="{FF2B5EF4-FFF2-40B4-BE49-F238E27FC236}">
                <a16:creationId xmlns:a16="http://schemas.microsoft.com/office/drawing/2014/main" id="{588E7AF4-C380-BAC7-E83B-9D2679BDFFF4}"/>
              </a:ext>
            </a:extLst>
          </p:cNvPr>
          <p:cNvSpPr>
            <a:spLocks noGrp="1"/>
          </p:cNvSpPr>
          <p:nvPr>
            <p:ph type="sldNum" sz="quarter" idx="12"/>
          </p:nvPr>
        </p:nvSpPr>
        <p:spPr/>
        <p:txBody>
          <a:bodyPr/>
          <a:lstStyle/>
          <a:p>
            <a:fld id="{85755D8F-12EC-5944-A0BB-3D22CF45DCD8}" type="slidenum">
              <a:rPr lang="en-US" smtClean="0"/>
              <a:t>32</a:t>
            </a:fld>
            <a:endParaRPr lang="en-US"/>
          </a:p>
        </p:txBody>
      </p:sp>
      <p:pic>
        <p:nvPicPr>
          <p:cNvPr id="8" name="Picture 7" descr="A graph of different colored bars&#10;&#10;Description automatically generated with medium confidence">
            <a:extLst>
              <a:ext uri="{FF2B5EF4-FFF2-40B4-BE49-F238E27FC236}">
                <a16:creationId xmlns:a16="http://schemas.microsoft.com/office/drawing/2014/main" id="{52FFB3CD-6F00-8D12-A889-90E72CAFE064}"/>
              </a:ext>
            </a:extLst>
          </p:cNvPr>
          <p:cNvPicPr>
            <a:picLocks noChangeAspect="1"/>
          </p:cNvPicPr>
          <p:nvPr/>
        </p:nvPicPr>
        <p:blipFill>
          <a:blip r:embed="rId3"/>
          <a:stretch>
            <a:fillRect/>
          </a:stretch>
        </p:blipFill>
        <p:spPr>
          <a:xfrm>
            <a:off x="838199" y="2864559"/>
            <a:ext cx="9084290" cy="3633716"/>
          </a:xfrm>
          <a:prstGeom prst="rect">
            <a:avLst/>
          </a:prstGeom>
        </p:spPr>
      </p:pic>
      <p:sp>
        <p:nvSpPr>
          <p:cNvPr id="10" name="Oval 9">
            <a:extLst>
              <a:ext uri="{FF2B5EF4-FFF2-40B4-BE49-F238E27FC236}">
                <a16:creationId xmlns:a16="http://schemas.microsoft.com/office/drawing/2014/main" id="{22185F3E-33BA-7F0C-3336-F113AED47912}"/>
              </a:ext>
            </a:extLst>
          </p:cNvPr>
          <p:cNvSpPr/>
          <p:nvPr/>
        </p:nvSpPr>
        <p:spPr>
          <a:xfrm>
            <a:off x="5213039" y="2782669"/>
            <a:ext cx="1897444" cy="84763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CEC1472-6019-1A9B-290F-A5F404A3FEF9}"/>
              </a:ext>
            </a:extLst>
          </p:cNvPr>
          <p:cNvSpPr txBox="1"/>
          <p:nvPr/>
        </p:nvSpPr>
        <p:spPr>
          <a:xfrm>
            <a:off x="7110483" y="3021820"/>
            <a:ext cx="1334020" cy="369332"/>
          </a:xfrm>
          <a:prstGeom prst="rect">
            <a:avLst/>
          </a:prstGeom>
          <a:noFill/>
        </p:spPr>
        <p:txBody>
          <a:bodyPr wrap="none" rtlCol="0">
            <a:spAutoFit/>
          </a:bodyPr>
          <a:lstStyle/>
          <a:p>
            <a:r>
              <a:rPr lang="en-US" dirty="0">
                <a:solidFill>
                  <a:srgbClr val="C00000"/>
                </a:solidFill>
              </a:rPr>
              <a:t>GPU-based</a:t>
            </a:r>
          </a:p>
        </p:txBody>
      </p:sp>
      <p:sp>
        <p:nvSpPr>
          <p:cNvPr id="7" name="Rounded Rectangle 6">
            <a:extLst>
              <a:ext uri="{FF2B5EF4-FFF2-40B4-BE49-F238E27FC236}">
                <a16:creationId xmlns:a16="http://schemas.microsoft.com/office/drawing/2014/main" id="{8B75DF17-0D27-C255-931A-AC477797B4E8}"/>
              </a:ext>
            </a:extLst>
          </p:cNvPr>
          <p:cNvSpPr/>
          <p:nvPr/>
        </p:nvSpPr>
        <p:spPr>
          <a:xfrm>
            <a:off x="8728963" y="1584022"/>
            <a:ext cx="2640594" cy="99301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dirty="0"/>
              <a:t>2</a:t>
            </a:r>
            <a:r>
              <a:rPr lang="en-US" sz="2200" baseline="30000" dirty="0"/>
              <a:t>nd</a:t>
            </a:r>
            <a:r>
              <a:rPr lang="en-US" sz="2200" dirty="0"/>
              <a:t> fastest </a:t>
            </a:r>
            <a:r>
              <a:rPr lang="en-US" sz="2200" b="1" dirty="0">
                <a:solidFill>
                  <a:srgbClr val="FF0000"/>
                </a:solidFill>
              </a:rPr>
              <a:t>7.49 s</a:t>
            </a:r>
          </a:p>
          <a:p>
            <a:pPr algn="ctr"/>
            <a:r>
              <a:rPr lang="en-US" sz="2200" b="1" dirty="0">
                <a:solidFill>
                  <a:srgbClr val="FF0000"/>
                </a:solidFill>
              </a:rPr>
              <a:t>Not real time</a:t>
            </a:r>
          </a:p>
        </p:txBody>
      </p:sp>
      <p:cxnSp>
        <p:nvCxnSpPr>
          <p:cNvPr id="9" name="Straight Arrow Connector 8">
            <a:extLst>
              <a:ext uri="{FF2B5EF4-FFF2-40B4-BE49-F238E27FC236}">
                <a16:creationId xmlns:a16="http://schemas.microsoft.com/office/drawing/2014/main" id="{D368FBC3-96EB-500B-4040-14EBC86DFC35}"/>
              </a:ext>
            </a:extLst>
          </p:cNvPr>
          <p:cNvCxnSpPr>
            <a:cxnSpLocks/>
          </p:cNvCxnSpPr>
          <p:nvPr/>
        </p:nvCxnSpPr>
        <p:spPr>
          <a:xfrm flipV="1">
            <a:off x="8444503" y="2628090"/>
            <a:ext cx="1082754" cy="1930463"/>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35246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E61C-7838-6F7D-C5C5-BC6DAA259DC9}"/>
              </a:ext>
            </a:extLst>
          </p:cNvPr>
          <p:cNvSpPr>
            <a:spLocks noGrp="1"/>
          </p:cNvSpPr>
          <p:nvPr>
            <p:ph type="title"/>
          </p:nvPr>
        </p:nvSpPr>
        <p:spPr/>
        <p:txBody>
          <a:bodyPr/>
          <a:lstStyle/>
          <a:p>
            <a:r>
              <a:rPr lang="en-US" dirty="0"/>
              <a:t>LSI: How to determine ray parameters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8A5E8D-99C7-8098-2566-FA60EA398FE9}"/>
                  </a:ext>
                </a:extLst>
              </p:cNvPr>
              <p:cNvSpPr>
                <a:spLocks noGrp="1"/>
              </p:cNvSpPr>
              <p:nvPr>
                <p:ph idx="1"/>
              </p:nvPr>
            </p:nvSpPr>
            <p:spPr>
              <a:xfrm>
                <a:off x="838200" y="870857"/>
                <a:ext cx="5257800" cy="5306106"/>
              </a:xfrm>
            </p:spPr>
            <p:txBody>
              <a:bodyPr/>
              <a:lstStyle/>
              <a:p>
                <a:r>
                  <a:rPr lang="en-US" dirty="0"/>
                  <a:t>Given a line segment</a:t>
                </a:r>
              </a:p>
              <a:p>
                <a:pPr lvl="1">
                  <a:buFontTx/>
                  <a:buChar char="-"/>
                </a:pPr>
                <a:r>
                  <a:rPr lang="en-US" dirty="0"/>
                  <a:t>two endpoints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2</m:t>
                        </m:r>
                      </m:sub>
                    </m:sSub>
                  </m:oMath>
                </a14:m>
                <a:endParaRPr lang="en-US" dirty="0"/>
              </a:p>
              <a:p>
                <a:endParaRPr lang="en-US" dirty="0"/>
              </a:p>
              <a:p>
                <a:endParaRPr lang="en-US" dirty="0"/>
              </a:p>
              <a:p>
                <a:endParaRPr lang="en-US" dirty="0"/>
              </a:p>
              <a:p>
                <a:r>
                  <a:rPr lang="en-US" dirty="0"/>
                  <a:t>Calculate ray parameters</a:t>
                </a:r>
              </a:p>
              <a:p>
                <a:pPr lvl="1">
                  <a:buFontTx/>
                  <a:buChar char="-"/>
                </a:pPr>
                <a:r>
                  <a:rPr lang="en-US" dirty="0"/>
                  <a:t>Ray origin </a:t>
                </a:r>
                <a14:m>
                  <m:oMath xmlns:m="http://schemas.openxmlformats.org/officeDocument/2006/math">
                    <m:r>
                      <a:rPr lang="en-US" i="1" dirty="0">
                        <a:latin typeface="Cambria Math" panose="02040503050406030204" pitchFamily="18" charset="0"/>
                      </a:rPr>
                      <m:t>𝑂</m:t>
                    </m:r>
                  </m:oMath>
                </a14:m>
                <a:r>
                  <a:rPr lang="en-US" dirty="0"/>
                  <a:t>, direction vector </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𝑑</m:t>
                        </m:r>
                      </m:e>
                    </m:acc>
                  </m:oMath>
                </a14:m>
                <a:endParaRPr lang="en-US" dirty="0"/>
              </a:p>
              <a:p>
                <a:pPr lvl="1">
                  <a:buFontTx/>
                  <a:buChar char="-"/>
                </a:pP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𝑚𝑖𝑛</m:t>
                        </m:r>
                      </m:sub>
                    </m:sSub>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oMath>
                </a14:m>
                <a:endParaRPr lang="en-US" dirty="0"/>
              </a:p>
              <a:p>
                <a:pPr>
                  <a:buFontTx/>
                  <a:buChar char="-"/>
                </a:pPr>
                <a:endParaRPr lang="en-US" dirty="0"/>
              </a:p>
              <a:p>
                <a:pPr>
                  <a:buFontTx/>
                  <a:buChar char="-"/>
                </a:pPr>
                <a:endParaRPr lang="en-US" dirty="0"/>
              </a:p>
              <a:p>
                <a:pPr>
                  <a:buFontTx/>
                  <a:buChar char="-"/>
                </a:pPr>
                <a:endParaRPr lang="en-US" dirty="0"/>
              </a:p>
            </p:txBody>
          </p:sp>
        </mc:Choice>
        <mc:Fallback xmlns="">
          <p:sp>
            <p:nvSpPr>
              <p:cNvPr id="3" name="Content Placeholder 2">
                <a:extLst>
                  <a:ext uri="{FF2B5EF4-FFF2-40B4-BE49-F238E27FC236}">
                    <a16:creationId xmlns:a16="http://schemas.microsoft.com/office/drawing/2014/main" id="{678A5E8D-99C7-8098-2566-FA60EA398FE9}"/>
                  </a:ext>
                </a:extLst>
              </p:cNvPr>
              <p:cNvSpPr>
                <a:spLocks noGrp="1" noRot="1" noChangeAspect="1" noMove="1" noResize="1" noEditPoints="1" noAdjustHandles="1" noChangeArrowheads="1" noChangeShapeType="1" noTextEdit="1"/>
              </p:cNvSpPr>
              <p:nvPr>
                <p:ph idx="1"/>
              </p:nvPr>
            </p:nvSpPr>
            <p:spPr>
              <a:xfrm>
                <a:off x="838200" y="870857"/>
                <a:ext cx="5257800" cy="5306106"/>
              </a:xfrm>
              <a:blipFill>
                <a:blip r:embed="rId3"/>
                <a:stretch>
                  <a:fillRect l="-1687" t="-143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0519639-3F2E-40B7-668E-58FC730CB367}"/>
              </a:ext>
            </a:extLst>
          </p:cNvPr>
          <p:cNvSpPr>
            <a:spLocks noGrp="1"/>
          </p:cNvSpPr>
          <p:nvPr>
            <p:ph type="sldNum" sz="quarter" idx="12"/>
          </p:nvPr>
        </p:nvSpPr>
        <p:spPr/>
        <p:txBody>
          <a:bodyPr/>
          <a:lstStyle/>
          <a:p>
            <a:fld id="{85755D8F-12EC-5944-A0BB-3D22CF45DCD8}" type="slidenum">
              <a:rPr lang="en-US" smtClean="0"/>
              <a:t>33</a:t>
            </a:fld>
            <a:endParaRPr lang="en-US"/>
          </a:p>
        </p:txBody>
      </p:sp>
      <p:cxnSp>
        <p:nvCxnSpPr>
          <p:cNvPr id="25" name="Straight Connector 24">
            <a:extLst>
              <a:ext uri="{FF2B5EF4-FFF2-40B4-BE49-F238E27FC236}">
                <a16:creationId xmlns:a16="http://schemas.microsoft.com/office/drawing/2014/main" id="{DECD09B1-9E84-7266-476D-2799781C9214}"/>
              </a:ext>
            </a:extLst>
          </p:cNvPr>
          <p:cNvCxnSpPr>
            <a:cxnSpLocks/>
          </p:cNvCxnSpPr>
          <p:nvPr/>
        </p:nvCxnSpPr>
        <p:spPr>
          <a:xfrm flipV="1">
            <a:off x="2714625" y="2057400"/>
            <a:ext cx="1643063" cy="842962"/>
          </a:xfrm>
          <a:prstGeom prst="line">
            <a:avLst/>
          </a:prstGeom>
          <a:ln>
            <a:headEnd type="oval"/>
            <a:tailEnd type="oval"/>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40EFFA2-CEC6-EF51-7CFB-932FC5189BE2}"/>
                  </a:ext>
                </a:extLst>
              </p:cNvPr>
              <p:cNvSpPr txBox="1"/>
              <p:nvPr/>
            </p:nvSpPr>
            <p:spPr>
              <a:xfrm>
                <a:off x="2402236" y="2422923"/>
                <a:ext cx="5036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dirty="0"/>
              </a:p>
            </p:txBody>
          </p:sp>
        </mc:Choice>
        <mc:Fallback xmlns="">
          <p:sp>
            <p:nvSpPr>
              <p:cNvPr id="30" name="TextBox 29">
                <a:extLst>
                  <a:ext uri="{FF2B5EF4-FFF2-40B4-BE49-F238E27FC236}">
                    <a16:creationId xmlns:a16="http://schemas.microsoft.com/office/drawing/2014/main" id="{B40EFFA2-CEC6-EF51-7CFB-932FC5189BE2}"/>
                  </a:ext>
                </a:extLst>
              </p:cNvPr>
              <p:cNvSpPr txBox="1">
                <a:spLocks noRot="1" noChangeAspect="1" noMove="1" noResize="1" noEditPoints="1" noAdjustHandles="1" noChangeArrowheads="1" noChangeShapeType="1" noTextEdit="1"/>
              </p:cNvSpPr>
              <p:nvPr/>
            </p:nvSpPr>
            <p:spPr>
              <a:xfrm>
                <a:off x="2402236" y="2422923"/>
                <a:ext cx="503695"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6682DC-3B30-D9A6-3CF0-883AC88AEF8A}"/>
                  </a:ext>
                </a:extLst>
              </p:cNvPr>
              <p:cNvSpPr txBox="1"/>
              <p:nvPr/>
            </p:nvSpPr>
            <p:spPr>
              <a:xfrm>
                <a:off x="4378901" y="1776557"/>
                <a:ext cx="5036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2</m:t>
                          </m:r>
                        </m:sub>
                      </m:sSub>
                    </m:oMath>
                  </m:oMathPara>
                </a14:m>
                <a:endParaRPr lang="en-US" dirty="0"/>
              </a:p>
            </p:txBody>
          </p:sp>
        </mc:Choice>
        <mc:Fallback xmlns="">
          <p:sp>
            <p:nvSpPr>
              <p:cNvPr id="31" name="TextBox 30">
                <a:extLst>
                  <a:ext uri="{FF2B5EF4-FFF2-40B4-BE49-F238E27FC236}">
                    <a16:creationId xmlns:a16="http://schemas.microsoft.com/office/drawing/2014/main" id="{FE6682DC-3B30-D9A6-3CF0-883AC88AEF8A}"/>
                  </a:ext>
                </a:extLst>
              </p:cNvPr>
              <p:cNvSpPr txBox="1">
                <a:spLocks noRot="1" noChangeAspect="1" noMove="1" noResize="1" noEditPoints="1" noAdjustHandles="1" noChangeArrowheads="1" noChangeShapeType="1" noTextEdit="1"/>
              </p:cNvSpPr>
              <p:nvPr/>
            </p:nvSpPr>
            <p:spPr>
              <a:xfrm>
                <a:off x="4378901" y="1776557"/>
                <a:ext cx="503695"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5A9FF4F-57C5-494E-F4D2-2F062F0C3F18}"/>
                  </a:ext>
                </a:extLst>
              </p:cNvPr>
              <p:cNvSpPr txBox="1"/>
              <p:nvPr/>
            </p:nvSpPr>
            <p:spPr>
              <a:xfrm>
                <a:off x="4875212" y="5781990"/>
                <a:ext cx="1509074"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𝑑</m:t>
                              </m:r>
                            </m:e>
                          </m:acc>
                          <m:r>
                            <a:rPr lang="en-US" b="0" i="1" dirty="0" smtClean="0">
                              <a:latin typeface="Cambria Math" panose="02040503050406030204" pitchFamily="18" charset="0"/>
                            </a:rPr>
                            <m:t>= </m:t>
                          </m:r>
                          <m:r>
                            <a:rPr lang="en-US" b="0" i="1" dirty="0" smtClean="0">
                              <a:latin typeface="Cambria Math" panose="02040503050406030204" pitchFamily="18" charset="0"/>
                            </a:rPr>
                            <m:t>𝑝</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1</m:t>
                          </m:r>
                        </m:sub>
                      </m:sSub>
                    </m:oMath>
                  </m:oMathPara>
                </a14:m>
                <a:endParaRPr lang="en-US" dirty="0"/>
              </a:p>
            </p:txBody>
          </p:sp>
        </mc:Choice>
        <mc:Fallback xmlns="">
          <p:sp>
            <p:nvSpPr>
              <p:cNvPr id="34" name="TextBox 33">
                <a:extLst>
                  <a:ext uri="{FF2B5EF4-FFF2-40B4-BE49-F238E27FC236}">
                    <a16:creationId xmlns:a16="http://schemas.microsoft.com/office/drawing/2014/main" id="{A5A9FF4F-57C5-494E-F4D2-2F062F0C3F18}"/>
                  </a:ext>
                </a:extLst>
              </p:cNvPr>
              <p:cNvSpPr txBox="1">
                <a:spLocks noRot="1" noChangeAspect="1" noMove="1" noResize="1" noEditPoints="1" noAdjustHandles="1" noChangeArrowheads="1" noChangeShapeType="1" noTextEdit="1"/>
              </p:cNvSpPr>
              <p:nvPr/>
            </p:nvSpPr>
            <p:spPr>
              <a:xfrm>
                <a:off x="4875212" y="5781990"/>
                <a:ext cx="1509074" cy="410305"/>
              </a:xfrm>
              <a:prstGeom prst="rect">
                <a:avLst/>
              </a:prstGeom>
              <a:blipFill>
                <a:blip r:embed="rId6"/>
                <a:stretch>
                  <a:fillRect t="-6061"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0A426BF-ABC6-DC85-6DD0-270F55656824}"/>
                  </a:ext>
                </a:extLst>
              </p:cNvPr>
              <p:cNvSpPr txBox="1"/>
              <p:nvPr/>
            </p:nvSpPr>
            <p:spPr>
              <a:xfrm>
                <a:off x="4991946" y="4931381"/>
                <a:ext cx="1509074" cy="646331"/>
              </a:xfrm>
              <a:prstGeom prst="rect">
                <a:avLst/>
              </a:prstGeom>
              <a:noFill/>
            </p:spPr>
            <p:txBody>
              <a:bodyPr wrap="square">
                <a:spAutoFit/>
              </a:bodyPr>
              <a:lstStyle/>
              <a:p>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𝑚𝑖𝑛</m:t>
                        </m:r>
                      </m:sub>
                    </m:sSub>
                    <m:r>
                      <a:rPr lang="en-US" b="0" i="1" dirty="0" smtClean="0">
                        <a:latin typeface="Cambria Math" panose="02040503050406030204" pitchFamily="18" charset="0"/>
                      </a:rPr>
                      <m:t>=0</m:t>
                    </m:r>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r>
                      <a:rPr lang="en-US" b="0" i="1" smtClean="0">
                        <a:latin typeface="Cambria Math" panose="02040503050406030204" pitchFamily="18" charset="0"/>
                      </a:rPr>
                      <m:t>=1</m:t>
                    </m:r>
                  </m:oMath>
                </a14:m>
                <a:endParaRPr lang="en-US" dirty="0"/>
              </a:p>
            </p:txBody>
          </p:sp>
        </mc:Choice>
        <mc:Fallback xmlns="">
          <p:sp>
            <p:nvSpPr>
              <p:cNvPr id="38" name="TextBox 37">
                <a:extLst>
                  <a:ext uri="{FF2B5EF4-FFF2-40B4-BE49-F238E27FC236}">
                    <a16:creationId xmlns:a16="http://schemas.microsoft.com/office/drawing/2014/main" id="{30A426BF-ABC6-DC85-6DD0-270F55656824}"/>
                  </a:ext>
                </a:extLst>
              </p:cNvPr>
              <p:cNvSpPr txBox="1">
                <a:spLocks noRot="1" noChangeAspect="1" noMove="1" noResize="1" noEditPoints="1" noAdjustHandles="1" noChangeArrowheads="1" noChangeShapeType="1" noTextEdit="1"/>
              </p:cNvSpPr>
              <p:nvPr/>
            </p:nvSpPr>
            <p:spPr>
              <a:xfrm>
                <a:off x="4991946" y="4931381"/>
                <a:ext cx="1509074" cy="646331"/>
              </a:xfrm>
              <a:prstGeom prst="rect">
                <a:avLst/>
              </a:prstGeom>
              <a:blipFill>
                <a:blip r:embed="rId7"/>
                <a:stretch>
                  <a:fillRect t="-5769" r="-33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Content Placeholder 2">
                <a:extLst>
                  <a:ext uri="{FF2B5EF4-FFF2-40B4-BE49-F238E27FC236}">
                    <a16:creationId xmlns:a16="http://schemas.microsoft.com/office/drawing/2014/main" id="{D2644CA7-51F2-15AA-2EC2-157B6EC7F321}"/>
                  </a:ext>
                </a:extLst>
              </p:cNvPr>
              <p:cNvSpPr txBox="1">
                <a:spLocks/>
              </p:cNvSpPr>
              <p:nvPr/>
            </p:nvSpPr>
            <p:spPr>
              <a:xfrm>
                <a:off x="5965641" y="972971"/>
                <a:ext cx="6033853" cy="5306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System Font Regular"/>
                  <a:buChar char="-"/>
                  <a:defRPr lang="en-US" sz="2000" kern="1200" dirty="0" smtClean="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930035"/>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F26B17"/>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the parameters work</a:t>
                </a:r>
              </a:p>
              <a:p>
                <a:pPr lvl="1">
                  <a:buFontTx/>
                  <a:buChar char="-"/>
                </a:pPr>
                <a14:m>
                  <m:oMath xmlns:m="http://schemas.openxmlformats.org/officeDocument/2006/math">
                    <m:r>
                      <m:rPr>
                        <m:sty m:val="p"/>
                      </m:rPr>
                      <a:rPr lang="en-US" b="0" i="0" dirty="0" smtClean="0">
                        <a:latin typeface="Cambria Math" panose="02040503050406030204" pitchFamily="18" charset="0"/>
                      </a:rPr>
                      <m:t>R</m:t>
                    </m:r>
                    <m:d>
                      <m:dPr>
                        <m:ctrlPr>
                          <a:rPr lang="en-US" b="0" i="1" dirty="0" smtClean="0">
                            <a:latin typeface="Cambria Math" panose="02040503050406030204" pitchFamily="18" charset="0"/>
                          </a:rPr>
                        </m:ctrlPr>
                      </m:dPr>
                      <m:e>
                        <m:r>
                          <m:rPr>
                            <m:sty m:val="p"/>
                          </m:rPr>
                          <a:rPr lang="en-US" b="0" i="0" dirty="0" smtClean="0">
                            <a:latin typeface="Cambria Math" panose="02040503050406030204" pitchFamily="18" charset="0"/>
                          </a:rPr>
                          <m:t>t</m:t>
                        </m:r>
                      </m:e>
                    </m:d>
                    <m:r>
                      <a:rPr lang="en-US" b="0" i="0" dirty="0" smtClean="0">
                        <a:latin typeface="Cambria Math" panose="02040503050406030204" pitchFamily="18" charset="0"/>
                      </a:rPr>
                      <m:t>=</m:t>
                    </m:r>
                    <m:r>
                      <a:rPr lang="en-US" b="0" i="1" dirty="0" smtClean="0">
                        <a:latin typeface="Cambria Math" panose="02040503050406030204" pitchFamily="18" charset="0"/>
                      </a:rPr>
                      <m:t>𝑂</m:t>
                    </m:r>
                    <m:r>
                      <a:rPr lang="en-US" b="0" i="0" dirty="0" smtClean="0">
                        <a:latin typeface="Cambria Math" panose="02040503050406030204" pitchFamily="18" charset="0"/>
                      </a:rPr>
                      <m:t>+</m:t>
                    </m:r>
                    <m:r>
                      <a:rPr lang="en-US" i="1" dirty="0">
                        <a:latin typeface="Cambria Math" panose="02040503050406030204" pitchFamily="18" charset="0"/>
                      </a:rPr>
                      <m:t>𝑡</m:t>
                    </m:r>
                    <m:r>
                      <a:rPr lang="en-US" b="0" i="0" dirty="0" smtClean="0">
                        <a:latin typeface="Cambria Math" panose="02040503050406030204" pitchFamily="18" charset="0"/>
                      </a:rPr>
                      <m:t>∗</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𝑑</m:t>
                        </m:r>
                      </m:e>
                    </m:acc>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1</m:t>
                        </m:r>
                      </m:sub>
                    </m:sSub>
                    <m:r>
                      <a:rPr lang="en-US" b="0" i="1" dirty="0" smtClean="0">
                        <a:latin typeface="Cambria Math" panose="02040503050406030204" pitchFamily="18" charset="0"/>
                      </a:rPr>
                      <m:t>)</m:t>
                    </m:r>
                  </m:oMath>
                </a14:m>
                <a:endParaRPr lang="en-US" dirty="0"/>
              </a:p>
              <a:p>
                <a:pPr lvl="1">
                  <a:buFontTx/>
                  <a:buChar char="-"/>
                </a:pPr>
                <a14:m>
                  <m:oMath xmlns:m="http://schemas.openxmlformats.org/officeDocument/2006/math">
                    <m:r>
                      <m:rPr>
                        <m:sty m:val="p"/>
                      </m:rPr>
                      <a:rPr lang="en-US" b="0" i="0" dirty="0" smtClean="0">
                        <a:latin typeface="Cambria Math" panose="02040503050406030204" pitchFamily="18" charset="0"/>
                      </a:rPr>
                      <m:t>R</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𝑚𝑖𝑛</m:t>
                            </m:r>
                          </m:sub>
                        </m:sSub>
                      </m:e>
                    </m:d>
                    <m:r>
                      <a:rPr lang="en-US" b="0" i="1" dirty="0" smtClean="0">
                        <a:latin typeface="Cambria Math" panose="02040503050406030204" pitchFamily="18" charset="0"/>
                      </a:rPr>
                      <m:t>=</m:t>
                    </m:r>
                    <m:r>
                      <a:rPr lang="en-US" b="0" i="1" dirty="0" smtClean="0">
                        <a:latin typeface="Cambria Math" panose="02040503050406030204" pitchFamily="18" charset="0"/>
                      </a:rPr>
                      <m:t>𝑅</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0</m:t>
                        </m:r>
                      </m:e>
                    </m:d>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1</m:t>
                        </m:r>
                      </m:sub>
                    </m:sSub>
                  </m:oMath>
                </a14:m>
                <a:endParaRPr lang="en-US" dirty="0"/>
              </a:p>
              <a:p>
                <a:pPr lvl="1">
                  <a:buFontTx/>
                  <a:buChar char="-"/>
                </a:pPr>
                <a14:m>
                  <m:oMath xmlns:m="http://schemas.openxmlformats.org/officeDocument/2006/math">
                    <m:r>
                      <m:rPr>
                        <m:sty m:val="p"/>
                      </m:rPr>
                      <a:rPr lang="en-US" b="0" i="0" dirty="0" smtClean="0">
                        <a:latin typeface="Cambria Math" panose="02040503050406030204" pitchFamily="18" charset="0"/>
                      </a:rPr>
                      <m:t>R</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𝑚𝑎𝑥</m:t>
                            </m:r>
                          </m:sub>
                        </m:sSub>
                      </m:e>
                    </m:d>
                    <m:r>
                      <a:rPr lang="en-US" b="0" i="1" dirty="0" smtClean="0">
                        <a:latin typeface="Cambria Math" panose="02040503050406030204" pitchFamily="18" charset="0"/>
                      </a:rPr>
                      <m:t>=</m:t>
                    </m:r>
                    <m:r>
                      <a:rPr lang="en-US" b="0" i="1" dirty="0" smtClean="0">
                        <a:latin typeface="Cambria Math" panose="02040503050406030204" pitchFamily="18" charset="0"/>
                      </a:rPr>
                      <m:t>𝑅</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1</m:t>
                        </m:r>
                      </m:e>
                    </m:d>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1</m:t>
                        </m:r>
                      </m:sub>
                    </m:sSub>
                    <m:r>
                      <a:rPr lang="en-US" b="0" i="1" dirty="0" smtClean="0">
                        <a:latin typeface="Cambria Math" panose="02040503050406030204" pitchFamily="18" charset="0"/>
                      </a:rPr>
                      <m:t>+1</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2</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1</m:t>
                            </m:r>
                          </m:sub>
                        </m:sSub>
                      </m:e>
                    </m:d>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2</m:t>
                        </m:r>
                      </m:sub>
                    </m:sSub>
                  </m:oMath>
                </a14:m>
                <a:endParaRPr lang="en-US" dirty="0"/>
              </a:p>
              <a:p>
                <a:pPr>
                  <a:buFontTx/>
                  <a:buChar char="-"/>
                </a:pPr>
                <a:endParaRPr lang="en-US" dirty="0"/>
              </a:p>
              <a:p>
                <a:pPr marL="0" indent="0">
                  <a:buNone/>
                </a:pPr>
                <a:endParaRPr lang="ar-AE" dirty="0"/>
              </a:p>
            </p:txBody>
          </p:sp>
        </mc:Choice>
        <mc:Fallback xmlns="">
          <p:sp>
            <p:nvSpPr>
              <p:cNvPr id="41" name="Content Placeholder 2">
                <a:extLst>
                  <a:ext uri="{FF2B5EF4-FFF2-40B4-BE49-F238E27FC236}">
                    <a16:creationId xmlns:a16="http://schemas.microsoft.com/office/drawing/2014/main" id="{D2644CA7-51F2-15AA-2EC2-157B6EC7F321}"/>
                  </a:ext>
                </a:extLst>
              </p:cNvPr>
              <p:cNvSpPr txBox="1">
                <a:spLocks noRot="1" noChangeAspect="1" noMove="1" noResize="1" noEditPoints="1" noAdjustHandles="1" noChangeArrowheads="1" noChangeShapeType="1" noTextEdit="1"/>
              </p:cNvSpPr>
              <p:nvPr/>
            </p:nvSpPr>
            <p:spPr>
              <a:xfrm>
                <a:off x="5965641" y="972971"/>
                <a:ext cx="6033853" cy="5306106"/>
              </a:xfrm>
              <a:prstGeom prst="rect">
                <a:avLst/>
              </a:prstGeom>
              <a:blipFill>
                <a:blip r:embed="rId9"/>
                <a:stretch>
                  <a:fillRect l="-1471" t="-1432"/>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163BDA9A-541A-CD45-40A7-6A7907C2C63A}"/>
              </a:ext>
            </a:extLst>
          </p:cNvPr>
          <p:cNvCxnSpPr>
            <a:cxnSpLocks/>
          </p:cNvCxnSpPr>
          <p:nvPr/>
        </p:nvCxnSpPr>
        <p:spPr>
          <a:xfrm flipV="1">
            <a:off x="7137599" y="3515096"/>
            <a:ext cx="3028694" cy="1509689"/>
          </a:xfrm>
          <a:prstGeom prst="line">
            <a:avLst/>
          </a:prstGeom>
          <a:ln>
            <a:solidFill>
              <a:schemeClr val="accent6"/>
            </a:solidFill>
            <a:headEnd type="oval"/>
            <a:tailEnd type="triangle"/>
          </a:ln>
        </p:spPr>
        <p:style>
          <a:lnRef idx="2">
            <a:schemeClr val="dk1"/>
          </a:lnRef>
          <a:fillRef idx="0">
            <a:schemeClr val="dk1"/>
          </a:fillRef>
          <a:effectRef idx="1">
            <a:schemeClr val="dk1"/>
          </a:effectRef>
          <a:fontRef idx="minor">
            <a:schemeClr val="tx1"/>
          </a:fontRef>
        </p:style>
      </p:cxnSp>
      <p:sp>
        <p:nvSpPr>
          <p:cNvPr id="43" name="Rectangle 42">
            <a:extLst>
              <a:ext uri="{FF2B5EF4-FFF2-40B4-BE49-F238E27FC236}">
                <a16:creationId xmlns:a16="http://schemas.microsoft.com/office/drawing/2014/main" id="{8B506946-6A91-3989-6C03-A9815D7A1664}"/>
              </a:ext>
            </a:extLst>
          </p:cNvPr>
          <p:cNvSpPr/>
          <p:nvPr/>
        </p:nvSpPr>
        <p:spPr>
          <a:xfrm rot="19984239">
            <a:off x="7039105" y="4148929"/>
            <a:ext cx="3164181" cy="261280"/>
          </a:xfrm>
          <a:prstGeom prst="rect">
            <a:avLst/>
          </a:prstGeom>
          <a:solidFill>
            <a:srgbClr val="FF0000">
              <a:alpha val="404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4CC2BCF-30FA-A3A4-48D0-513E4E825F33}"/>
              </a:ext>
            </a:extLst>
          </p:cNvPr>
          <p:cNvSpPr/>
          <p:nvPr/>
        </p:nvSpPr>
        <p:spPr>
          <a:xfrm>
            <a:off x="7210224" y="4920962"/>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4963EAB-D40F-91B7-EA7C-7EB62CE2AEAF}"/>
              </a:ext>
            </a:extLst>
          </p:cNvPr>
          <p:cNvSpPr/>
          <p:nvPr/>
        </p:nvSpPr>
        <p:spPr>
          <a:xfrm>
            <a:off x="7304996" y="4880016"/>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1A10CC9-F349-DDB7-7D33-55E953BA74C3}"/>
              </a:ext>
            </a:extLst>
          </p:cNvPr>
          <p:cNvSpPr/>
          <p:nvPr/>
        </p:nvSpPr>
        <p:spPr>
          <a:xfrm>
            <a:off x="7393961" y="4827558"/>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21859F-7ABE-6985-2B0B-6E024C6C1F5E}"/>
              </a:ext>
            </a:extLst>
          </p:cNvPr>
          <p:cNvSpPr/>
          <p:nvPr/>
        </p:nvSpPr>
        <p:spPr>
          <a:xfrm>
            <a:off x="7488980" y="4787095"/>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E4F2AFA-1CE5-1E06-0A39-79F7B38DAD20}"/>
              </a:ext>
            </a:extLst>
          </p:cNvPr>
          <p:cNvSpPr/>
          <p:nvPr/>
        </p:nvSpPr>
        <p:spPr>
          <a:xfrm>
            <a:off x="7583753" y="4746149"/>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6B118BE-1BEE-9210-04F9-204D0AA7CAA3}"/>
              </a:ext>
            </a:extLst>
          </p:cNvPr>
          <p:cNvSpPr/>
          <p:nvPr/>
        </p:nvSpPr>
        <p:spPr>
          <a:xfrm>
            <a:off x="7672717" y="4699629"/>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498BF22-C5C7-4A94-7882-E08946EC5F14}"/>
              </a:ext>
            </a:extLst>
          </p:cNvPr>
          <p:cNvSpPr/>
          <p:nvPr/>
        </p:nvSpPr>
        <p:spPr>
          <a:xfrm>
            <a:off x="7755875" y="4653351"/>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001EDC0-A682-F035-DC32-B8A961E99DB2}"/>
              </a:ext>
            </a:extLst>
          </p:cNvPr>
          <p:cNvSpPr/>
          <p:nvPr/>
        </p:nvSpPr>
        <p:spPr>
          <a:xfrm>
            <a:off x="7850647" y="4606589"/>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7EC4B22-2600-0661-C7A8-B6E448A61AD2}"/>
              </a:ext>
            </a:extLst>
          </p:cNvPr>
          <p:cNvSpPr/>
          <p:nvPr/>
        </p:nvSpPr>
        <p:spPr>
          <a:xfrm>
            <a:off x="7939612" y="4560070"/>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55CBD7E-258C-200B-B4E8-D19BE1AD1E12}"/>
              </a:ext>
            </a:extLst>
          </p:cNvPr>
          <p:cNvSpPr/>
          <p:nvPr/>
        </p:nvSpPr>
        <p:spPr>
          <a:xfrm>
            <a:off x="8028700" y="4513792"/>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033CD7B-B1E4-640D-8648-E15B65164071}"/>
              </a:ext>
            </a:extLst>
          </p:cNvPr>
          <p:cNvSpPr/>
          <p:nvPr/>
        </p:nvSpPr>
        <p:spPr>
          <a:xfrm>
            <a:off x="8123473" y="4472845"/>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B882F1-57BE-8C5B-02AC-24C62A6B7E4E}"/>
              </a:ext>
            </a:extLst>
          </p:cNvPr>
          <p:cNvSpPr/>
          <p:nvPr/>
        </p:nvSpPr>
        <p:spPr>
          <a:xfrm>
            <a:off x="8212437" y="4426326"/>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9B8ADD1-EE5A-567D-21E0-3BA6DA0E281D}"/>
              </a:ext>
            </a:extLst>
          </p:cNvPr>
          <p:cNvSpPr/>
          <p:nvPr/>
        </p:nvSpPr>
        <p:spPr>
          <a:xfrm>
            <a:off x="8301525" y="4374233"/>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14470EE-F514-CC57-858A-617D9231295C}"/>
              </a:ext>
            </a:extLst>
          </p:cNvPr>
          <p:cNvSpPr/>
          <p:nvPr/>
        </p:nvSpPr>
        <p:spPr>
          <a:xfrm>
            <a:off x="8396298" y="4333286"/>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9444922-9183-924C-CE78-6CFD348FA2A5}"/>
              </a:ext>
            </a:extLst>
          </p:cNvPr>
          <p:cNvSpPr/>
          <p:nvPr/>
        </p:nvSpPr>
        <p:spPr>
          <a:xfrm>
            <a:off x="8485263" y="4280828"/>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26F5098-F2BC-8BEB-67E0-A9E6BBEA457F}"/>
              </a:ext>
            </a:extLst>
          </p:cNvPr>
          <p:cNvSpPr/>
          <p:nvPr/>
        </p:nvSpPr>
        <p:spPr>
          <a:xfrm>
            <a:off x="8580282" y="4240365"/>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EAF11190-512A-6F5B-C782-BC6DF75C4C89}"/>
              </a:ext>
            </a:extLst>
          </p:cNvPr>
          <p:cNvSpPr/>
          <p:nvPr/>
        </p:nvSpPr>
        <p:spPr>
          <a:xfrm>
            <a:off x="8669123" y="4187789"/>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E0D4831-DD1F-521F-C0FC-1429DFF7CFE0}"/>
              </a:ext>
            </a:extLst>
          </p:cNvPr>
          <p:cNvSpPr/>
          <p:nvPr/>
        </p:nvSpPr>
        <p:spPr>
          <a:xfrm>
            <a:off x="8764019" y="4147084"/>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68FEC6D0-FB5C-B2DA-F41A-92260D21FF64}"/>
              </a:ext>
            </a:extLst>
          </p:cNvPr>
          <p:cNvSpPr/>
          <p:nvPr/>
        </p:nvSpPr>
        <p:spPr>
          <a:xfrm>
            <a:off x="8847176" y="4094868"/>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1FF3FF62-51E4-23EE-3E9E-1D0C81CCAF09}"/>
              </a:ext>
            </a:extLst>
          </p:cNvPr>
          <p:cNvSpPr/>
          <p:nvPr/>
        </p:nvSpPr>
        <p:spPr>
          <a:xfrm>
            <a:off x="8941949" y="4048107"/>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DD69B6E-7BB7-535D-BF6C-5B361E462D31}"/>
              </a:ext>
            </a:extLst>
          </p:cNvPr>
          <p:cNvSpPr/>
          <p:nvPr/>
        </p:nvSpPr>
        <p:spPr>
          <a:xfrm>
            <a:off x="9036886" y="4007525"/>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0266A8D-21C5-703A-8870-5A4F4367E054}"/>
              </a:ext>
            </a:extLst>
          </p:cNvPr>
          <p:cNvSpPr/>
          <p:nvPr/>
        </p:nvSpPr>
        <p:spPr>
          <a:xfrm>
            <a:off x="9125974" y="3955392"/>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25CB9B6-BB58-11A8-8268-FDC7230B1646}"/>
              </a:ext>
            </a:extLst>
          </p:cNvPr>
          <p:cNvSpPr/>
          <p:nvPr/>
        </p:nvSpPr>
        <p:spPr>
          <a:xfrm>
            <a:off x="9220746" y="3914445"/>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A9D61D1-7A34-821A-D748-FAE32B8A2A45}"/>
              </a:ext>
            </a:extLst>
          </p:cNvPr>
          <p:cNvSpPr/>
          <p:nvPr/>
        </p:nvSpPr>
        <p:spPr>
          <a:xfrm>
            <a:off x="9309711" y="3867926"/>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19F9B2A-B8CB-4A0C-5587-21D8DC3674EF}"/>
              </a:ext>
            </a:extLst>
          </p:cNvPr>
          <p:cNvSpPr/>
          <p:nvPr/>
        </p:nvSpPr>
        <p:spPr>
          <a:xfrm>
            <a:off x="9397841" y="3822657"/>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C9A45C2-8BC2-41E5-17B9-0A59E294CEB4}"/>
              </a:ext>
            </a:extLst>
          </p:cNvPr>
          <p:cNvSpPr/>
          <p:nvPr/>
        </p:nvSpPr>
        <p:spPr>
          <a:xfrm>
            <a:off x="9486929" y="3770564"/>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E7EC4D0-9513-F1FA-430A-22D9D38F12F3}"/>
              </a:ext>
            </a:extLst>
          </p:cNvPr>
          <p:cNvSpPr/>
          <p:nvPr/>
        </p:nvSpPr>
        <p:spPr>
          <a:xfrm>
            <a:off x="9581701" y="3729618"/>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B0A6279-F67C-CF2B-800B-F991E75616FC}"/>
              </a:ext>
            </a:extLst>
          </p:cNvPr>
          <p:cNvSpPr/>
          <p:nvPr/>
        </p:nvSpPr>
        <p:spPr>
          <a:xfrm>
            <a:off x="9670666" y="3677160"/>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20173BF-C21F-3746-EA8B-CE92F90A7384}"/>
              </a:ext>
            </a:extLst>
          </p:cNvPr>
          <p:cNvSpPr/>
          <p:nvPr/>
        </p:nvSpPr>
        <p:spPr>
          <a:xfrm>
            <a:off x="9765685" y="3630842"/>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51E8048-CA10-FED6-92A3-9C8E876F04C1}"/>
              </a:ext>
            </a:extLst>
          </p:cNvPr>
          <p:cNvSpPr/>
          <p:nvPr/>
        </p:nvSpPr>
        <p:spPr>
          <a:xfrm>
            <a:off x="9854527" y="3584120"/>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429F473-A12B-42EC-F512-A0577BB16CA0}"/>
              </a:ext>
            </a:extLst>
          </p:cNvPr>
          <p:cNvSpPr/>
          <p:nvPr/>
        </p:nvSpPr>
        <p:spPr>
          <a:xfrm>
            <a:off x="9949423" y="3543416"/>
            <a:ext cx="105895" cy="1038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Brace 4">
            <a:extLst>
              <a:ext uri="{FF2B5EF4-FFF2-40B4-BE49-F238E27FC236}">
                <a16:creationId xmlns:a16="http://schemas.microsoft.com/office/drawing/2014/main" id="{1258A507-B2BE-1309-75E5-A1735F457FA7}"/>
              </a:ext>
            </a:extLst>
          </p:cNvPr>
          <p:cNvSpPr/>
          <p:nvPr/>
        </p:nvSpPr>
        <p:spPr>
          <a:xfrm rot="3772890">
            <a:off x="8623146" y="2967195"/>
            <a:ext cx="278969" cy="315555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452AFFBD-D845-3383-8745-B22A8D6A572F}"/>
              </a:ext>
            </a:extLst>
          </p:cNvPr>
          <p:cNvSpPr txBox="1"/>
          <p:nvPr/>
        </p:nvSpPr>
        <p:spPr>
          <a:xfrm>
            <a:off x="8229368" y="4919143"/>
            <a:ext cx="2799748" cy="646331"/>
          </a:xfrm>
          <a:prstGeom prst="rect">
            <a:avLst/>
          </a:prstGeom>
          <a:noFill/>
        </p:spPr>
        <p:txBody>
          <a:bodyPr wrap="square">
            <a:spAutoFit/>
          </a:bodyPr>
          <a:lstStyle/>
          <a:p>
            <a:r>
              <a:rPr lang="en-US" dirty="0"/>
              <a:t>Any intersections on the ray can be captured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2616472-6D68-15B7-35FD-24B2FF264114}"/>
                  </a:ext>
                </a:extLst>
              </p:cNvPr>
              <p:cNvSpPr txBox="1"/>
              <p:nvPr/>
            </p:nvSpPr>
            <p:spPr>
              <a:xfrm>
                <a:off x="6763268" y="4493234"/>
                <a:ext cx="5731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n-US" dirty="0"/>
              </a:p>
            </p:txBody>
          </p:sp>
        </mc:Choice>
        <mc:Fallback xmlns="">
          <p:sp>
            <p:nvSpPr>
              <p:cNvPr id="12" name="TextBox 11">
                <a:extLst>
                  <a:ext uri="{FF2B5EF4-FFF2-40B4-BE49-F238E27FC236}">
                    <a16:creationId xmlns:a16="http://schemas.microsoft.com/office/drawing/2014/main" id="{12616472-6D68-15B7-35FD-24B2FF264114}"/>
                  </a:ext>
                </a:extLst>
              </p:cNvPr>
              <p:cNvSpPr txBox="1">
                <a:spLocks noRot="1" noChangeAspect="1" noMove="1" noResize="1" noEditPoints="1" noAdjustHandles="1" noChangeArrowheads="1" noChangeShapeType="1" noTextEdit="1"/>
              </p:cNvSpPr>
              <p:nvPr/>
            </p:nvSpPr>
            <p:spPr>
              <a:xfrm>
                <a:off x="6763268" y="4493234"/>
                <a:ext cx="573106" cy="276999"/>
              </a:xfrm>
              <a:prstGeom prst="rect">
                <a:avLst/>
              </a:prstGeom>
              <a:blipFill>
                <a:blip r:embed="rId10"/>
                <a:stretch>
                  <a:fillRect l="-8696" r="-8696"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7495D9-9C8F-33FA-AA6D-8E072C52C856}"/>
                  </a:ext>
                </a:extLst>
              </p:cNvPr>
              <p:cNvSpPr txBox="1"/>
              <p:nvPr/>
            </p:nvSpPr>
            <p:spPr>
              <a:xfrm>
                <a:off x="9627909" y="3100727"/>
                <a:ext cx="5731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m:oMathPara>
                </a14:m>
                <a:endParaRPr lang="en-US" dirty="0"/>
              </a:p>
            </p:txBody>
          </p:sp>
        </mc:Choice>
        <mc:Fallback xmlns="">
          <p:sp>
            <p:nvSpPr>
              <p:cNvPr id="13" name="TextBox 12">
                <a:extLst>
                  <a:ext uri="{FF2B5EF4-FFF2-40B4-BE49-F238E27FC236}">
                    <a16:creationId xmlns:a16="http://schemas.microsoft.com/office/drawing/2014/main" id="{327495D9-9C8F-33FA-AA6D-8E072C52C856}"/>
                  </a:ext>
                </a:extLst>
              </p:cNvPr>
              <p:cNvSpPr txBox="1">
                <a:spLocks noRot="1" noChangeAspect="1" noMove="1" noResize="1" noEditPoints="1" noAdjustHandles="1" noChangeArrowheads="1" noChangeShapeType="1" noTextEdit="1"/>
              </p:cNvSpPr>
              <p:nvPr/>
            </p:nvSpPr>
            <p:spPr>
              <a:xfrm>
                <a:off x="9627909" y="3100727"/>
                <a:ext cx="573106" cy="276999"/>
              </a:xfrm>
              <a:prstGeom prst="rect">
                <a:avLst/>
              </a:prstGeom>
              <a:blipFill>
                <a:blip r:embed="rId11"/>
                <a:stretch>
                  <a:fillRect l="-6383" r="-8511" b="-9091"/>
                </a:stretch>
              </a:blipFill>
            </p:spPr>
            <p:txBody>
              <a:bodyPr/>
              <a:lstStyle/>
              <a:p>
                <a:r>
                  <a:rPr lang="en-US">
                    <a:noFill/>
                  </a:rPr>
                  <a:t> </a:t>
                </a:r>
              </a:p>
            </p:txBody>
          </p:sp>
        </mc:Fallback>
      </mc:AlternateContent>
    </p:spTree>
    <p:extLst>
      <p:ext uri="{BB962C8B-B14F-4D97-AF65-F5344CB8AC3E}">
        <p14:creationId xmlns:p14="http://schemas.microsoft.com/office/powerpoint/2010/main" val="3825453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7C0E4-3808-853D-7952-F18E41E1B72B}"/>
              </a:ext>
            </a:extLst>
          </p:cNvPr>
          <p:cNvSpPr>
            <a:spLocks noGrp="1"/>
          </p:cNvSpPr>
          <p:nvPr>
            <p:ph type="title"/>
          </p:nvPr>
        </p:nvSpPr>
        <p:spPr/>
        <p:txBody>
          <a:bodyPr/>
          <a:lstStyle/>
          <a:p>
            <a:r>
              <a:rPr lang="en-US" dirty="0"/>
              <a:t>Polygon Representation</a:t>
            </a:r>
          </a:p>
        </p:txBody>
      </p:sp>
      <p:sp>
        <p:nvSpPr>
          <p:cNvPr id="3" name="Content Placeholder 2">
            <a:extLst>
              <a:ext uri="{FF2B5EF4-FFF2-40B4-BE49-F238E27FC236}">
                <a16:creationId xmlns:a16="http://schemas.microsoft.com/office/drawing/2014/main" id="{024AFC73-9A8C-D963-5066-B3CF8ABE9BCF}"/>
              </a:ext>
            </a:extLst>
          </p:cNvPr>
          <p:cNvSpPr>
            <a:spLocks noGrp="1"/>
          </p:cNvSpPr>
          <p:nvPr>
            <p:ph idx="1"/>
          </p:nvPr>
        </p:nvSpPr>
        <p:spPr/>
        <p:txBody>
          <a:bodyPr/>
          <a:lstStyle/>
          <a:p>
            <a:r>
              <a:rPr lang="en-US" dirty="0"/>
              <a:t>Define the direction of a line segment</a:t>
            </a:r>
          </a:p>
          <a:p>
            <a:r>
              <a:rPr lang="en-US" dirty="0"/>
              <a:t>Each line segment carries </a:t>
            </a:r>
            <a:r>
              <a:rPr lang="en-US" b="1" dirty="0"/>
              <a:t>neighboring information</a:t>
            </a:r>
          </a:p>
        </p:txBody>
      </p:sp>
      <p:sp>
        <p:nvSpPr>
          <p:cNvPr id="4" name="Slide Number Placeholder 3">
            <a:extLst>
              <a:ext uri="{FF2B5EF4-FFF2-40B4-BE49-F238E27FC236}">
                <a16:creationId xmlns:a16="http://schemas.microsoft.com/office/drawing/2014/main" id="{7789F260-D6CE-9FEC-F236-21775C0AD6B5}"/>
              </a:ext>
            </a:extLst>
          </p:cNvPr>
          <p:cNvSpPr>
            <a:spLocks noGrp="1"/>
          </p:cNvSpPr>
          <p:nvPr>
            <p:ph type="sldNum" sz="quarter" idx="12"/>
          </p:nvPr>
        </p:nvSpPr>
        <p:spPr/>
        <p:txBody>
          <a:bodyPr/>
          <a:lstStyle/>
          <a:p>
            <a:fld id="{85755D8F-12EC-5944-A0BB-3D22CF45DCD8}" type="slidenum">
              <a:rPr lang="en-US" smtClean="0"/>
              <a:t>34</a:t>
            </a:fld>
            <a:endParaRPr lang="en-US"/>
          </a:p>
        </p:txBody>
      </p:sp>
      <p:cxnSp>
        <p:nvCxnSpPr>
          <p:cNvPr id="5" name="Straight Arrow Connector 4">
            <a:extLst>
              <a:ext uri="{FF2B5EF4-FFF2-40B4-BE49-F238E27FC236}">
                <a16:creationId xmlns:a16="http://schemas.microsoft.com/office/drawing/2014/main" id="{25540083-5014-82AA-1989-52E6D8607E76}"/>
              </a:ext>
            </a:extLst>
          </p:cNvPr>
          <p:cNvCxnSpPr/>
          <p:nvPr/>
        </p:nvCxnSpPr>
        <p:spPr>
          <a:xfrm flipV="1">
            <a:off x="1976454" y="4161190"/>
            <a:ext cx="1752600" cy="586723"/>
          </a:xfrm>
          <a:prstGeom prst="straightConnector1">
            <a:avLst/>
          </a:prstGeom>
          <a:ln>
            <a:headEnd type="oval"/>
            <a:tailEnd type="oval"/>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4C8569-2D05-1327-C476-44E96DDFAAEF}"/>
                  </a:ext>
                </a:extLst>
              </p:cNvPr>
              <p:cNvSpPr txBox="1"/>
              <p:nvPr/>
            </p:nvSpPr>
            <p:spPr>
              <a:xfrm>
                <a:off x="1616546" y="4183702"/>
                <a:ext cx="4540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dirty="0"/>
              </a:p>
            </p:txBody>
          </p:sp>
        </mc:Choice>
        <mc:Fallback xmlns="">
          <p:sp>
            <p:nvSpPr>
              <p:cNvPr id="6" name="TextBox 5">
                <a:extLst>
                  <a:ext uri="{FF2B5EF4-FFF2-40B4-BE49-F238E27FC236}">
                    <a16:creationId xmlns:a16="http://schemas.microsoft.com/office/drawing/2014/main" id="{2B4C8569-2D05-1327-C476-44E96DDFAAEF}"/>
                  </a:ext>
                </a:extLst>
              </p:cNvPr>
              <p:cNvSpPr txBox="1">
                <a:spLocks noRot="1" noChangeAspect="1" noMove="1" noResize="1" noEditPoints="1" noAdjustHandles="1" noChangeArrowheads="1" noChangeShapeType="1" noTextEdit="1"/>
              </p:cNvSpPr>
              <p:nvPr/>
            </p:nvSpPr>
            <p:spPr>
              <a:xfrm>
                <a:off x="1616546" y="4183702"/>
                <a:ext cx="454099"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4562E94-C8F6-21E0-D0F6-27F77518D32E}"/>
                  </a:ext>
                </a:extLst>
              </p:cNvPr>
              <p:cNvSpPr txBox="1"/>
              <p:nvPr/>
            </p:nvSpPr>
            <p:spPr>
              <a:xfrm>
                <a:off x="3409635" y="3606492"/>
                <a:ext cx="45409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7" name="TextBox 6">
                <a:extLst>
                  <a:ext uri="{FF2B5EF4-FFF2-40B4-BE49-F238E27FC236}">
                    <a16:creationId xmlns:a16="http://schemas.microsoft.com/office/drawing/2014/main" id="{E4562E94-C8F6-21E0-D0F6-27F77518D32E}"/>
                  </a:ext>
                </a:extLst>
              </p:cNvPr>
              <p:cNvSpPr txBox="1">
                <a:spLocks noRot="1" noChangeAspect="1" noMove="1" noResize="1" noEditPoints="1" noAdjustHandles="1" noChangeArrowheads="1" noChangeShapeType="1" noTextEdit="1"/>
              </p:cNvSpPr>
              <p:nvPr/>
            </p:nvSpPr>
            <p:spPr>
              <a:xfrm>
                <a:off x="3409635" y="3606492"/>
                <a:ext cx="454099" cy="369332"/>
              </a:xfrm>
              <a:prstGeom prst="rect">
                <a:avLst/>
              </a:prstGeom>
              <a:blipFill>
                <a:blip r:embed="rId4"/>
                <a:stretch>
                  <a:fillRect b="-10345"/>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3217B6EF-AD0C-1B6C-7A69-0C35B56EBFF6}"/>
              </a:ext>
            </a:extLst>
          </p:cNvPr>
          <p:cNvCxnSpPr>
            <a:cxnSpLocks/>
          </p:cNvCxnSpPr>
          <p:nvPr/>
        </p:nvCxnSpPr>
        <p:spPr>
          <a:xfrm>
            <a:off x="2807459" y="4161190"/>
            <a:ext cx="210711" cy="586723"/>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24C2D3AC-3271-52AC-093B-B0475DE71E91}"/>
              </a:ext>
            </a:extLst>
          </p:cNvPr>
          <p:cNvSpPr txBox="1"/>
          <p:nvPr/>
        </p:nvSpPr>
        <p:spPr>
          <a:xfrm>
            <a:off x="2450065" y="3753705"/>
            <a:ext cx="568104" cy="369332"/>
          </a:xfrm>
          <a:prstGeom prst="rect">
            <a:avLst/>
          </a:prstGeom>
          <a:noFill/>
        </p:spPr>
        <p:txBody>
          <a:bodyPr wrap="none" rtlCol="0">
            <a:spAutoFit/>
          </a:bodyPr>
          <a:lstStyle/>
          <a:p>
            <a:r>
              <a:rPr lang="en-US" dirty="0"/>
              <a:t>Left</a:t>
            </a:r>
          </a:p>
        </p:txBody>
      </p:sp>
      <p:sp>
        <p:nvSpPr>
          <p:cNvPr id="15" name="TextBox 14">
            <a:extLst>
              <a:ext uri="{FF2B5EF4-FFF2-40B4-BE49-F238E27FC236}">
                <a16:creationId xmlns:a16="http://schemas.microsoft.com/office/drawing/2014/main" id="{745C97F4-F5BF-8F21-AF2D-4E723887F420}"/>
              </a:ext>
            </a:extLst>
          </p:cNvPr>
          <p:cNvSpPr txBox="1"/>
          <p:nvPr/>
        </p:nvSpPr>
        <p:spPr>
          <a:xfrm>
            <a:off x="2807459" y="4812723"/>
            <a:ext cx="692818" cy="369332"/>
          </a:xfrm>
          <a:prstGeom prst="rect">
            <a:avLst/>
          </a:prstGeom>
          <a:noFill/>
        </p:spPr>
        <p:txBody>
          <a:bodyPr wrap="none" rtlCol="0">
            <a:spAutoFit/>
          </a:bodyPr>
          <a:lstStyle/>
          <a:p>
            <a:r>
              <a:rPr lang="en-US" dirty="0"/>
              <a:t>Right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EF133D2-BAB1-4035-2982-289B76000F84}"/>
                  </a:ext>
                </a:extLst>
              </p:cNvPr>
              <p:cNvSpPr txBox="1"/>
              <p:nvPr/>
            </p:nvSpPr>
            <p:spPr>
              <a:xfrm>
                <a:off x="1830280" y="5708906"/>
                <a:ext cx="2375779" cy="369332"/>
              </a:xfrm>
              <a:prstGeom prst="rect">
                <a:avLst/>
              </a:prstGeom>
              <a:noFill/>
            </p:spPr>
            <p:txBody>
              <a:bodyPr wrap="none" rtlCol="0">
                <a:spAutoFit/>
              </a:bodyPr>
              <a:lstStyle/>
              <a:p>
                <a:r>
                  <a:rPr lang="en-US" dirty="0"/>
                  <a:t>Assuming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𝟏</m:t>
                        </m:r>
                      </m:sub>
                    </m:sSub>
                    <m:r>
                      <a:rPr lang="en-US" b="1" i="1" smtClean="0">
                        <a:latin typeface="Cambria Math" panose="02040503050406030204" pitchFamily="18" charset="0"/>
                      </a:rPr>
                      <m:t>.</m:t>
                    </m:r>
                    <m:r>
                      <a:rPr lang="en-US" b="1" i="1" smtClean="0">
                        <a:latin typeface="Cambria Math" panose="02040503050406030204" pitchFamily="18" charset="0"/>
                      </a:rPr>
                      <m:t>𝒙</m:t>
                    </m:r>
                  </m:oMath>
                </a14:m>
                <a:r>
                  <a:rPr lang="en-US" b="1" dirty="0"/>
                  <a:t> &lt;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smtClean="0">
                            <a:latin typeface="Cambria Math" panose="02040503050406030204" pitchFamily="18" charset="0"/>
                          </a:rPr>
                          <m:t>𝟐</m:t>
                        </m:r>
                      </m:sub>
                    </m:sSub>
                    <m:r>
                      <a:rPr lang="en-US" b="1" i="1">
                        <a:latin typeface="Cambria Math" panose="02040503050406030204" pitchFamily="18" charset="0"/>
                      </a:rPr>
                      <m:t>.</m:t>
                    </m:r>
                    <m:r>
                      <a:rPr lang="en-US" b="1" i="1">
                        <a:latin typeface="Cambria Math" panose="02040503050406030204" pitchFamily="18" charset="0"/>
                      </a:rPr>
                      <m:t>𝒙</m:t>
                    </m:r>
                  </m:oMath>
                </a14:m>
                <a:endParaRPr lang="en-US" b="1" dirty="0"/>
              </a:p>
            </p:txBody>
          </p:sp>
        </mc:Choice>
        <mc:Fallback xmlns="">
          <p:sp>
            <p:nvSpPr>
              <p:cNvPr id="24" name="TextBox 23">
                <a:extLst>
                  <a:ext uri="{FF2B5EF4-FFF2-40B4-BE49-F238E27FC236}">
                    <a16:creationId xmlns:a16="http://schemas.microsoft.com/office/drawing/2014/main" id="{AEF133D2-BAB1-4035-2982-289B76000F84}"/>
                  </a:ext>
                </a:extLst>
              </p:cNvPr>
              <p:cNvSpPr txBox="1">
                <a:spLocks noRot="1" noChangeAspect="1" noMove="1" noResize="1" noEditPoints="1" noAdjustHandles="1" noChangeArrowheads="1" noChangeShapeType="1" noTextEdit="1"/>
              </p:cNvSpPr>
              <p:nvPr/>
            </p:nvSpPr>
            <p:spPr>
              <a:xfrm>
                <a:off x="1830280" y="5708906"/>
                <a:ext cx="2375779" cy="369332"/>
              </a:xfrm>
              <a:prstGeom prst="rect">
                <a:avLst/>
              </a:prstGeom>
              <a:blipFill>
                <a:blip r:embed="rId5"/>
                <a:stretch>
                  <a:fillRect l="-2128" t="-6667" b="-26667"/>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B710103F-2EDC-099B-C8E6-0CAD05A9ECA5}"/>
              </a:ext>
            </a:extLst>
          </p:cNvPr>
          <p:cNvSpPr/>
          <p:nvPr/>
        </p:nvSpPr>
        <p:spPr>
          <a:xfrm>
            <a:off x="3849175" y="4750377"/>
            <a:ext cx="184666" cy="18466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95271642-C227-AC5A-CDF9-7BA275355A34}"/>
              </a:ext>
            </a:extLst>
          </p:cNvPr>
          <p:cNvCxnSpPr>
            <a:cxnSpLocks/>
          </p:cNvCxnSpPr>
          <p:nvPr/>
        </p:nvCxnSpPr>
        <p:spPr>
          <a:xfrm flipV="1">
            <a:off x="871427" y="3763524"/>
            <a:ext cx="4058393" cy="1354421"/>
          </a:xfrm>
          <a:prstGeom prst="straightConnector1">
            <a:avLst/>
          </a:prstGeom>
          <a:ln>
            <a:prstDash val="dash"/>
            <a:headEnd type="none"/>
            <a:tailEnd type="none"/>
          </a:ln>
        </p:spPr>
        <p:style>
          <a:lnRef idx="2">
            <a:schemeClr val="dk1"/>
          </a:lnRef>
          <a:fillRef idx="0">
            <a:schemeClr val="dk1"/>
          </a:fillRef>
          <a:effectRef idx="1">
            <a:schemeClr val="dk1"/>
          </a:effectRef>
          <a:fontRef idx="minor">
            <a:schemeClr val="tx1"/>
          </a:fontRef>
        </p:style>
      </p:cxnSp>
      <p:sp>
        <p:nvSpPr>
          <p:cNvPr id="29" name="Oval 28">
            <a:extLst>
              <a:ext uri="{FF2B5EF4-FFF2-40B4-BE49-F238E27FC236}">
                <a16:creationId xmlns:a16="http://schemas.microsoft.com/office/drawing/2014/main" id="{127520C1-B0E2-4B71-A442-B0D236B98698}"/>
              </a:ext>
            </a:extLst>
          </p:cNvPr>
          <p:cNvSpPr/>
          <p:nvPr/>
        </p:nvSpPr>
        <p:spPr>
          <a:xfrm>
            <a:off x="1431880" y="3368769"/>
            <a:ext cx="184666" cy="18466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30" name="TextBox 29">
            <a:extLst>
              <a:ext uri="{FF2B5EF4-FFF2-40B4-BE49-F238E27FC236}">
                <a16:creationId xmlns:a16="http://schemas.microsoft.com/office/drawing/2014/main" id="{64DB209C-ACD8-93ED-DB47-507CCC591D88}"/>
              </a:ext>
            </a:extLst>
          </p:cNvPr>
          <p:cNvSpPr txBox="1"/>
          <p:nvPr/>
        </p:nvSpPr>
        <p:spPr>
          <a:xfrm>
            <a:off x="1635202" y="3289148"/>
            <a:ext cx="1281441" cy="369332"/>
          </a:xfrm>
          <a:prstGeom prst="rect">
            <a:avLst/>
          </a:prstGeom>
          <a:noFill/>
        </p:spPr>
        <p:txBody>
          <a:bodyPr wrap="none" rtlCol="0">
            <a:spAutoFit/>
          </a:bodyPr>
          <a:lstStyle/>
          <a:p>
            <a:r>
              <a:rPr lang="en-US" b="1" dirty="0">
                <a:solidFill>
                  <a:schemeClr val="accent6"/>
                </a:solidFill>
              </a:rPr>
              <a:t>On the left</a:t>
            </a:r>
          </a:p>
        </p:txBody>
      </p:sp>
      <p:sp>
        <p:nvSpPr>
          <p:cNvPr id="31" name="TextBox 30">
            <a:extLst>
              <a:ext uri="{FF2B5EF4-FFF2-40B4-BE49-F238E27FC236}">
                <a16:creationId xmlns:a16="http://schemas.microsoft.com/office/drawing/2014/main" id="{8E59C520-90E4-968D-C2EB-D1A91C19CCF7}"/>
              </a:ext>
            </a:extLst>
          </p:cNvPr>
          <p:cNvSpPr txBox="1"/>
          <p:nvPr/>
        </p:nvSpPr>
        <p:spPr>
          <a:xfrm>
            <a:off x="4088962" y="4658044"/>
            <a:ext cx="1404552" cy="369332"/>
          </a:xfrm>
          <a:prstGeom prst="rect">
            <a:avLst/>
          </a:prstGeom>
          <a:noFill/>
        </p:spPr>
        <p:txBody>
          <a:bodyPr wrap="none" rtlCol="0">
            <a:spAutoFit/>
          </a:bodyPr>
          <a:lstStyle/>
          <a:p>
            <a:r>
              <a:rPr lang="en-US" b="1" dirty="0">
                <a:solidFill>
                  <a:srgbClr val="FFC000"/>
                </a:solidFill>
              </a:rPr>
              <a:t>On the right</a:t>
            </a:r>
          </a:p>
        </p:txBody>
      </p:sp>
      <p:cxnSp>
        <p:nvCxnSpPr>
          <p:cNvPr id="33" name="Straight Arrow Connector 32">
            <a:extLst>
              <a:ext uri="{FF2B5EF4-FFF2-40B4-BE49-F238E27FC236}">
                <a16:creationId xmlns:a16="http://schemas.microsoft.com/office/drawing/2014/main" id="{89AA935A-5CA9-23B0-DEA2-18231F85023E}"/>
              </a:ext>
            </a:extLst>
          </p:cNvPr>
          <p:cNvCxnSpPr>
            <a:cxnSpLocks/>
          </p:cNvCxnSpPr>
          <p:nvPr/>
        </p:nvCxnSpPr>
        <p:spPr>
          <a:xfrm flipV="1">
            <a:off x="3196480" y="4237703"/>
            <a:ext cx="303797" cy="98323"/>
          </a:xfrm>
          <a:prstGeom prst="straightConnector1">
            <a:avLst/>
          </a:prstGeom>
          <a:ln w="19050">
            <a:prstDash val="dash"/>
            <a:tailEnd type="arrow" w="lg" len="lg"/>
          </a:ln>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2DDAB338-5322-BE95-FC61-ED3918B48806}"/>
              </a:ext>
            </a:extLst>
          </p:cNvPr>
          <p:cNvCxnSpPr/>
          <p:nvPr/>
        </p:nvCxnSpPr>
        <p:spPr>
          <a:xfrm flipV="1">
            <a:off x="7610718" y="4073034"/>
            <a:ext cx="230362" cy="1195529"/>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02EE7517-5CAB-37E7-4351-C133FCD9112F}"/>
              </a:ext>
            </a:extLst>
          </p:cNvPr>
          <p:cNvCxnSpPr>
            <a:cxnSpLocks/>
          </p:cNvCxnSpPr>
          <p:nvPr/>
        </p:nvCxnSpPr>
        <p:spPr>
          <a:xfrm flipH="1">
            <a:off x="7841080" y="3292280"/>
            <a:ext cx="863861" cy="780754"/>
          </a:xfrm>
          <a:prstGeom prst="line">
            <a:avLst/>
          </a:prstGeom>
          <a:ln>
            <a:solidFill>
              <a:srgbClr val="002060"/>
            </a:solidFill>
            <a:headEnd type="oval"/>
            <a:tailEnd type="oval"/>
          </a:ln>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07A16A93-8519-54A1-D71B-4C721B2E6495}"/>
              </a:ext>
            </a:extLst>
          </p:cNvPr>
          <p:cNvCxnSpPr>
            <a:cxnSpLocks/>
          </p:cNvCxnSpPr>
          <p:nvPr/>
        </p:nvCxnSpPr>
        <p:spPr>
          <a:xfrm flipH="1">
            <a:off x="8704940" y="2880216"/>
            <a:ext cx="1385379" cy="412064"/>
          </a:xfrm>
          <a:prstGeom prst="line">
            <a:avLst/>
          </a:prstGeom>
          <a:ln>
            <a:headEnd type="oval"/>
            <a:tailEnd type="oval"/>
          </a:ln>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8F24C5BB-7ACC-CBBC-A964-3F6CEF3DC900}"/>
              </a:ext>
            </a:extLst>
          </p:cNvPr>
          <p:cNvCxnSpPr>
            <a:cxnSpLocks/>
          </p:cNvCxnSpPr>
          <p:nvPr/>
        </p:nvCxnSpPr>
        <p:spPr>
          <a:xfrm flipH="1" flipV="1">
            <a:off x="10090319" y="2880216"/>
            <a:ext cx="1434970" cy="1192818"/>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92F65337-D311-705F-AC6C-5D532A569C32}"/>
              </a:ext>
            </a:extLst>
          </p:cNvPr>
          <p:cNvCxnSpPr>
            <a:cxnSpLocks/>
          </p:cNvCxnSpPr>
          <p:nvPr/>
        </p:nvCxnSpPr>
        <p:spPr>
          <a:xfrm flipV="1">
            <a:off x="7610718" y="4073034"/>
            <a:ext cx="3914571" cy="1188281"/>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grpSp>
        <p:nvGrpSpPr>
          <p:cNvPr id="46" name="Group 45">
            <a:extLst>
              <a:ext uri="{FF2B5EF4-FFF2-40B4-BE49-F238E27FC236}">
                <a16:creationId xmlns:a16="http://schemas.microsoft.com/office/drawing/2014/main" id="{4DBEC2E7-E01F-1129-1703-27497A92F9DE}"/>
              </a:ext>
            </a:extLst>
          </p:cNvPr>
          <p:cNvGrpSpPr/>
          <p:nvPr/>
        </p:nvGrpSpPr>
        <p:grpSpPr>
          <a:xfrm>
            <a:off x="7604646" y="4068677"/>
            <a:ext cx="3920643" cy="1478894"/>
            <a:chOff x="5347422" y="4167889"/>
            <a:chExt cx="3920643" cy="1478894"/>
          </a:xfrm>
        </p:grpSpPr>
        <p:cxnSp>
          <p:nvCxnSpPr>
            <p:cNvPr id="48" name="Straight Connector 47">
              <a:extLst>
                <a:ext uri="{FF2B5EF4-FFF2-40B4-BE49-F238E27FC236}">
                  <a16:creationId xmlns:a16="http://schemas.microsoft.com/office/drawing/2014/main" id="{5DF29FF8-7C81-93C8-BA37-4553525D009F}"/>
                </a:ext>
              </a:extLst>
            </p:cNvPr>
            <p:cNvCxnSpPr>
              <a:cxnSpLocks/>
            </p:cNvCxnSpPr>
            <p:nvPr/>
          </p:nvCxnSpPr>
          <p:spPr>
            <a:xfrm flipV="1">
              <a:off x="7515073" y="4167889"/>
              <a:ext cx="1746917" cy="1478894"/>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1917925E-9C82-577D-07A4-7896B6225E10}"/>
                </a:ext>
              </a:extLst>
            </p:cNvPr>
            <p:cNvCxnSpPr>
              <a:cxnSpLocks/>
            </p:cNvCxnSpPr>
            <p:nvPr/>
          </p:nvCxnSpPr>
          <p:spPr>
            <a:xfrm>
              <a:off x="5347422" y="5360707"/>
              <a:ext cx="2167651" cy="277030"/>
            </a:xfrm>
            <a:prstGeom prst="line">
              <a:avLst/>
            </a:prstGeom>
            <a:ln>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1C07FD2F-B823-C959-6304-3862E2C9688D}"/>
                </a:ext>
              </a:extLst>
            </p:cNvPr>
            <p:cNvCxnSpPr>
              <a:cxnSpLocks/>
            </p:cNvCxnSpPr>
            <p:nvPr/>
          </p:nvCxnSpPr>
          <p:spPr>
            <a:xfrm flipV="1">
              <a:off x="5353494" y="4170586"/>
              <a:ext cx="3914571" cy="1188281"/>
            </a:xfrm>
            <a:prstGeom prst="line">
              <a:avLst/>
            </a:prstGeom>
            <a:ln/>
          </p:spPr>
          <p:style>
            <a:lnRef idx="1">
              <a:schemeClr val="dk1"/>
            </a:lnRef>
            <a:fillRef idx="0">
              <a:schemeClr val="dk1"/>
            </a:fillRef>
            <a:effectRef idx="0">
              <a:schemeClr val="dk1"/>
            </a:effectRef>
            <a:fontRef idx="minor">
              <a:schemeClr val="tx1"/>
            </a:fontRef>
          </p:style>
        </p:cxnSp>
      </p:grpSp>
      <p:grpSp>
        <p:nvGrpSpPr>
          <p:cNvPr id="51" name="Group 50">
            <a:extLst>
              <a:ext uri="{FF2B5EF4-FFF2-40B4-BE49-F238E27FC236}">
                <a16:creationId xmlns:a16="http://schemas.microsoft.com/office/drawing/2014/main" id="{FBCCFE99-7A05-35B9-394B-D200EEF2E522}"/>
              </a:ext>
            </a:extLst>
          </p:cNvPr>
          <p:cNvGrpSpPr/>
          <p:nvPr/>
        </p:nvGrpSpPr>
        <p:grpSpPr>
          <a:xfrm>
            <a:off x="7599874" y="5256496"/>
            <a:ext cx="2167651" cy="1241779"/>
            <a:chOff x="861644" y="5046352"/>
            <a:chExt cx="2167651" cy="1241779"/>
          </a:xfrm>
        </p:grpSpPr>
        <p:cxnSp>
          <p:nvCxnSpPr>
            <p:cNvPr id="52" name="Straight Connector 51">
              <a:extLst>
                <a:ext uri="{FF2B5EF4-FFF2-40B4-BE49-F238E27FC236}">
                  <a16:creationId xmlns:a16="http://schemas.microsoft.com/office/drawing/2014/main" id="{7C49519B-6E7B-7B57-BF18-BFDFBF8E8AFB}"/>
                </a:ext>
              </a:extLst>
            </p:cNvPr>
            <p:cNvCxnSpPr>
              <a:cxnSpLocks/>
            </p:cNvCxnSpPr>
            <p:nvPr/>
          </p:nvCxnSpPr>
          <p:spPr>
            <a:xfrm>
              <a:off x="861644" y="5049710"/>
              <a:ext cx="1957284" cy="1229367"/>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B6F4B7D2-C7CA-B297-5BA6-63960FCC6E27}"/>
                </a:ext>
              </a:extLst>
            </p:cNvPr>
            <p:cNvCxnSpPr>
              <a:cxnSpLocks/>
            </p:cNvCxnSpPr>
            <p:nvPr/>
          </p:nvCxnSpPr>
          <p:spPr>
            <a:xfrm flipV="1">
              <a:off x="2818928" y="5333075"/>
              <a:ext cx="210367" cy="955056"/>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E829931C-4A02-D531-DD38-853C2CAA2A54}"/>
                </a:ext>
              </a:extLst>
            </p:cNvPr>
            <p:cNvCxnSpPr>
              <a:cxnSpLocks/>
            </p:cNvCxnSpPr>
            <p:nvPr/>
          </p:nvCxnSpPr>
          <p:spPr>
            <a:xfrm>
              <a:off x="861644" y="5046352"/>
              <a:ext cx="2167651" cy="277030"/>
            </a:xfrm>
            <a:prstGeom prst="line">
              <a:avLst/>
            </a:prstGeom>
            <a:ln/>
          </p:spPr>
          <p:style>
            <a:lnRef idx="1">
              <a:schemeClr val="dk1"/>
            </a:lnRef>
            <a:fillRef idx="0">
              <a:schemeClr val="dk1"/>
            </a:fillRef>
            <a:effectRef idx="0">
              <a:schemeClr val="dk1"/>
            </a:effectRef>
            <a:fontRef idx="minor">
              <a:schemeClr val="tx1"/>
            </a:fontRef>
          </p:style>
        </p:cxnSp>
      </p:grpSp>
      <p:cxnSp>
        <p:nvCxnSpPr>
          <p:cNvPr id="59" name="Straight Arrow Connector 58">
            <a:extLst>
              <a:ext uri="{FF2B5EF4-FFF2-40B4-BE49-F238E27FC236}">
                <a16:creationId xmlns:a16="http://schemas.microsoft.com/office/drawing/2014/main" id="{768F9828-084A-6806-33EE-8E2C524EE193}"/>
              </a:ext>
            </a:extLst>
          </p:cNvPr>
          <p:cNvCxnSpPr>
            <a:cxnSpLocks/>
          </p:cNvCxnSpPr>
          <p:nvPr/>
        </p:nvCxnSpPr>
        <p:spPr>
          <a:xfrm>
            <a:off x="9435363" y="2887685"/>
            <a:ext cx="106259" cy="361966"/>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F93BE20-2E9D-E959-5126-A509CF83492F}"/>
                  </a:ext>
                </a:extLst>
              </p:cNvPr>
              <p:cNvSpPr txBox="1"/>
              <p:nvPr/>
            </p:nvSpPr>
            <p:spPr>
              <a:xfrm>
                <a:off x="9343951" y="2611975"/>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0</m:t>
                      </m:r>
                    </m:oMath>
                  </m:oMathPara>
                </a14:m>
                <a:endParaRPr lang="en-US" sz="1400" i="1" baseline="-25000" dirty="0"/>
              </a:p>
            </p:txBody>
          </p:sp>
        </mc:Choice>
        <mc:Fallback xmlns="">
          <p:sp>
            <p:nvSpPr>
              <p:cNvPr id="60" name="TextBox 59">
                <a:extLst>
                  <a:ext uri="{FF2B5EF4-FFF2-40B4-BE49-F238E27FC236}">
                    <a16:creationId xmlns:a16="http://schemas.microsoft.com/office/drawing/2014/main" id="{8F93BE20-2E9D-E959-5126-A509CF83492F}"/>
                  </a:ext>
                </a:extLst>
              </p:cNvPr>
              <p:cNvSpPr txBox="1">
                <a:spLocks noRot="1" noChangeAspect="1" noMove="1" noResize="1" noEditPoints="1" noAdjustHandles="1" noChangeArrowheads="1" noChangeShapeType="1" noTextEdit="1"/>
              </p:cNvSpPr>
              <p:nvPr/>
            </p:nvSpPr>
            <p:spPr>
              <a:xfrm>
                <a:off x="9343951" y="2611975"/>
                <a:ext cx="359394" cy="30284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84B10A69-F67C-3FC4-9431-E461AB218CED}"/>
                  </a:ext>
                </a:extLst>
              </p:cNvPr>
              <p:cNvSpPr txBox="1"/>
              <p:nvPr/>
            </p:nvSpPr>
            <p:spPr>
              <a:xfrm>
                <a:off x="9534748" y="3060974"/>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1</m:t>
                      </m:r>
                    </m:oMath>
                  </m:oMathPara>
                </a14:m>
                <a:endParaRPr lang="en-US" sz="1400" i="1" baseline="-25000" dirty="0"/>
              </a:p>
            </p:txBody>
          </p:sp>
        </mc:Choice>
        <mc:Fallback xmlns="">
          <p:sp>
            <p:nvSpPr>
              <p:cNvPr id="61" name="TextBox 60">
                <a:extLst>
                  <a:ext uri="{FF2B5EF4-FFF2-40B4-BE49-F238E27FC236}">
                    <a16:creationId xmlns:a16="http://schemas.microsoft.com/office/drawing/2014/main" id="{84B10A69-F67C-3FC4-9431-E461AB218CED}"/>
                  </a:ext>
                </a:extLst>
              </p:cNvPr>
              <p:cNvSpPr txBox="1">
                <a:spLocks noRot="1" noChangeAspect="1" noMove="1" noResize="1" noEditPoints="1" noAdjustHandles="1" noChangeArrowheads="1" noChangeShapeType="1" noTextEdit="1"/>
              </p:cNvSpPr>
              <p:nvPr/>
            </p:nvSpPr>
            <p:spPr>
              <a:xfrm>
                <a:off x="9534748" y="3060974"/>
                <a:ext cx="359394" cy="302840"/>
              </a:xfrm>
              <a:prstGeom prst="rect">
                <a:avLst/>
              </a:prstGeom>
              <a:blipFill>
                <a:blip r:embed="rId7"/>
                <a:stretch>
                  <a:fillRect/>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3135591D-F112-83A5-4212-B367EB236B11}"/>
              </a:ext>
            </a:extLst>
          </p:cNvPr>
          <p:cNvCxnSpPr>
            <a:cxnSpLocks/>
          </p:cNvCxnSpPr>
          <p:nvPr/>
        </p:nvCxnSpPr>
        <p:spPr>
          <a:xfrm>
            <a:off x="10645755" y="4094952"/>
            <a:ext cx="162049" cy="432826"/>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FEA56B43-18EF-9202-C917-B58A924E4C5A}"/>
                  </a:ext>
                </a:extLst>
              </p:cNvPr>
              <p:cNvSpPr txBox="1"/>
              <p:nvPr/>
            </p:nvSpPr>
            <p:spPr>
              <a:xfrm>
                <a:off x="10628107" y="3888592"/>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1</m:t>
                      </m:r>
                    </m:oMath>
                  </m:oMathPara>
                </a14:m>
                <a:endParaRPr lang="en-US" sz="1400" i="1" baseline="-25000" dirty="0"/>
              </a:p>
            </p:txBody>
          </p:sp>
        </mc:Choice>
        <mc:Fallback xmlns="">
          <p:sp>
            <p:nvSpPr>
              <p:cNvPr id="63" name="TextBox 62">
                <a:extLst>
                  <a:ext uri="{FF2B5EF4-FFF2-40B4-BE49-F238E27FC236}">
                    <a16:creationId xmlns:a16="http://schemas.microsoft.com/office/drawing/2014/main" id="{FEA56B43-18EF-9202-C917-B58A924E4C5A}"/>
                  </a:ext>
                </a:extLst>
              </p:cNvPr>
              <p:cNvSpPr txBox="1">
                <a:spLocks noRot="1" noChangeAspect="1" noMove="1" noResize="1" noEditPoints="1" noAdjustHandles="1" noChangeArrowheads="1" noChangeShapeType="1" noTextEdit="1"/>
              </p:cNvSpPr>
              <p:nvPr/>
            </p:nvSpPr>
            <p:spPr>
              <a:xfrm>
                <a:off x="10628107" y="3888592"/>
                <a:ext cx="359394" cy="30284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BFDE490-090D-7CB3-5708-5E20E57ECFC4}"/>
                  </a:ext>
                </a:extLst>
              </p:cNvPr>
              <p:cNvSpPr txBox="1"/>
              <p:nvPr/>
            </p:nvSpPr>
            <p:spPr>
              <a:xfrm>
                <a:off x="10733253" y="4236310"/>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2</m:t>
                      </m:r>
                    </m:oMath>
                  </m:oMathPara>
                </a14:m>
                <a:endParaRPr lang="en-US" sz="1400" i="1" baseline="-25000" dirty="0"/>
              </a:p>
            </p:txBody>
          </p:sp>
        </mc:Choice>
        <mc:Fallback xmlns="">
          <p:sp>
            <p:nvSpPr>
              <p:cNvPr id="64" name="TextBox 63">
                <a:extLst>
                  <a:ext uri="{FF2B5EF4-FFF2-40B4-BE49-F238E27FC236}">
                    <a16:creationId xmlns:a16="http://schemas.microsoft.com/office/drawing/2014/main" id="{2BFDE490-090D-7CB3-5708-5E20E57ECFC4}"/>
                  </a:ext>
                </a:extLst>
              </p:cNvPr>
              <p:cNvSpPr txBox="1">
                <a:spLocks noRot="1" noChangeAspect="1" noMove="1" noResize="1" noEditPoints="1" noAdjustHandles="1" noChangeArrowheads="1" noChangeShapeType="1" noTextEdit="1"/>
              </p:cNvSpPr>
              <p:nvPr/>
            </p:nvSpPr>
            <p:spPr>
              <a:xfrm>
                <a:off x="10733253" y="4236310"/>
                <a:ext cx="359394" cy="302840"/>
              </a:xfrm>
              <a:prstGeom prst="rect">
                <a:avLst/>
              </a:prstGeom>
              <a:blipFill>
                <a:blip r:embed="rId9"/>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970C17D6-D82C-2F60-4FB4-AAC36D35EB41}"/>
              </a:ext>
            </a:extLst>
          </p:cNvPr>
          <p:cNvCxnSpPr>
            <a:cxnSpLocks/>
          </p:cNvCxnSpPr>
          <p:nvPr/>
        </p:nvCxnSpPr>
        <p:spPr>
          <a:xfrm flipH="1">
            <a:off x="9183114" y="5234388"/>
            <a:ext cx="87135" cy="453544"/>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47BD001-2DC0-1F39-65FD-05C9DAEB7FB4}"/>
                  </a:ext>
                </a:extLst>
              </p:cNvPr>
              <p:cNvSpPr txBox="1"/>
              <p:nvPr/>
            </p:nvSpPr>
            <p:spPr>
              <a:xfrm>
                <a:off x="9109060" y="4992212"/>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2</m:t>
                      </m:r>
                    </m:oMath>
                  </m:oMathPara>
                </a14:m>
                <a:endParaRPr lang="en-US" sz="1400" i="1" baseline="-25000" dirty="0"/>
              </a:p>
            </p:txBody>
          </p:sp>
        </mc:Choice>
        <mc:Fallback xmlns="">
          <p:sp>
            <p:nvSpPr>
              <p:cNvPr id="66" name="TextBox 65">
                <a:extLst>
                  <a:ext uri="{FF2B5EF4-FFF2-40B4-BE49-F238E27FC236}">
                    <a16:creationId xmlns:a16="http://schemas.microsoft.com/office/drawing/2014/main" id="{047BD001-2DC0-1F39-65FD-05C9DAEB7FB4}"/>
                  </a:ext>
                </a:extLst>
              </p:cNvPr>
              <p:cNvSpPr txBox="1">
                <a:spLocks noRot="1" noChangeAspect="1" noMove="1" noResize="1" noEditPoints="1" noAdjustHandles="1" noChangeArrowheads="1" noChangeShapeType="1" noTextEdit="1"/>
              </p:cNvSpPr>
              <p:nvPr/>
            </p:nvSpPr>
            <p:spPr>
              <a:xfrm>
                <a:off x="9109060" y="4992212"/>
                <a:ext cx="359394" cy="3028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93C301A8-FADC-E8F3-F980-5EE6751C211C}"/>
                  </a:ext>
                </a:extLst>
              </p:cNvPr>
              <p:cNvSpPr txBox="1"/>
              <p:nvPr/>
            </p:nvSpPr>
            <p:spPr>
              <a:xfrm>
                <a:off x="9100774" y="5552628"/>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3</m:t>
                      </m:r>
                    </m:oMath>
                  </m:oMathPara>
                </a14:m>
                <a:endParaRPr lang="en-US" sz="1400" i="1" baseline="-25000" dirty="0"/>
              </a:p>
            </p:txBody>
          </p:sp>
        </mc:Choice>
        <mc:Fallback xmlns="">
          <p:sp>
            <p:nvSpPr>
              <p:cNvPr id="67" name="TextBox 66">
                <a:extLst>
                  <a:ext uri="{FF2B5EF4-FFF2-40B4-BE49-F238E27FC236}">
                    <a16:creationId xmlns:a16="http://schemas.microsoft.com/office/drawing/2014/main" id="{93C301A8-FADC-E8F3-F980-5EE6751C211C}"/>
                  </a:ext>
                </a:extLst>
              </p:cNvPr>
              <p:cNvSpPr txBox="1">
                <a:spLocks noRot="1" noChangeAspect="1" noMove="1" noResize="1" noEditPoints="1" noAdjustHandles="1" noChangeArrowheads="1" noChangeShapeType="1" noTextEdit="1"/>
              </p:cNvSpPr>
              <p:nvPr/>
            </p:nvSpPr>
            <p:spPr>
              <a:xfrm>
                <a:off x="9100774" y="5552628"/>
                <a:ext cx="359394" cy="302840"/>
              </a:xfrm>
              <a:prstGeom prst="rect">
                <a:avLst/>
              </a:prstGeom>
              <a:blipFill>
                <a:blip r:embed="rId11"/>
                <a:stretch>
                  <a:fillRect/>
                </a:stretch>
              </a:blipFill>
            </p:spPr>
            <p:txBody>
              <a:bodyPr/>
              <a:lstStyle/>
              <a:p>
                <a:r>
                  <a:rPr lang="en-US">
                    <a:noFill/>
                  </a:rPr>
                  <a:t> </a:t>
                </a:r>
              </a:p>
            </p:txBody>
          </p:sp>
        </mc:Fallback>
      </mc:AlternateContent>
      <p:cxnSp>
        <p:nvCxnSpPr>
          <p:cNvPr id="68" name="Straight Arrow Connector 67">
            <a:extLst>
              <a:ext uri="{FF2B5EF4-FFF2-40B4-BE49-F238E27FC236}">
                <a16:creationId xmlns:a16="http://schemas.microsoft.com/office/drawing/2014/main" id="{147B1421-09DB-B0C4-92CF-88F2D5A505A2}"/>
              </a:ext>
            </a:extLst>
          </p:cNvPr>
          <p:cNvCxnSpPr>
            <a:cxnSpLocks/>
          </p:cNvCxnSpPr>
          <p:nvPr/>
        </p:nvCxnSpPr>
        <p:spPr>
          <a:xfrm>
            <a:off x="9370136" y="6186017"/>
            <a:ext cx="475917" cy="232873"/>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C358365-4DF8-1FC6-356D-E1A61CFE7A86}"/>
                  </a:ext>
                </a:extLst>
              </p:cNvPr>
              <p:cNvSpPr txBox="1"/>
              <p:nvPr/>
            </p:nvSpPr>
            <p:spPr>
              <a:xfrm>
                <a:off x="9248700" y="5901848"/>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3</m:t>
                      </m:r>
                    </m:oMath>
                  </m:oMathPara>
                </a14:m>
                <a:endParaRPr lang="en-US" sz="1400" i="1" baseline="-25000" dirty="0"/>
              </a:p>
            </p:txBody>
          </p:sp>
        </mc:Choice>
        <mc:Fallback xmlns="">
          <p:sp>
            <p:nvSpPr>
              <p:cNvPr id="69" name="TextBox 68">
                <a:extLst>
                  <a:ext uri="{FF2B5EF4-FFF2-40B4-BE49-F238E27FC236}">
                    <a16:creationId xmlns:a16="http://schemas.microsoft.com/office/drawing/2014/main" id="{CC358365-4DF8-1FC6-356D-E1A61CFE7A86}"/>
                  </a:ext>
                </a:extLst>
              </p:cNvPr>
              <p:cNvSpPr txBox="1">
                <a:spLocks noRot="1" noChangeAspect="1" noMove="1" noResize="1" noEditPoints="1" noAdjustHandles="1" noChangeArrowheads="1" noChangeShapeType="1" noTextEdit="1"/>
              </p:cNvSpPr>
              <p:nvPr/>
            </p:nvSpPr>
            <p:spPr>
              <a:xfrm>
                <a:off x="9248700" y="5901848"/>
                <a:ext cx="359394" cy="30284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6F84D8A-93A9-0135-B4BD-2998FE008553}"/>
                  </a:ext>
                </a:extLst>
              </p:cNvPr>
              <p:cNvSpPr txBox="1"/>
              <p:nvPr/>
            </p:nvSpPr>
            <p:spPr>
              <a:xfrm>
                <a:off x="9787792" y="6188819"/>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0</m:t>
                      </m:r>
                    </m:oMath>
                  </m:oMathPara>
                </a14:m>
                <a:endParaRPr lang="en-US" sz="1400" i="1" baseline="-25000" dirty="0"/>
              </a:p>
            </p:txBody>
          </p:sp>
        </mc:Choice>
        <mc:Fallback xmlns="">
          <p:sp>
            <p:nvSpPr>
              <p:cNvPr id="70" name="TextBox 69">
                <a:extLst>
                  <a:ext uri="{FF2B5EF4-FFF2-40B4-BE49-F238E27FC236}">
                    <a16:creationId xmlns:a16="http://schemas.microsoft.com/office/drawing/2014/main" id="{96F84D8A-93A9-0135-B4BD-2998FE008553}"/>
                  </a:ext>
                </a:extLst>
              </p:cNvPr>
              <p:cNvSpPr txBox="1">
                <a:spLocks noRot="1" noChangeAspect="1" noMove="1" noResize="1" noEditPoints="1" noAdjustHandles="1" noChangeArrowheads="1" noChangeShapeType="1" noTextEdit="1"/>
              </p:cNvSpPr>
              <p:nvPr/>
            </p:nvSpPr>
            <p:spPr>
              <a:xfrm>
                <a:off x="9787792" y="6188819"/>
                <a:ext cx="359394" cy="30284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47D54319-C64B-F9ED-5E55-ACDCDBEBF318}"/>
                  </a:ext>
                </a:extLst>
              </p:cNvPr>
              <p:cNvSpPr txBox="1"/>
              <p:nvPr/>
            </p:nvSpPr>
            <p:spPr>
              <a:xfrm>
                <a:off x="8518584" y="5459906"/>
                <a:ext cx="410690"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𝑟</m:t>
                      </m:r>
                      <m:r>
                        <a:rPr lang="en-US" i="1" baseline="-25000" dirty="0" smtClean="0">
                          <a:solidFill>
                            <a:schemeClr val="tx1"/>
                          </a:solidFill>
                          <a:latin typeface="Cambria Math" panose="02040503050406030204" pitchFamily="18" charset="0"/>
                        </a:rPr>
                        <m:t>3</m:t>
                      </m:r>
                    </m:oMath>
                  </m:oMathPara>
                </a14:m>
                <a:endParaRPr lang="en-US" i="1" baseline="-25000" dirty="0">
                  <a:solidFill>
                    <a:schemeClr val="tx1"/>
                  </a:solidFill>
                </a:endParaRPr>
              </a:p>
            </p:txBody>
          </p:sp>
        </mc:Choice>
        <mc:Fallback xmlns="">
          <p:sp>
            <p:nvSpPr>
              <p:cNvPr id="77" name="TextBox 76">
                <a:extLst>
                  <a:ext uri="{FF2B5EF4-FFF2-40B4-BE49-F238E27FC236}">
                    <a16:creationId xmlns:a16="http://schemas.microsoft.com/office/drawing/2014/main" id="{47D54319-C64B-F9ED-5E55-ACDCDBEBF318}"/>
                  </a:ext>
                </a:extLst>
              </p:cNvPr>
              <p:cNvSpPr txBox="1">
                <a:spLocks noRot="1" noChangeAspect="1" noMove="1" noResize="1" noEditPoints="1" noAdjustHandles="1" noChangeArrowheads="1" noChangeShapeType="1" noTextEdit="1"/>
              </p:cNvSpPr>
              <p:nvPr/>
            </p:nvSpPr>
            <p:spPr>
              <a:xfrm>
                <a:off x="8518584" y="5459906"/>
                <a:ext cx="410690" cy="36298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B94DC468-76B7-8344-CBC9-7A6B6C717881}"/>
                  </a:ext>
                </a:extLst>
              </p:cNvPr>
              <p:cNvSpPr txBox="1"/>
              <p:nvPr/>
            </p:nvSpPr>
            <p:spPr>
              <a:xfrm>
                <a:off x="9603955" y="4808124"/>
                <a:ext cx="410690"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𝑟</m:t>
                      </m:r>
                      <m:r>
                        <a:rPr lang="en-US" i="1" baseline="-25000" dirty="0" smtClean="0">
                          <a:solidFill>
                            <a:schemeClr val="tx1"/>
                          </a:solidFill>
                          <a:latin typeface="Cambria Math" panose="02040503050406030204" pitchFamily="18" charset="0"/>
                        </a:rPr>
                        <m:t>2</m:t>
                      </m:r>
                    </m:oMath>
                  </m:oMathPara>
                </a14:m>
                <a:endParaRPr lang="en-US" i="1" baseline="-25000" dirty="0">
                  <a:solidFill>
                    <a:schemeClr val="tx1"/>
                  </a:solidFill>
                </a:endParaRPr>
              </a:p>
            </p:txBody>
          </p:sp>
        </mc:Choice>
        <mc:Fallback xmlns="">
          <p:sp>
            <p:nvSpPr>
              <p:cNvPr id="78" name="TextBox 77">
                <a:extLst>
                  <a:ext uri="{FF2B5EF4-FFF2-40B4-BE49-F238E27FC236}">
                    <a16:creationId xmlns:a16="http://schemas.microsoft.com/office/drawing/2014/main" id="{B94DC468-76B7-8344-CBC9-7A6B6C717881}"/>
                  </a:ext>
                </a:extLst>
              </p:cNvPr>
              <p:cNvSpPr txBox="1">
                <a:spLocks noRot="1" noChangeAspect="1" noMove="1" noResize="1" noEditPoints="1" noAdjustHandles="1" noChangeArrowheads="1" noChangeShapeType="1" noTextEdit="1"/>
              </p:cNvSpPr>
              <p:nvPr/>
            </p:nvSpPr>
            <p:spPr>
              <a:xfrm>
                <a:off x="9603955" y="4808124"/>
                <a:ext cx="410690" cy="36298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59371965-BC03-C203-BE75-27EAF05E9372}"/>
                  </a:ext>
                </a:extLst>
              </p:cNvPr>
              <p:cNvSpPr txBox="1"/>
              <p:nvPr/>
            </p:nvSpPr>
            <p:spPr>
              <a:xfrm>
                <a:off x="9144808" y="3935474"/>
                <a:ext cx="410690"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𝑟</m:t>
                      </m:r>
                      <m:r>
                        <a:rPr lang="en-US" i="1" baseline="-25000" dirty="0" smtClean="0">
                          <a:solidFill>
                            <a:schemeClr val="tx1"/>
                          </a:solidFill>
                          <a:latin typeface="Cambria Math" panose="02040503050406030204" pitchFamily="18" charset="0"/>
                        </a:rPr>
                        <m:t>1</m:t>
                      </m:r>
                    </m:oMath>
                  </m:oMathPara>
                </a14:m>
                <a:endParaRPr lang="en-US" i="1" baseline="-25000" dirty="0">
                  <a:solidFill>
                    <a:schemeClr val="tx1"/>
                  </a:solidFill>
                </a:endParaRPr>
              </a:p>
            </p:txBody>
          </p:sp>
        </mc:Choice>
        <mc:Fallback xmlns="">
          <p:sp>
            <p:nvSpPr>
              <p:cNvPr id="79" name="TextBox 78">
                <a:extLst>
                  <a:ext uri="{FF2B5EF4-FFF2-40B4-BE49-F238E27FC236}">
                    <a16:creationId xmlns:a16="http://schemas.microsoft.com/office/drawing/2014/main" id="{59371965-BC03-C203-BE75-27EAF05E9372}"/>
                  </a:ext>
                </a:extLst>
              </p:cNvPr>
              <p:cNvSpPr txBox="1">
                <a:spLocks noRot="1" noChangeAspect="1" noMove="1" noResize="1" noEditPoints="1" noAdjustHandles="1" noChangeArrowheads="1" noChangeShapeType="1" noTextEdit="1"/>
              </p:cNvSpPr>
              <p:nvPr/>
            </p:nvSpPr>
            <p:spPr>
              <a:xfrm>
                <a:off x="9144808" y="3935474"/>
                <a:ext cx="410690" cy="36298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6924ADF-A36F-5E6C-FC30-A0303AE9CF0A}"/>
                  </a:ext>
                </a:extLst>
              </p:cNvPr>
              <p:cNvSpPr txBox="1"/>
              <p:nvPr/>
            </p:nvSpPr>
            <p:spPr>
              <a:xfrm>
                <a:off x="6980852" y="6029151"/>
                <a:ext cx="1655197" cy="369332"/>
              </a:xfrm>
              <a:prstGeom prst="rect">
                <a:avLst/>
              </a:prstGeom>
              <a:noFill/>
            </p:spPr>
            <p:txBody>
              <a:bodyPr wrap="none" rtlCol="0">
                <a:spAutoFit/>
              </a:bodyPr>
              <a:lstStyle/>
              <a:p>
                <a:r>
                  <a:rPr lang="en-US" dirty="0">
                    <a:solidFill>
                      <a:schemeClr val="tx1"/>
                    </a:solidFill>
                  </a:rPr>
                  <a:t>exterior face </a:t>
                </a:r>
                <a14:m>
                  <m:oMath xmlns:m="http://schemas.openxmlformats.org/officeDocument/2006/math">
                    <m:r>
                      <a:rPr lang="en-US" i="1" dirty="0" smtClean="0">
                        <a:solidFill>
                          <a:schemeClr val="tx1"/>
                        </a:solidFill>
                        <a:latin typeface="Cambria Math" panose="02040503050406030204" pitchFamily="18" charset="0"/>
                      </a:rPr>
                      <m:t>𝑟</m:t>
                    </m:r>
                    <m:r>
                      <a:rPr lang="en-US" b="0" i="1" baseline="-25000" dirty="0" smtClean="0">
                        <a:solidFill>
                          <a:schemeClr val="tx1"/>
                        </a:solidFill>
                        <a:latin typeface="Cambria Math" panose="02040503050406030204" pitchFamily="18" charset="0"/>
                      </a:rPr>
                      <m:t>0</m:t>
                    </m:r>
                  </m:oMath>
                </a14:m>
                <a:endParaRPr lang="en-US" i="1" baseline="-25000" dirty="0">
                  <a:solidFill>
                    <a:schemeClr val="tx1"/>
                  </a:solidFill>
                </a:endParaRPr>
              </a:p>
            </p:txBody>
          </p:sp>
        </mc:Choice>
        <mc:Fallback xmlns="">
          <p:sp>
            <p:nvSpPr>
              <p:cNvPr id="80" name="TextBox 79">
                <a:extLst>
                  <a:ext uri="{FF2B5EF4-FFF2-40B4-BE49-F238E27FC236}">
                    <a16:creationId xmlns:a16="http://schemas.microsoft.com/office/drawing/2014/main" id="{26924ADF-A36F-5E6C-FC30-A0303AE9CF0A}"/>
                  </a:ext>
                </a:extLst>
              </p:cNvPr>
              <p:cNvSpPr txBox="1">
                <a:spLocks noRot="1" noChangeAspect="1" noMove="1" noResize="1" noEditPoints="1" noAdjustHandles="1" noChangeArrowheads="1" noChangeShapeType="1" noTextEdit="1"/>
              </p:cNvSpPr>
              <p:nvPr/>
            </p:nvSpPr>
            <p:spPr>
              <a:xfrm>
                <a:off x="6980852" y="6029151"/>
                <a:ext cx="1655197" cy="369332"/>
              </a:xfrm>
              <a:prstGeom prst="rect">
                <a:avLst/>
              </a:prstGeom>
              <a:blipFill>
                <a:blip r:embed="rId17"/>
                <a:stretch>
                  <a:fillRect l="-3030" t="-6452" b="-22581"/>
                </a:stretch>
              </a:blipFill>
            </p:spPr>
            <p:txBody>
              <a:bodyPr/>
              <a:lstStyle/>
              <a:p>
                <a:r>
                  <a:rPr lang="en-US">
                    <a:noFill/>
                  </a:rPr>
                  <a:t> </a:t>
                </a:r>
              </a:p>
            </p:txBody>
          </p:sp>
        </mc:Fallback>
      </mc:AlternateContent>
      <p:cxnSp>
        <p:nvCxnSpPr>
          <p:cNvPr id="81" name="Straight Arrow Connector 80">
            <a:extLst>
              <a:ext uri="{FF2B5EF4-FFF2-40B4-BE49-F238E27FC236}">
                <a16:creationId xmlns:a16="http://schemas.microsoft.com/office/drawing/2014/main" id="{83755D56-E5D4-D15A-FFC0-F8F8ABF6006B}"/>
              </a:ext>
            </a:extLst>
          </p:cNvPr>
          <p:cNvCxnSpPr>
            <a:cxnSpLocks/>
          </p:cNvCxnSpPr>
          <p:nvPr/>
        </p:nvCxnSpPr>
        <p:spPr>
          <a:xfrm flipV="1">
            <a:off x="8412480" y="3379678"/>
            <a:ext cx="203666" cy="173757"/>
          </a:xfrm>
          <a:prstGeom prst="straightConnector1">
            <a:avLst/>
          </a:prstGeom>
          <a:ln w="19050">
            <a:prstDash val="dash"/>
            <a:tailEnd type="arrow" w="lg" len="lg"/>
          </a:ln>
        </p:spPr>
        <p:style>
          <a:lnRef idx="2">
            <a:schemeClr val="dk1"/>
          </a:lnRef>
          <a:fillRef idx="0">
            <a:schemeClr val="dk1"/>
          </a:fillRef>
          <a:effectRef idx="1">
            <a:schemeClr val="dk1"/>
          </a:effectRef>
          <a:fontRef idx="minor">
            <a:schemeClr val="tx1"/>
          </a:fontRef>
        </p:style>
      </p:cxnSp>
      <p:cxnSp>
        <p:nvCxnSpPr>
          <p:cNvPr id="87" name="Straight Arrow Connector 86">
            <a:extLst>
              <a:ext uri="{FF2B5EF4-FFF2-40B4-BE49-F238E27FC236}">
                <a16:creationId xmlns:a16="http://schemas.microsoft.com/office/drawing/2014/main" id="{A6DDC015-A91C-AB05-FF46-C4ACCEC3A883}"/>
              </a:ext>
            </a:extLst>
          </p:cNvPr>
          <p:cNvCxnSpPr>
            <a:cxnSpLocks/>
          </p:cNvCxnSpPr>
          <p:nvPr/>
        </p:nvCxnSpPr>
        <p:spPr>
          <a:xfrm flipH="1">
            <a:off x="8807474" y="3185103"/>
            <a:ext cx="264961" cy="78543"/>
          </a:xfrm>
          <a:prstGeom prst="straightConnector1">
            <a:avLst/>
          </a:prstGeom>
          <a:ln w="19050">
            <a:prstDash val="dash"/>
            <a:tailEnd type="arrow" w="lg" len="lg"/>
          </a:ln>
        </p:spPr>
        <p:style>
          <a:lnRef idx="2">
            <a:schemeClr val="dk1"/>
          </a:lnRef>
          <a:fillRef idx="0">
            <a:schemeClr val="dk1"/>
          </a:fillRef>
          <a:effectRef idx="1">
            <a:schemeClr val="dk1"/>
          </a:effectRef>
          <a:fontRef idx="minor">
            <a:schemeClr val="tx1"/>
          </a:fontRef>
        </p:style>
      </p:cxnSp>
      <p:sp>
        <p:nvSpPr>
          <p:cNvPr id="98" name="TextBox 97">
            <a:extLst>
              <a:ext uri="{FF2B5EF4-FFF2-40B4-BE49-F238E27FC236}">
                <a16:creationId xmlns:a16="http://schemas.microsoft.com/office/drawing/2014/main" id="{EF48E3F6-3F4E-3A45-F5F3-CCF440265163}"/>
              </a:ext>
            </a:extLst>
          </p:cNvPr>
          <p:cNvSpPr txBox="1"/>
          <p:nvPr/>
        </p:nvSpPr>
        <p:spPr>
          <a:xfrm rot="19273388">
            <a:off x="8210191" y="4129873"/>
            <a:ext cx="638316" cy="338554"/>
          </a:xfrm>
          <a:prstGeom prst="rect">
            <a:avLst/>
          </a:prstGeom>
          <a:noFill/>
        </p:spPr>
        <p:txBody>
          <a:bodyPr wrap="none" rtlCol="0">
            <a:spAutoFit/>
          </a:bodyPr>
          <a:lstStyle/>
          <a:p>
            <a:r>
              <a:rPr lang="en-US" sz="1600" dirty="0"/>
              <a:t>Right</a:t>
            </a:r>
          </a:p>
        </p:txBody>
      </p:sp>
      <p:cxnSp>
        <p:nvCxnSpPr>
          <p:cNvPr id="106" name="Straight Arrow Connector 105">
            <a:extLst>
              <a:ext uri="{FF2B5EF4-FFF2-40B4-BE49-F238E27FC236}">
                <a16:creationId xmlns:a16="http://schemas.microsoft.com/office/drawing/2014/main" id="{FF487C03-89CE-5016-66AF-A6810AEC0685}"/>
              </a:ext>
            </a:extLst>
          </p:cNvPr>
          <p:cNvCxnSpPr>
            <a:cxnSpLocks/>
          </p:cNvCxnSpPr>
          <p:nvPr/>
        </p:nvCxnSpPr>
        <p:spPr>
          <a:xfrm>
            <a:off x="7973262" y="3675073"/>
            <a:ext cx="299748" cy="294187"/>
          </a:xfrm>
          <a:prstGeom prst="straightConnector1">
            <a:avLst/>
          </a:prstGeom>
          <a:ln w="10160" cap="flat" cmpd="sng" algn="ctr">
            <a:solidFill>
              <a:schemeClr val="dk1"/>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7F473BC-293C-B575-4647-DB108CBBBA3D}"/>
                  </a:ext>
                </a:extLst>
              </p:cNvPr>
              <p:cNvSpPr txBox="1"/>
              <p:nvPr/>
            </p:nvSpPr>
            <p:spPr>
              <a:xfrm>
                <a:off x="7836421" y="3341611"/>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0</m:t>
                      </m:r>
                    </m:oMath>
                  </m:oMathPara>
                </a14:m>
                <a:endParaRPr lang="en-US" sz="1400" i="1" baseline="-25000" dirty="0"/>
              </a:p>
            </p:txBody>
          </p:sp>
        </mc:Choice>
        <mc:Fallback xmlns="">
          <p:sp>
            <p:nvSpPr>
              <p:cNvPr id="107" name="TextBox 106">
                <a:extLst>
                  <a:ext uri="{FF2B5EF4-FFF2-40B4-BE49-F238E27FC236}">
                    <a16:creationId xmlns:a16="http://schemas.microsoft.com/office/drawing/2014/main" id="{E7F473BC-293C-B575-4647-DB108CBBBA3D}"/>
                  </a:ext>
                </a:extLst>
              </p:cNvPr>
              <p:cNvSpPr txBox="1">
                <a:spLocks noRot="1" noChangeAspect="1" noMove="1" noResize="1" noEditPoints="1" noAdjustHandles="1" noChangeArrowheads="1" noChangeShapeType="1" noTextEdit="1"/>
              </p:cNvSpPr>
              <p:nvPr/>
            </p:nvSpPr>
            <p:spPr>
              <a:xfrm>
                <a:off x="7836421" y="3341611"/>
                <a:ext cx="359394" cy="30284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B06623EA-5296-A23F-AA41-B1AF378BA9A9}"/>
                  </a:ext>
                </a:extLst>
              </p:cNvPr>
              <p:cNvSpPr txBox="1"/>
              <p:nvPr/>
            </p:nvSpPr>
            <p:spPr>
              <a:xfrm>
                <a:off x="8169954" y="3885122"/>
                <a:ext cx="359394"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𝑟</m:t>
                      </m:r>
                      <m:r>
                        <a:rPr lang="en-US" sz="1400" b="0" i="1" baseline="-25000" dirty="0" smtClean="0">
                          <a:latin typeface="Cambria Math" panose="02040503050406030204" pitchFamily="18" charset="0"/>
                        </a:rPr>
                        <m:t>1</m:t>
                      </m:r>
                    </m:oMath>
                  </m:oMathPara>
                </a14:m>
                <a:endParaRPr lang="en-US" sz="1400" i="1" baseline="-25000" dirty="0"/>
              </a:p>
            </p:txBody>
          </p:sp>
        </mc:Choice>
        <mc:Fallback xmlns="">
          <p:sp>
            <p:nvSpPr>
              <p:cNvPr id="108" name="TextBox 107">
                <a:extLst>
                  <a:ext uri="{FF2B5EF4-FFF2-40B4-BE49-F238E27FC236}">
                    <a16:creationId xmlns:a16="http://schemas.microsoft.com/office/drawing/2014/main" id="{B06623EA-5296-A23F-AA41-B1AF378BA9A9}"/>
                  </a:ext>
                </a:extLst>
              </p:cNvPr>
              <p:cNvSpPr txBox="1">
                <a:spLocks noRot="1" noChangeAspect="1" noMove="1" noResize="1" noEditPoints="1" noAdjustHandles="1" noChangeArrowheads="1" noChangeShapeType="1" noTextEdit="1"/>
              </p:cNvSpPr>
              <p:nvPr/>
            </p:nvSpPr>
            <p:spPr>
              <a:xfrm>
                <a:off x="8169954" y="3885122"/>
                <a:ext cx="359394" cy="302840"/>
              </a:xfrm>
              <a:prstGeom prst="rect">
                <a:avLst/>
              </a:prstGeom>
              <a:blipFill>
                <a:blip r:embed="rId19"/>
                <a:stretch>
                  <a:fillRect/>
                </a:stretch>
              </a:blipFill>
            </p:spPr>
            <p:txBody>
              <a:bodyPr/>
              <a:lstStyle/>
              <a:p>
                <a:r>
                  <a:rPr lang="en-US">
                    <a:noFill/>
                  </a:rPr>
                  <a:t> </a:t>
                </a:r>
              </a:p>
            </p:txBody>
          </p:sp>
        </mc:Fallback>
      </mc:AlternateContent>
      <p:sp>
        <p:nvSpPr>
          <p:cNvPr id="126" name="TextBox 125">
            <a:extLst>
              <a:ext uri="{FF2B5EF4-FFF2-40B4-BE49-F238E27FC236}">
                <a16:creationId xmlns:a16="http://schemas.microsoft.com/office/drawing/2014/main" id="{FC68AAD6-9BFA-127A-2FFC-96C900633694}"/>
              </a:ext>
            </a:extLst>
          </p:cNvPr>
          <p:cNvSpPr txBox="1"/>
          <p:nvPr/>
        </p:nvSpPr>
        <p:spPr>
          <a:xfrm rot="19273388">
            <a:off x="9476597" y="3367830"/>
            <a:ext cx="524631" cy="338554"/>
          </a:xfrm>
          <a:prstGeom prst="rect">
            <a:avLst/>
          </a:prstGeom>
          <a:noFill/>
        </p:spPr>
        <p:txBody>
          <a:bodyPr wrap="none" rtlCol="0">
            <a:spAutoFit/>
          </a:bodyPr>
          <a:lstStyle/>
          <a:p>
            <a:r>
              <a:rPr lang="en-US" sz="1600" dirty="0"/>
              <a:t>Left</a:t>
            </a:r>
          </a:p>
        </p:txBody>
      </p:sp>
    </p:spTree>
    <p:extLst>
      <p:ext uri="{BB962C8B-B14F-4D97-AF65-F5344CB8AC3E}">
        <p14:creationId xmlns:p14="http://schemas.microsoft.com/office/powerpoint/2010/main" val="2242371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B00C05-1E1B-2D2A-2BB3-2E969B050735}"/>
              </a:ext>
            </a:extLst>
          </p:cNvPr>
          <p:cNvGrpSpPr/>
          <p:nvPr/>
        </p:nvGrpSpPr>
        <p:grpSpPr>
          <a:xfrm>
            <a:off x="3492830" y="3914054"/>
            <a:ext cx="2247900" cy="2296466"/>
            <a:chOff x="3492830" y="3914054"/>
            <a:chExt cx="2247900" cy="2296466"/>
          </a:xfrm>
        </p:grpSpPr>
        <p:pic>
          <p:nvPicPr>
            <p:cNvPr id="2052" name="Picture 4">
              <a:extLst>
                <a:ext uri="{FF2B5EF4-FFF2-40B4-BE49-F238E27FC236}">
                  <a16:creationId xmlns:a16="http://schemas.microsoft.com/office/drawing/2014/main" id="{A0AD8585-3DD5-743B-3473-EE67B51DA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830" y="3914054"/>
              <a:ext cx="2247900" cy="193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7E52CC-4AE4-533B-4407-82C93B356B0E}"/>
                </a:ext>
              </a:extLst>
            </p:cNvPr>
            <p:cNvSpPr txBox="1"/>
            <p:nvPr/>
          </p:nvSpPr>
          <p:spPr>
            <a:xfrm>
              <a:off x="4244500" y="5841188"/>
              <a:ext cx="324128" cy="369332"/>
            </a:xfrm>
            <a:prstGeom prst="rect">
              <a:avLst/>
            </a:prstGeom>
            <a:noFill/>
          </p:spPr>
          <p:txBody>
            <a:bodyPr wrap="none" rtlCol="0">
              <a:spAutoFit/>
            </a:bodyPr>
            <a:lstStyle/>
            <a:p>
              <a:r>
                <a:rPr lang="en-US" dirty="0"/>
                <a:t>R</a:t>
              </a:r>
            </a:p>
          </p:txBody>
        </p:sp>
      </p:grpSp>
      <p:sp>
        <p:nvSpPr>
          <p:cNvPr id="2" name="Title 1">
            <a:extLst>
              <a:ext uri="{FF2B5EF4-FFF2-40B4-BE49-F238E27FC236}">
                <a16:creationId xmlns:a16="http://schemas.microsoft.com/office/drawing/2014/main" id="{FFB17D19-A11B-97BC-81B2-58CA26783192}"/>
              </a:ext>
            </a:extLst>
          </p:cNvPr>
          <p:cNvSpPr>
            <a:spLocks noGrp="1"/>
          </p:cNvSpPr>
          <p:nvPr>
            <p:ph type="title"/>
          </p:nvPr>
        </p:nvSpPr>
        <p:spPr/>
        <p:txBody>
          <a:bodyPr/>
          <a:lstStyle/>
          <a:p>
            <a:r>
              <a:rPr lang="en-US" dirty="0"/>
              <a:t>Put together</a:t>
            </a:r>
          </a:p>
        </p:txBody>
      </p:sp>
      <p:sp>
        <p:nvSpPr>
          <p:cNvPr id="3" name="Content Placeholder 2">
            <a:extLst>
              <a:ext uri="{FF2B5EF4-FFF2-40B4-BE49-F238E27FC236}">
                <a16:creationId xmlns:a16="http://schemas.microsoft.com/office/drawing/2014/main" id="{C358F289-AB4E-F103-D67E-26BF8BAB03F0}"/>
              </a:ext>
            </a:extLst>
          </p:cNvPr>
          <p:cNvSpPr>
            <a:spLocks noGrp="1"/>
          </p:cNvSpPr>
          <p:nvPr>
            <p:ph idx="1"/>
          </p:nvPr>
        </p:nvSpPr>
        <p:spPr/>
        <p:txBody>
          <a:bodyPr/>
          <a:lstStyle/>
          <a:p>
            <a:r>
              <a:rPr lang="en-US" dirty="0"/>
              <a:t>Real-life Example</a:t>
            </a:r>
          </a:p>
          <a:p>
            <a:pPr lvl="1">
              <a:buFontTx/>
              <a:buChar char="-"/>
            </a:pPr>
            <a:r>
              <a:rPr lang="en-US" dirty="0"/>
              <a:t>Overlaying hazard maps with population/infrastructure maps</a:t>
            </a:r>
          </a:p>
          <a:p>
            <a:pPr lvl="1">
              <a:buFontTx/>
              <a:buChar char="-"/>
            </a:pPr>
            <a:r>
              <a:rPr lang="en-US" dirty="0"/>
              <a:t>Identifying impacted areas</a:t>
            </a:r>
          </a:p>
          <a:p>
            <a:pPr lvl="1"/>
            <a:endParaRPr lang="en-US" dirty="0"/>
          </a:p>
        </p:txBody>
      </p:sp>
      <p:sp>
        <p:nvSpPr>
          <p:cNvPr id="4" name="Slide Number Placeholder 3">
            <a:extLst>
              <a:ext uri="{FF2B5EF4-FFF2-40B4-BE49-F238E27FC236}">
                <a16:creationId xmlns:a16="http://schemas.microsoft.com/office/drawing/2014/main" id="{82742C0E-1585-8310-1ECE-B4460AA36BEF}"/>
              </a:ext>
            </a:extLst>
          </p:cNvPr>
          <p:cNvSpPr>
            <a:spLocks noGrp="1"/>
          </p:cNvSpPr>
          <p:nvPr>
            <p:ph type="sldNum" sz="quarter" idx="12"/>
          </p:nvPr>
        </p:nvSpPr>
        <p:spPr/>
        <p:txBody>
          <a:bodyPr/>
          <a:lstStyle/>
          <a:p>
            <a:fld id="{85755D8F-12EC-5944-A0BB-3D22CF45DCD8}" type="slidenum">
              <a:rPr lang="en-US" smtClean="0"/>
              <a:t>35</a:t>
            </a:fld>
            <a:endParaRPr lang="en-US"/>
          </a:p>
        </p:txBody>
      </p:sp>
      <p:grpSp>
        <p:nvGrpSpPr>
          <p:cNvPr id="8" name="Group 7">
            <a:extLst>
              <a:ext uri="{FF2B5EF4-FFF2-40B4-BE49-F238E27FC236}">
                <a16:creationId xmlns:a16="http://schemas.microsoft.com/office/drawing/2014/main" id="{CD65CAC8-573A-FE61-F521-5E5E455E123F}"/>
              </a:ext>
            </a:extLst>
          </p:cNvPr>
          <p:cNvGrpSpPr/>
          <p:nvPr/>
        </p:nvGrpSpPr>
        <p:grpSpPr>
          <a:xfrm>
            <a:off x="4616780" y="4352630"/>
            <a:ext cx="1892300" cy="1857890"/>
            <a:chOff x="4616780" y="4270334"/>
            <a:chExt cx="1892300" cy="1857890"/>
          </a:xfrm>
        </p:grpSpPr>
        <p:pic>
          <p:nvPicPr>
            <p:cNvPr id="1026" name="Picture 2">
              <a:extLst>
                <a:ext uri="{FF2B5EF4-FFF2-40B4-BE49-F238E27FC236}">
                  <a16:creationId xmlns:a16="http://schemas.microsoft.com/office/drawing/2014/main" id="{7D239A37-11D6-8946-0645-71361E068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780" y="4270334"/>
              <a:ext cx="1892300" cy="1384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13EA85-B66D-715E-D9F5-558974A64471}"/>
                </a:ext>
              </a:extLst>
            </p:cNvPr>
            <p:cNvSpPr txBox="1"/>
            <p:nvPr/>
          </p:nvSpPr>
          <p:spPr>
            <a:xfrm>
              <a:off x="5620623" y="5758892"/>
              <a:ext cx="314510" cy="369332"/>
            </a:xfrm>
            <a:prstGeom prst="rect">
              <a:avLst/>
            </a:prstGeom>
            <a:noFill/>
          </p:spPr>
          <p:txBody>
            <a:bodyPr wrap="none" rtlCol="0">
              <a:spAutoFit/>
            </a:bodyPr>
            <a:lstStyle/>
            <a:p>
              <a:r>
                <a:rPr lang="en-US" dirty="0"/>
                <a:t>S</a:t>
              </a:r>
            </a:p>
          </p:txBody>
        </p:sp>
      </p:grpSp>
      <p:grpSp>
        <p:nvGrpSpPr>
          <p:cNvPr id="37" name="Group 36">
            <a:extLst>
              <a:ext uri="{FF2B5EF4-FFF2-40B4-BE49-F238E27FC236}">
                <a16:creationId xmlns:a16="http://schemas.microsoft.com/office/drawing/2014/main" id="{7E79B8DE-FB89-DEE0-153D-C52CD99A4DE1}"/>
              </a:ext>
            </a:extLst>
          </p:cNvPr>
          <p:cNvGrpSpPr/>
          <p:nvPr/>
        </p:nvGrpSpPr>
        <p:grpSpPr>
          <a:xfrm>
            <a:off x="4707842" y="3630960"/>
            <a:ext cx="6047741" cy="1801021"/>
            <a:chOff x="4707842" y="3630960"/>
            <a:chExt cx="6047741" cy="1801021"/>
          </a:xfrm>
        </p:grpSpPr>
        <p:grpSp>
          <p:nvGrpSpPr>
            <p:cNvPr id="19" name="Group 18">
              <a:extLst>
                <a:ext uri="{FF2B5EF4-FFF2-40B4-BE49-F238E27FC236}">
                  <a16:creationId xmlns:a16="http://schemas.microsoft.com/office/drawing/2014/main" id="{D6AEF28F-211B-E309-13E5-FFC9AA06BBF6}"/>
                </a:ext>
              </a:extLst>
            </p:cNvPr>
            <p:cNvGrpSpPr/>
            <p:nvPr/>
          </p:nvGrpSpPr>
          <p:grpSpPr>
            <a:xfrm>
              <a:off x="4707842" y="4533574"/>
              <a:ext cx="918002" cy="898407"/>
              <a:chOff x="4707842" y="4533574"/>
              <a:chExt cx="918002" cy="898407"/>
            </a:xfrm>
          </p:grpSpPr>
          <p:sp>
            <p:nvSpPr>
              <p:cNvPr id="23" name="Oval 22">
                <a:extLst>
                  <a:ext uri="{FF2B5EF4-FFF2-40B4-BE49-F238E27FC236}">
                    <a16:creationId xmlns:a16="http://schemas.microsoft.com/office/drawing/2014/main" id="{A12EEA67-1B22-61A2-03C7-EE8CAEAC5A43}"/>
                  </a:ext>
                </a:extLst>
              </p:cNvPr>
              <p:cNvSpPr/>
              <p:nvPr/>
            </p:nvSpPr>
            <p:spPr>
              <a:xfrm>
                <a:off x="5279126" y="4533574"/>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D02D94DB-771B-C151-476C-071EFC793979}"/>
                  </a:ext>
                </a:extLst>
              </p:cNvPr>
              <p:cNvSpPr/>
              <p:nvPr/>
            </p:nvSpPr>
            <p:spPr>
              <a:xfrm>
                <a:off x="5118705" y="5353981"/>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5" name="Oval 24">
                <a:extLst>
                  <a:ext uri="{FF2B5EF4-FFF2-40B4-BE49-F238E27FC236}">
                    <a16:creationId xmlns:a16="http://schemas.microsoft.com/office/drawing/2014/main" id="{177098A2-7D0E-3618-FB71-E82B464A72D6}"/>
                  </a:ext>
                </a:extLst>
              </p:cNvPr>
              <p:cNvSpPr/>
              <p:nvPr/>
            </p:nvSpPr>
            <p:spPr>
              <a:xfrm>
                <a:off x="4859079" y="5151705"/>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6" name="Oval 25">
                <a:extLst>
                  <a:ext uri="{FF2B5EF4-FFF2-40B4-BE49-F238E27FC236}">
                    <a16:creationId xmlns:a16="http://schemas.microsoft.com/office/drawing/2014/main" id="{4CE7A559-CA5A-FE79-2948-6E10CE20B80A}"/>
                  </a:ext>
                </a:extLst>
              </p:cNvPr>
              <p:cNvSpPr/>
              <p:nvPr/>
            </p:nvSpPr>
            <p:spPr>
              <a:xfrm>
                <a:off x="4900405" y="4741196"/>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97117FD2-21FA-6DCB-33AC-C5BF4B6C4859}"/>
                  </a:ext>
                </a:extLst>
              </p:cNvPr>
              <p:cNvSpPr/>
              <p:nvPr/>
            </p:nvSpPr>
            <p:spPr>
              <a:xfrm>
                <a:off x="5543192" y="4872876"/>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BAE6AA97-0589-68A5-0E18-A2A620EB3377}"/>
                  </a:ext>
                </a:extLst>
              </p:cNvPr>
              <p:cNvSpPr/>
              <p:nvPr/>
            </p:nvSpPr>
            <p:spPr>
              <a:xfrm>
                <a:off x="4707842" y="4919746"/>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9" name="Oval 28">
                <a:extLst>
                  <a:ext uri="{FF2B5EF4-FFF2-40B4-BE49-F238E27FC236}">
                    <a16:creationId xmlns:a16="http://schemas.microsoft.com/office/drawing/2014/main" id="{40B8AFC3-43AF-5BD6-E516-B6237387B627}"/>
                  </a:ext>
                </a:extLst>
              </p:cNvPr>
              <p:cNvSpPr/>
              <p:nvPr/>
            </p:nvSpPr>
            <p:spPr>
              <a:xfrm>
                <a:off x="4983057" y="5319472"/>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F329034B-292A-C4EA-E841-3BA960FBCBBC}"/>
                  </a:ext>
                </a:extLst>
              </p:cNvPr>
              <p:cNvSpPr/>
              <p:nvPr/>
            </p:nvSpPr>
            <p:spPr>
              <a:xfrm>
                <a:off x="5036053" y="4611574"/>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31" name="Oval 30">
              <a:extLst>
                <a:ext uri="{FF2B5EF4-FFF2-40B4-BE49-F238E27FC236}">
                  <a16:creationId xmlns:a16="http://schemas.microsoft.com/office/drawing/2014/main" id="{02946805-D3E1-BE5A-C859-553811E9DD57}"/>
                </a:ext>
              </a:extLst>
            </p:cNvPr>
            <p:cNvSpPr/>
            <p:nvPr/>
          </p:nvSpPr>
          <p:spPr>
            <a:xfrm>
              <a:off x="9340163" y="3713872"/>
              <a:ext cx="215646" cy="203509"/>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id="{7C35EF73-E608-6240-E89A-42313D03A6D0}"/>
                </a:ext>
              </a:extLst>
            </p:cNvPr>
            <p:cNvSpPr/>
            <p:nvPr/>
          </p:nvSpPr>
          <p:spPr>
            <a:xfrm>
              <a:off x="9340163" y="4041262"/>
              <a:ext cx="215646" cy="203509"/>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F9D061B7-29D5-7CDC-5DCE-7593A2B8D4B7}"/>
                </a:ext>
              </a:extLst>
            </p:cNvPr>
            <p:cNvSpPr txBox="1"/>
            <p:nvPr/>
          </p:nvSpPr>
          <p:spPr>
            <a:xfrm>
              <a:off x="9596035" y="3983298"/>
              <a:ext cx="1159548" cy="369332"/>
            </a:xfrm>
            <a:prstGeom prst="rect">
              <a:avLst/>
            </a:prstGeom>
            <a:noFill/>
          </p:spPr>
          <p:txBody>
            <a:bodyPr wrap="none" rtlCol="0">
              <a:spAutoFit/>
            </a:bodyPr>
            <a:lstStyle/>
            <a:p>
              <a:r>
                <a:rPr lang="en-US" dirty="0"/>
                <a:t>PIP Query</a:t>
              </a:r>
            </a:p>
          </p:txBody>
        </p:sp>
        <p:sp>
          <p:nvSpPr>
            <p:cNvPr id="34" name="TextBox 33">
              <a:extLst>
                <a:ext uri="{FF2B5EF4-FFF2-40B4-BE49-F238E27FC236}">
                  <a16:creationId xmlns:a16="http://schemas.microsoft.com/office/drawing/2014/main" id="{251B0877-EB22-3E39-B65A-08F925F70AE2}"/>
                </a:ext>
              </a:extLst>
            </p:cNvPr>
            <p:cNvSpPr txBox="1"/>
            <p:nvPr/>
          </p:nvSpPr>
          <p:spPr>
            <a:xfrm>
              <a:off x="9606454" y="3630960"/>
              <a:ext cx="1138710" cy="369332"/>
            </a:xfrm>
            <a:prstGeom prst="rect">
              <a:avLst/>
            </a:prstGeom>
            <a:noFill/>
          </p:spPr>
          <p:txBody>
            <a:bodyPr wrap="none" rtlCol="0">
              <a:spAutoFit/>
            </a:bodyPr>
            <a:lstStyle/>
            <a:p>
              <a:r>
                <a:rPr lang="en-US" dirty="0"/>
                <a:t>LSI Query</a:t>
              </a:r>
            </a:p>
          </p:txBody>
        </p:sp>
      </p:grpSp>
      <p:grpSp>
        <p:nvGrpSpPr>
          <p:cNvPr id="38" name="Group 37">
            <a:extLst>
              <a:ext uri="{FF2B5EF4-FFF2-40B4-BE49-F238E27FC236}">
                <a16:creationId xmlns:a16="http://schemas.microsoft.com/office/drawing/2014/main" id="{2E448A1D-EC08-C00B-32CD-B788CA386EC1}"/>
              </a:ext>
            </a:extLst>
          </p:cNvPr>
          <p:cNvGrpSpPr/>
          <p:nvPr/>
        </p:nvGrpSpPr>
        <p:grpSpPr>
          <a:xfrm>
            <a:off x="6444047" y="4536392"/>
            <a:ext cx="2271600" cy="1632536"/>
            <a:chOff x="6444047" y="4536392"/>
            <a:chExt cx="2271600" cy="1632536"/>
          </a:xfrm>
        </p:grpSpPr>
        <p:grpSp>
          <p:nvGrpSpPr>
            <p:cNvPr id="22" name="Group 21">
              <a:extLst>
                <a:ext uri="{FF2B5EF4-FFF2-40B4-BE49-F238E27FC236}">
                  <a16:creationId xmlns:a16="http://schemas.microsoft.com/office/drawing/2014/main" id="{916E88D9-6B9F-0F96-14BB-37EEE1914145}"/>
                </a:ext>
              </a:extLst>
            </p:cNvPr>
            <p:cNvGrpSpPr/>
            <p:nvPr/>
          </p:nvGrpSpPr>
          <p:grpSpPr>
            <a:xfrm>
              <a:off x="7534547" y="4536392"/>
              <a:ext cx="1181100" cy="1632536"/>
              <a:chOff x="7534547" y="4536392"/>
              <a:chExt cx="1181100" cy="1632536"/>
            </a:xfrm>
          </p:grpSpPr>
          <p:grpSp>
            <p:nvGrpSpPr>
              <p:cNvPr id="21" name="Group 20">
                <a:extLst>
                  <a:ext uri="{FF2B5EF4-FFF2-40B4-BE49-F238E27FC236}">
                    <a16:creationId xmlns:a16="http://schemas.microsoft.com/office/drawing/2014/main" id="{6A68FEF8-E9FA-CF7E-36F8-445934E58CC3}"/>
                  </a:ext>
                </a:extLst>
              </p:cNvPr>
              <p:cNvGrpSpPr/>
              <p:nvPr/>
            </p:nvGrpSpPr>
            <p:grpSpPr>
              <a:xfrm>
                <a:off x="7534547" y="4536392"/>
                <a:ext cx="1181100" cy="1632536"/>
                <a:chOff x="7534547" y="4536392"/>
                <a:chExt cx="1181100" cy="1632536"/>
              </a:xfrm>
            </p:grpSpPr>
            <p:sp>
              <p:nvSpPr>
                <p:cNvPr id="10" name="TextBox 9">
                  <a:extLst>
                    <a:ext uri="{FF2B5EF4-FFF2-40B4-BE49-F238E27FC236}">
                      <a16:creationId xmlns:a16="http://schemas.microsoft.com/office/drawing/2014/main" id="{D5BFF252-3ACA-8F66-40E5-5C675D33F22A}"/>
                    </a:ext>
                  </a:extLst>
                </p:cNvPr>
                <p:cNvSpPr txBox="1"/>
                <p:nvPr/>
              </p:nvSpPr>
              <p:spPr>
                <a:xfrm>
                  <a:off x="7771253" y="5799596"/>
                  <a:ext cx="906162" cy="369332"/>
                </a:xfrm>
                <a:prstGeom prst="rect">
                  <a:avLst/>
                </a:prstGeom>
                <a:noFill/>
              </p:spPr>
              <p:txBody>
                <a:bodyPr wrap="square">
                  <a:spAutoFit/>
                </a:bodyPr>
                <a:lstStyle/>
                <a:p>
                  <a:r>
                    <a:rPr lang="en-US" dirty="0"/>
                    <a:t>R⋈</a:t>
                  </a:r>
                  <a:r>
                    <a:rPr lang="en-US" i="1" baseline="-25000" dirty="0">
                      <a:latin typeface="Helvetica" pitchFamily="2" charset="0"/>
                    </a:rPr>
                    <a:t> </a:t>
                  </a:r>
                  <a:r>
                    <a:rPr lang="en-US" dirty="0"/>
                    <a:t>S </a:t>
                  </a:r>
                </a:p>
              </p:txBody>
            </p:sp>
            <p:pic>
              <p:nvPicPr>
                <p:cNvPr id="9" name="Picture 4">
                  <a:extLst>
                    <a:ext uri="{FF2B5EF4-FFF2-40B4-BE49-F238E27FC236}">
                      <a16:creationId xmlns:a16="http://schemas.microsoft.com/office/drawing/2014/main" id="{8EB81C4D-CB0C-8DBA-4108-2D302C31B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4547" y="4536392"/>
                  <a:ext cx="1181100" cy="11049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29C3D828-ACDD-F4B7-36C7-6076CF7B8BA9}"/>
                  </a:ext>
                </a:extLst>
              </p:cNvPr>
              <p:cNvSpPr/>
              <p:nvPr/>
            </p:nvSpPr>
            <p:spPr>
              <a:xfrm>
                <a:off x="8002190" y="4695034"/>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46771F8C-BD7D-4FF1-0690-00EC99B130FF}"/>
                  </a:ext>
                </a:extLst>
              </p:cNvPr>
              <p:cNvSpPr/>
              <p:nvPr/>
            </p:nvSpPr>
            <p:spPr>
              <a:xfrm>
                <a:off x="8542896" y="4997746"/>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9F735DC7-B874-663C-8B08-D4D6CDD58322}"/>
                  </a:ext>
                </a:extLst>
              </p:cNvPr>
              <p:cNvSpPr/>
              <p:nvPr/>
            </p:nvSpPr>
            <p:spPr>
              <a:xfrm>
                <a:off x="7956262" y="5431981"/>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68B3B0AE-05A3-2358-512B-9A0E4DFF2A15}"/>
                  </a:ext>
                </a:extLst>
              </p:cNvPr>
              <p:cNvSpPr/>
              <p:nvPr/>
            </p:nvSpPr>
            <p:spPr>
              <a:xfrm>
                <a:off x="7651463" y="5014448"/>
                <a:ext cx="82652" cy="78000"/>
              </a:xfrm>
              <a:prstGeom prst="ellipse">
                <a:avLst/>
              </a:prstGeom>
              <a:solidFill>
                <a:schemeClr val="tx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9D5A718F-3F0A-4674-68DF-F3534266A5B2}"/>
                  </a:ext>
                </a:extLst>
              </p:cNvPr>
              <p:cNvSpPr/>
              <p:nvPr/>
            </p:nvSpPr>
            <p:spPr>
              <a:xfrm>
                <a:off x="8264854" y="4649996"/>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F7CFB66D-9C44-FBB5-B816-73CFE6BAFCF1}"/>
                  </a:ext>
                </a:extLst>
              </p:cNvPr>
              <p:cNvSpPr/>
              <p:nvPr/>
            </p:nvSpPr>
            <p:spPr>
              <a:xfrm>
                <a:off x="8141682" y="5466274"/>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041DE792-CF00-FFEC-FABA-CA47B71C4814}"/>
                  </a:ext>
                </a:extLst>
              </p:cNvPr>
              <p:cNvSpPr/>
              <p:nvPr/>
            </p:nvSpPr>
            <p:spPr>
              <a:xfrm>
                <a:off x="7836883" y="5280472"/>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2BBFE358-DE52-0633-3142-F65FC5A24420}"/>
                  </a:ext>
                </a:extLst>
              </p:cNvPr>
              <p:cNvSpPr/>
              <p:nvPr/>
            </p:nvSpPr>
            <p:spPr>
              <a:xfrm>
                <a:off x="7838971" y="4837887"/>
                <a:ext cx="82652" cy="78000"/>
              </a:xfrm>
              <a:prstGeom prst="ellipse">
                <a:avLst/>
              </a:prstGeom>
              <a:solidFill>
                <a:schemeClr val="bg2">
                  <a:lumMod val="75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87BB2BE-716C-6E40-3B81-78CE43BA0510}"/>
                </a:ext>
              </a:extLst>
            </p:cNvPr>
            <p:cNvGrpSpPr/>
            <p:nvPr/>
          </p:nvGrpSpPr>
          <p:grpSpPr>
            <a:xfrm>
              <a:off x="6444047" y="4587526"/>
              <a:ext cx="944921" cy="716989"/>
              <a:chOff x="6444047" y="4587526"/>
              <a:chExt cx="944921" cy="716989"/>
            </a:xfrm>
          </p:grpSpPr>
          <p:sp>
            <p:nvSpPr>
              <p:cNvPr id="35" name="Right Arrow 34">
                <a:extLst>
                  <a:ext uri="{FF2B5EF4-FFF2-40B4-BE49-F238E27FC236}">
                    <a16:creationId xmlns:a16="http://schemas.microsoft.com/office/drawing/2014/main" id="{C20CFA7A-212A-D034-D13A-94C18176E9CF}"/>
                  </a:ext>
                </a:extLst>
              </p:cNvPr>
              <p:cNvSpPr/>
              <p:nvPr/>
            </p:nvSpPr>
            <p:spPr>
              <a:xfrm>
                <a:off x="6549511" y="4964982"/>
                <a:ext cx="839457" cy="33953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91CA72F-0E0D-71D3-2091-29E59B22B2D4}"/>
                  </a:ext>
                </a:extLst>
              </p:cNvPr>
              <p:cNvSpPr txBox="1"/>
              <p:nvPr/>
            </p:nvSpPr>
            <p:spPr>
              <a:xfrm>
                <a:off x="6444047" y="4587526"/>
                <a:ext cx="940386" cy="369332"/>
              </a:xfrm>
              <a:prstGeom prst="rect">
                <a:avLst/>
              </a:prstGeom>
              <a:noFill/>
            </p:spPr>
            <p:txBody>
              <a:bodyPr wrap="none" rtlCol="0">
                <a:spAutoFit/>
              </a:bodyPr>
              <a:lstStyle/>
              <a:p>
                <a:r>
                  <a:rPr lang="en-US" dirty="0"/>
                  <a:t>Overlay</a:t>
                </a:r>
              </a:p>
            </p:txBody>
          </p:sp>
        </p:grpSp>
      </p:grpSp>
    </p:spTree>
    <p:extLst>
      <p:ext uri="{BB962C8B-B14F-4D97-AF65-F5344CB8AC3E}">
        <p14:creationId xmlns:p14="http://schemas.microsoft.com/office/powerpoint/2010/main" val="89789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linds(horizont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55A8-230C-67CC-3D70-9B41C2C87F13}"/>
              </a:ext>
            </a:extLst>
          </p:cNvPr>
          <p:cNvSpPr>
            <a:spLocks noGrp="1"/>
          </p:cNvSpPr>
          <p:nvPr>
            <p:ph type="title"/>
          </p:nvPr>
        </p:nvSpPr>
        <p:spPr/>
        <p:txBody>
          <a:bodyPr/>
          <a:lstStyle/>
          <a:p>
            <a:r>
              <a:rPr lang="en-US" dirty="0"/>
              <a:t>Scalability</a:t>
            </a:r>
          </a:p>
        </p:txBody>
      </p:sp>
      <p:sp>
        <p:nvSpPr>
          <p:cNvPr id="3" name="Content Placeholder 2">
            <a:extLst>
              <a:ext uri="{FF2B5EF4-FFF2-40B4-BE49-F238E27FC236}">
                <a16:creationId xmlns:a16="http://schemas.microsoft.com/office/drawing/2014/main" id="{BBCFCDF4-4835-2B4B-4DB8-3EF8701EF141}"/>
              </a:ext>
            </a:extLst>
          </p:cNvPr>
          <p:cNvSpPr>
            <a:spLocks noGrp="1"/>
          </p:cNvSpPr>
          <p:nvPr>
            <p:ph idx="1"/>
          </p:nvPr>
        </p:nvSpPr>
        <p:spPr/>
        <p:txBody>
          <a:bodyPr/>
          <a:lstStyle/>
          <a:p>
            <a:r>
              <a:rPr lang="en-US" dirty="0"/>
              <a:t>Fixed dataset R to 5M polygons</a:t>
            </a:r>
          </a:p>
          <a:p>
            <a:r>
              <a:rPr lang="en-US" dirty="0"/>
              <a:t>Varying the number of polygons from S</a:t>
            </a:r>
          </a:p>
        </p:txBody>
      </p:sp>
      <p:pic>
        <p:nvPicPr>
          <p:cNvPr id="5" name="Picture 4">
            <a:extLst>
              <a:ext uri="{FF2B5EF4-FFF2-40B4-BE49-F238E27FC236}">
                <a16:creationId xmlns:a16="http://schemas.microsoft.com/office/drawing/2014/main" id="{F4616AF0-4ABA-BBB5-4AA5-799DB85D3E4D}"/>
              </a:ext>
            </a:extLst>
          </p:cNvPr>
          <p:cNvPicPr>
            <a:picLocks noChangeAspect="1"/>
          </p:cNvPicPr>
          <p:nvPr/>
        </p:nvPicPr>
        <p:blipFill>
          <a:blip r:embed="rId3"/>
          <a:stretch>
            <a:fillRect/>
          </a:stretch>
        </p:blipFill>
        <p:spPr>
          <a:xfrm>
            <a:off x="838199" y="2075543"/>
            <a:ext cx="4394200" cy="3911600"/>
          </a:xfrm>
          <a:prstGeom prst="rect">
            <a:avLst/>
          </a:prstGeom>
        </p:spPr>
      </p:pic>
      <p:sp>
        <p:nvSpPr>
          <p:cNvPr id="4" name="Slide Number Placeholder 3">
            <a:extLst>
              <a:ext uri="{FF2B5EF4-FFF2-40B4-BE49-F238E27FC236}">
                <a16:creationId xmlns:a16="http://schemas.microsoft.com/office/drawing/2014/main" id="{CEF3D93A-0610-527A-59D3-132BAF2DD301}"/>
              </a:ext>
            </a:extLst>
          </p:cNvPr>
          <p:cNvSpPr>
            <a:spLocks noGrp="1"/>
          </p:cNvSpPr>
          <p:nvPr>
            <p:ph type="sldNum" sz="quarter" idx="12"/>
          </p:nvPr>
        </p:nvSpPr>
        <p:spPr/>
        <p:txBody>
          <a:bodyPr/>
          <a:lstStyle/>
          <a:p>
            <a:fld id="{85755D8F-12EC-5944-A0BB-3D22CF45DCD8}" type="slidenum">
              <a:rPr lang="en-US" smtClean="0"/>
              <a:t>36</a:t>
            </a:fld>
            <a:endParaRPr lang="en-US"/>
          </a:p>
        </p:txBody>
      </p:sp>
      <p:pic>
        <p:nvPicPr>
          <p:cNvPr id="6" name="Picture 5">
            <a:extLst>
              <a:ext uri="{FF2B5EF4-FFF2-40B4-BE49-F238E27FC236}">
                <a16:creationId xmlns:a16="http://schemas.microsoft.com/office/drawing/2014/main" id="{CF7A1BE2-29A8-EA41-9E99-DD1567044510}"/>
              </a:ext>
            </a:extLst>
          </p:cNvPr>
          <p:cNvPicPr>
            <a:picLocks noChangeAspect="1"/>
          </p:cNvPicPr>
          <p:nvPr/>
        </p:nvPicPr>
        <p:blipFill>
          <a:blip r:embed="rId4"/>
          <a:stretch>
            <a:fillRect/>
          </a:stretch>
        </p:blipFill>
        <p:spPr>
          <a:xfrm>
            <a:off x="6959603" y="2177143"/>
            <a:ext cx="4343400" cy="3810000"/>
          </a:xfrm>
          <a:prstGeom prst="rect">
            <a:avLst/>
          </a:prstGeom>
        </p:spPr>
      </p:pic>
      <p:sp>
        <p:nvSpPr>
          <p:cNvPr id="7" name="TextBox 6">
            <a:extLst>
              <a:ext uri="{FF2B5EF4-FFF2-40B4-BE49-F238E27FC236}">
                <a16:creationId xmlns:a16="http://schemas.microsoft.com/office/drawing/2014/main" id="{7D45E0BD-99E3-FB92-440E-5849E6D19BBF}"/>
              </a:ext>
            </a:extLst>
          </p:cNvPr>
          <p:cNvSpPr txBox="1"/>
          <p:nvPr/>
        </p:nvSpPr>
        <p:spPr>
          <a:xfrm>
            <a:off x="2009104" y="6146585"/>
            <a:ext cx="1569917" cy="369332"/>
          </a:xfrm>
          <a:prstGeom prst="rect">
            <a:avLst/>
          </a:prstGeom>
          <a:noFill/>
        </p:spPr>
        <p:txBody>
          <a:bodyPr wrap="none" rtlCol="0">
            <a:spAutoFit/>
          </a:bodyPr>
          <a:lstStyle/>
          <a:p>
            <a:r>
              <a:rPr lang="en-US" dirty="0"/>
              <a:t>LSI Scalability</a:t>
            </a:r>
          </a:p>
        </p:txBody>
      </p:sp>
      <p:sp>
        <p:nvSpPr>
          <p:cNvPr id="8" name="TextBox 7">
            <a:extLst>
              <a:ext uri="{FF2B5EF4-FFF2-40B4-BE49-F238E27FC236}">
                <a16:creationId xmlns:a16="http://schemas.microsoft.com/office/drawing/2014/main" id="{F5E91E78-CC68-F9A1-8A92-22BB58013991}"/>
              </a:ext>
            </a:extLst>
          </p:cNvPr>
          <p:cNvSpPr txBox="1"/>
          <p:nvPr/>
        </p:nvSpPr>
        <p:spPr>
          <a:xfrm>
            <a:off x="8612981" y="6146585"/>
            <a:ext cx="1590756" cy="369332"/>
          </a:xfrm>
          <a:prstGeom prst="rect">
            <a:avLst/>
          </a:prstGeom>
          <a:noFill/>
        </p:spPr>
        <p:txBody>
          <a:bodyPr wrap="none" rtlCol="0">
            <a:spAutoFit/>
          </a:bodyPr>
          <a:lstStyle/>
          <a:p>
            <a:r>
              <a:rPr lang="en-US" dirty="0"/>
              <a:t>PIP Scalability</a:t>
            </a:r>
          </a:p>
        </p:txBody>
      </p:sp>
      <p:sp>
        <p:nvSpPr>
          <p:cNvPr id="10" name="Oval 9">
            <a:extLst>
              <a:ext uri="{FF2B5EF4-FFF2-40B4-BE49-F238E27FC236}">
                <a16:creationId xmlns:a16="http://schemas.microsoft.com/office/drawing/2014/main" id="{C06DB180-F1F1-92D7-2AA4-CFC73DEC069D}"/>
              </a:ext>
            </a:extLst>
          </p:cNvPr>
          <p:cNvSpPr/>
          <p:nvPr/>
        </p:nvSpPr>
        <p:spPr>
          <a:xfrm>
            <a:off x="2016994" y="4567126"/>
            <a:ext cx="1088672" cy="29047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188D54-EE2D-EA0F-DDAD-872043C24C17}"/>
              </a:ext>
            </a:extLst>
          </p:cNvPr>
          <p:cNvSpPr/>
          <p:nvPr/>
        </p:nvSpPr>
        <p:spPr>
          <a:xfrm>
            <a:off x="4105286" y="4505342"/>
            <a:ext cx="1088672" cy="29047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B30770E-4B49-FE88-E731-04A65066DDA7}"/>
              </a:ext>
            </a:extLst>
          </p:cNvPr>
          <p:cNvGrpSpPr/>
          <p:nvPr/>
        </p:nvGrpSpPr>
        <p:grpSpPr>
          <a:xfrm>
            <a:off x="2899719" y="4753275"/>
            <a:ext cx="3026471" cy="718547"/>
            <a:chOff x="2899719" y="4699688"/>
            <a:chExt cx="3026471" cy="718547"/>
          </a:xfrm>
        </p:grpSpPr>
        <p:cxnSp>
          <p:nvCxnSpPr>
            <p:cNvPr id="13" name="Straight Arrow Connector 12">
              <a:extLst>
                <a:ext uri="{FF2B5EF4-FFF2-40B4-BE49-F238E27FC236}">
                  <a16:creationId xmlns:a16="http://schemas.microsoft.com/office/drawing/2014/main" id="{D1737D84-7070-CD1C-7C3B-BA027599D7D7}"/>
                </a:ext>
              </a:extLst>
            </p:cNvPr>
            <p:cNvCxnSpPr/>
            <p:nvPr/>
          </p:nvCxnSpPr>
          <p:spPr>
            <a:xfrm flipH="1" flipV="1">
              <a:off x="2899719" y="4699688"/>
              <a:ext cx="823784" cy="40777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9B6620D-20E1-F089-4BEB-B9175426BF25}"/>
                </a:ext>
              </a:extLst>
            </p:cNvPr>
            <p:cNvCxnSpPr>
              <a:cxnSpLocks/>
              <a:endCxn id="11" idx="3"/>
            </p:cNvCxnSpPr>
            <p:nvPr/>
          </p:nvCxnSpPr>
          <p:spPr>
            <a:xfrm flipV="1">
              <a:off x="3723503" y="4753275"/>
              <a:ext cx="541215" cy="51209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0AA8C18-2B87-2B75-B402-457037B5950E}"/>
                </a:ext>
              </a:extLst>
            </p:cNvPr>
            <p:cNvSpPr txBox="1"/>
            <p:nvPr/>
          </p:nvSpPr>
          <p:spPr>
            <a:xfrm>
              <a:off x="3723920" y="5048903"/>
              <a:ext cx="2202270" cy="369332"/>
            </a:xfrm>
            <a:prstGeom prst="rect">
              <a:avLst/>
            </a:prstGeom>
            <a:noFill/>
          </p:spPr>
          <p:txBody>
            <a:bodyPr wrap="none" rtlCol="0">
              <a:spAutoFit/>
            </a:bodyPr>
            <a:lstStyle/>
            <a:p>
              <a:r>
                <a:rPr lang="en-US" dirty="0">
                  <a:solidFill>
                    <a:srgbClr val="C00000"/>
                  </a:solidFill>
                </a:rPr>
                <a:t>Throughput is stable</a:t>
              </a:r>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90CCC97-44F7-B1E5-8A32-1048919F9099}"/>
                  </a:ext>
                </a:extLst>
              </p:cNvPr>
              <p:cNvSpPr txBox="1"/>
              <p:nvPr/>
            </p:nvSpPr>
            <p:spPr>
              <a:xfrm>
                <a:off x="4264718" y="3121120"/>
                <a:ext cx="2093586" cy="646331"/>
              </a:xfrm>
              <a:prstGeom prst="rect">
                <a:avLst/>
              </a:prstGeom>
              <a:noFill/>
            </p:spPr>
            <p:txBody>
              <a:bodyPr wrap="none" rtlCol="0">
                <a:spAutoFit/>
              </a:bodyPr>
              <a:lstStyle/>
              <a:p>
                <a:r>
                  <a:rPr lang="en-US" dirty="0">
                    <a:solidFill>
                      <a:srgbClr val="C00000"/>
                    </a:solidFill>
                  </a:rPr>
                  <a:t>Linear increase</a:t>
                </a:r>
              </a:p>
              <a:p>
                <a:r>
                  <a:rPr lang="en-US" dirty="0">
                    <a:solidFill>
                      <a:srgbClr val="C00000"/>
                    </a:solidFill>
                  </a:rPr>
                  <a:t>Complexity: </a:t>
                </a:r>
                <a14:m>
                  <m:oMath xmlns:m="http://schemas.openxmlformats.org/officeDocument/2006/math">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𝑙𝑜𝑔𝑅</m:t>
                    </m:r>
                  </m:oMath>
                </a14:m>
                <a:endParaRPr lang="en-US" dirty="0">
                  <a:solidFill>
                    <a:srgbClr val="C00000"/>
                  </a:solidFill>
                </a:endParaRPr>
              </a:p>
            </p:txBody>
          </p:sp>
        </mc:Choice>
        <mc:Fallback xmlns="">
          <p:sp>
            <p:nvSpPr>
              <p:cNvPr id="21" name="TextBox 20">
                <a:extLst>
                  <a:ext uri="{FF2B5EF4-FFF2-40B4-BE49-F238E27FC236}">
                    <a16:creationId xmlns:a16="http://schemas.microsoft.com/office/drawing/2014/main" id="{F90CCC97-44F7-B1E5-8A32-1048919F9099}"/>
                  </a:ext>
                </a:extLst>
              </p:cNvPr>
              <p:cNvSpPr txBox="1">
                <a:spLocks noRot="1" noChangeAspect="1" noMove="1" noResize="1" noEditPoints="1" noAdjustHandles="1" noChangeArrowheads="1" noChangeShapeType="1" noTextEdit="1"/>
              </p:cNvSpPr>
              <p:nvPr/>
            </p:nvSpPr>
            <p:spPr>
              <a:xfrm>
                <a:off x="4264718" y="3121120"/>
                <a:ext cx="2093586" cy="646331"/>
              </a:xfrm>
              <a:prstGeom prst="rect">
                <a:avLst/>
              </a:prstGeom>
              <a:blipFill>
                <a:blip r:embed="rId5"/>
                <a:stretch>
                  <a:fillRect l="-3030" t="-3846" b="-13462"/>
                </a:stretch>
              </a:blipFill>
            </p:spPr>
            <p:txBody>
              <a:bodyPr/>
              <a:lstStyle/>
              <a:p>
                <a:r>
                  <a:rPr lang="en-US">
                    <a:noFill/>
                  </a:rPr>
                  <a:t> </a:t>
                </a:r>
              </a:p>
            </p:txBody>
          </p:sp>
        </mc:Fallback>
      </mc:AlternateContent>
    </p:spTree>
    <p:extLst>
      <p:ext uri="{BB962C8B-B14F-4D97-AF65-F5344CB8AC3E}">
        <p14:creationId xmlns:p14="http://schemas.microsoft.com/office/powerpoint/2010/main" val="170484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FE6F-9A84-0F52-1269-35965F373FF4}"/>
              </a:ext>
            </a:extLst>
          </p:cNvPr>
          <p:cNvSpPr>
            <a:spLocks noGrp="1"/>
          </p:cNvSpPr>
          <p:nvPr>
            <p:ph type="title"/>
          </p:nvPr>
        </p:nvSpPr>
        <p:spPr/>
        <p:txBody>
          <a:bodyPr/>
          <a:lstStyle/>
          <a:p>
            <a:r>
              <a:rPr lang="en-US" dirty="0"/>
              <a:t>Why Spatial Join is Important?</a:t>
            </a:r>
          </a:p>
        </p:txBody>
      </p:sp>
      <p:sp>
        <p:nvSpPr>
          <p:cNvPr id="3" name="Content Placeholder 2">
            <a:extLst>
              <a:ext uri="{FF2B5EF4-FFF2-40B4-BE49-F238E27FC236}">
                <a16:creationId xmlns:a16="http://schemas.microsoft.com/office/drawing/2014/main" id="{82376918-7FCE-F082-CE7B-EFB5E2804D56}"/>
              </a:ext>
            </a:extLst>
          </p:cNvPr>
          <p:cNvSpPr>
            <a:spLocks noGrp="1"/>
          </p:cNvSpPr>
          <p:nvPr>
            <p:ph idx="1"/>
          </p:nvPr>
        </p:nvSpPr>
        <p:spPr/>
        <p:txBody>
          <a:bodyPr/>
          <a:lstStyle/>
          <a:p>
            <a:r>
              <a:rPr lang="en-US" b="0" i="0" dirty="0">
                <a:solidFill>
                  <a:srgbClr val="202122"/>
                </a:solidFill>
                <a:effectLst/>
                <a:highlight>
                  <a:srgbClr val="FFFFFF"/>
                </a:highlight>
                <a:latin typeface="Arial" panose="020B0604020202020204" pitchFamily="34" charset="0"/>
              </a:rPr>
              <a:t>Exists in almost </a:t>
            </a:r>
            <a:r>
              <a:rPr lang="en-US" b="1" i="0" u="sng" dirty="0">
                <a:solidFill>
                  <a:srgbClr val="202122"/>
                </a:solidFill>
                <a:effectLst/>
                <a:highlight>
                  <a:srgbClr val="FFFFFF"/>
                </a:highlight>
                <a:latin typeface="Arial" panose="020B0604020202020204" pitchFamily="34" charset="0"/>
              </a:rPr>
              <a:t>every</a:t>
            </a:r>
            <a:r>
              <a:rPr lang="en-US" b="0" i="0" dirty="0">
                <a:solidFill>
                  <a:srgbClr val="202122"/>
                </a:solidFill>
                <a:effectLst/>
                <a:highlight>
                  <a:srgbClr val="FFFFFF"/>
                </a:highlight>
                <a:latin typeface="Arial" panose="020B0604020202020204" pitchFamily="34" charset="0"/>
              </a:rPr>
              <a:t> spatial database</a:t>
            </a:r>
          </a:p>
          <a:p>
            <a:endParaRPr lang="en-US" b="0" i="0" dirty="0">
              <a:solidFill>
                <a:srgbClr val="202122"/>
              </a:solidFill>
              <a:effectLst/>
              <a:highlight>
                <a:srgbClr val="FFFFFF"/>
              </a:highlight>
              <a:latin typeface="Arial" panose="020B0604020202020204" pitchFamily="34" charset="0"/>
            </a:endParaRPr>
          </a:p>
          <a:p>
            <a:r>
              <a:rPr lang="en-US" dirty="0">
                <a:solidFill>
                  <a:srgbClr val="202122"/>
                </a:solidFill>
                <a:highlight>
                  <a:srgbClr val="FFFFFF"/>
                </a:highlight>
                <a:latin typeface="Arial" panose="020B0604020202020204" pitchFamily="34" charset="0"/>
              </a:rPr>
              <a:t>Compute-intensive, therefore </a:t>
            </a:r>
            <a:r>
              <a:rPr lang="en-US" b="1" u="sng" dirty="0">
                <a:solidFill>
                  <a:srgbClr val="202122"/>
                </a:solidFill>
                <a:highlight>
                  <a:srgbClr val="FFFFFF"/>
                </a:highlight>
                <a:latin typeface="Arial" panose="020B0604020202020204" pitchFamily="34" charset="0"/>
              </a:rPr>
              <a:t>slow</a:t>
            </a:r>
          </a:p>
          <a:p>
            <a:pPr marL="0" indent="0">
              <a:buNone/>
            </a:pPr>
            <a:endParaRPr lang="en-US" b="1" dirty="0">
              <a:solidFill>
                <a:srgbClr val="202122"/>
              </a:solidFill>
              <a:highlight>
                <a:srgbClr val="FFFFFF"/>
              </a:highlight>
              <a:latin typeface="Arial" panose="020B0604020202020204" pitchFamily="34" charset="0"/>
            </a:endParaRPr>
          </a:p>
          <a:p>
            <a:r>
              <a:rPr lang="en-US" i="0" dirty="0">
                <a:solidFill>
                  <a:srgbClr val="202122"/>
                </a:solidFill>
                <a:effectLst/>
                <a:highlight>
                  <a:srgbClr val="FFFFFF"/>
                </a:highlight>
                <a:latin typeface="Arial" panose="020B0604020202020204" pitchFamily="34" charset="0"/>
              </a:rPr>
              <a:t>Many tasks require </a:t>
            </a:r>
            <a:r>
              <a:rPr lang="en-US" b="1" i="0" u="sng" dirty="0">
                <a:solidFill>
                  <a:srgbClr val="202122"/>
                </a:solidFill>
                <a:effectLst/>
                <a:highlight>
                  <a:srgbClr val="FFFFFF"/>
                </a:highlight>
                <a:latin typeface="Arial" panose="020B0604020202020204" pitchFamily="34" charset="0"/>
              </a:rPr>
              <a:t>real-time (&lt;1s) </a:t>
            </a:r>
            <a:r>
              <a:rPr lang="en-US" b="0" i="0" dirty="0">
                <a:solidFill>
                  <a:srgbClr val="202122"/>
                </a:solidFill>
                <a:effectLst/>
                <a:highlight>
                  <a:srgbClr val="FFFFFF"/>
                </a:highlight>
                <a:latin typeface="Arial" panose="020B0604020202020204" pitchFamily="34" charset="0"/>
              </a:rPr>
              <a:t>spatial join</a:t>
            </a:r>
          </a:p>
          <a:p>
            <a:pPr lvl="1">
              <a:buFontTx/>
              <a:buChar char="-"/>
            </a:pPr>
            <a:r>
              <a:rPr lang="en-US" dirty="0">
                <a:solidFill>
                  <a:srgbClr val="202122"/>
                </a:solidFill>
                <a:highlight>
                  <a:srgbClr val="FFFFFF"/>
                </a:highlight>
                <a:latin typeface="Arial" panose="020B0604020202020204" pitchFamily="34" charset="0"/>
              </a:rPr>
              <a:t>Interactive exploration, disaster warning, etc.</a:t>
            </a:r>
          </a:p>
          <a:p>
            <a:pPr lvl="1">
              <a:buFontTx/>
              <a:buChar char="-"/>
            </a:pPr>
            <a:endParaRPr lang="en-US" dirty="0">
              <a:solidFill>
                <a:srgbClr val="202122"/>
              </a:solidFill>
              <a:highlight>
                <a:srgbClr val="FFFFFF"/>
              </a:highlight>
              <a:latin typeface="Arial" panose="020B0604020202020204" pitchFamily="34" charset="0"/>
            </a:endParaRPr>
          </a:p>
          <a:p>
            <a:r>
              <a:rPr lang="en-US" dirty="0">
                <a:solidFill>
                  <a:srgbClr val="202122"/>
                </a:solidFill>
                <a:highlight>
                  <a:srgbClr val="FFFFFF"/>
                </a:highlight>
                <a:latin typeface="Arial" panose="020B0604020202020204" pitchFamily="34" charset="0"/>
              </a:rPr>
              <a:t>Spatial data could be </a:t>
            </a:r>
            <a:r>
              <a:rPr lang="en-US" b="1" u="sng" dirty="0">
                <a:solidFill>
                  <a:srgbClr val="202122"/>
                </a:solidFill>
                <a:highlight>
                  <a:srgbClr val="FFFFFF"/>
                </a:highlight>
                <a:latin typeface="Arial" panose="020B0604020202020204" pitchFamily="34" charset="0"/>
              </a:rPr>
              <a:t>constantly changing</a:t>
            </a:r>
          </a:p>
          <a:p>
            <a:pPr lvl="1">
              <a:buFontTx/>
              <a:buChar char="-"/>
            </a:pPr>
            <a:r>
              <a:rPr lang="en-US" dirty="0">
                <a:solidFill>
                  <a:srgbClr val="202122"/>
                </a:solidFill>
                <a:highlight>
                  <a:srgbClr val="FFFFFF"/>
                </a:highlight>
                <a:latin typeface="Arial" panose="020B0604020202020204" pitchFamily="34" charset="0"/>
              </a:rPr>
              <a:t>Collected from mobile devices, vehicles, etc.</a:t>
            </a:r>
          </a:p>
          <a:p>
            <a:endParaRPr lang="en-US" dirty="0">
              <a:solidFill>
                <a:srgbClr val="202122"/>
              </a:solidFill>
              <a:highlight>
                <a:srgbClr val="FFFFFF"/>
              </a:highligh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965EB7C-D291-246C-8227-187138E356D6}"/>
              </a:ext>
            </a:extLst>
          </p:cNvPr>
          <p:cNvSpPr>
            <a:spLocks noGrp="1"/>
          </p:cNvSpPr>
          <p:nvPr>
            <p:ph type="sldNum" sz="quarter" idx="12"/>
          </p:nvPr>
        </p:nvSpPr>
        <p:spPr/>
        <p:txBody>
          <a:bodyPr/>
          <a:lstStyle/>
          <a:p>
            <a:fld id="{85755D8F-12EC-5944-A0BB-3D22CF45DCD8}" type="slidenum">
              <a:rPr lang="en-US" smtClean="0"/>
              <a:t>3</a:t>
            </a:fld>
            <a:endParaRPr lang="en-US"/>
          </a:p>
        </p:txBody>
      </p:sp>
    </p:spTree>
    <p:extLst>
      <p:ext uri="{BB962C8B-B14F-4D97-AF65-F5344CB8AC3E}">
        <p14:creationId xmlns:p14="http://schemas.microsoft.com/office/powerpoint/2010/main" val="41109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FE6F-9A84-0F52-1269-35965F373FF4}"/>
              </a:ext>
            </a:extLst>
          </p:cNvPr>
          <p:cNvSpPr>
            <a:spLocks noGrp="1"/>
          </p:cNvSpPr>
          <p:nvPr>
            <p:ph type="title"/>
          </p:nvPr>
        </p:nvSpPr>
        <p:spPr/>
        <p:txBody>
          <a:bodyPr/>
          <a:lstStyle/>
          <a:p>
            <a:r>
              <a:rPr lang="en-US" dirty="0"/>
              <a:t>A Real-world Example</a:t>
            </a:r>
          </a:p>
        </p:txBody>
      </p:sp>
      <p:sp>
        <p:nvSpPr>
          <p:cNvPr id="3" name="Content Placeholder 2">
            <a:extLst>
              <a:ext uri="{FF2B5EF4-FFF2-40B4-BE49-F238E27FC236}">
                <a16:creationId xmlns:a16="http://schemas.microsoft.com/office/drawing/2014/main" id="{82376918-7FCE-F082-CE7B-EFB5E2804D56}"/>
              </a:ext>
            </a:extLst>
          </p:cNvPr>
          <p:cNvSpPr>
            <a:spLocks noGrp="1"/>
          </p:cNvSpPr>
          <p:nvPr>
            <p:ph idx="1"/>
          </p:nvPr>
        </p:nvSpPr>
        <p:spPr/>
        <p:txBody>
          <a:bodyPr/>
          <a:lstStyle/>
          <a:p>
            <a:r>
              <a:rPr lang="en-US" sz="3300" dirty="0">
                <a:solidFill>
                  <a:srgbClr val="202122"/>
                </a:solidFill>
                <a:highlight>
                  <a:srgbClr val="FFFFFF"/>
                </a:highlight>
                <a:latin typeface="Arial" panose="020B0604020202020204" pitchFamily="34" charset="0"/>
              </a:rPr>
              <a:t>Example: </a:t>
            </a:r>
            <a:r>
              <a:rPr lang="en-US" sz="3300" dirty="0" err="1">
                <a:solidFill>
                  <a:srgbClr val="202122"/>
                </a:solidFill>
                <a:highlight>
                  <a:srgbClr val="FFFFFF"/>
                </a:highlight>
                <a:latin typeface="Arial" panose="020B0604020202020204" pitchFamily="34" charset="0"/>
              </a:rPr>
              <a:t>cuSpatial</a:t>
            </a:r>
            <a:r>
              <a:rPr lang="en-US" sz="3300" dirty="0">
                <a:solidFill>
                  <a:srgbClr val="202122"/>
                </a:solidFill>
                <a:highlight>
                  <a:srgbClr val="FFFFFF"/>
                </a:highlight>
                <a:latin typeface="Arial" panose="020B0604020202020204" pitchFamily="34" charset="0"/>
              </a:rPr>
              <a:t> </a:t>
            </a:r>
          </a:p>
          <a:p>
            <a:pPr lvl="1">
              <a:buFontTx/>
              <a:buChar char="-"/>
            </a:pPr>
            <a:r>
              <a:rPr lang="en-US" b="1" u="sng" dirty="0"/>
              <a:t>SOTA</a:t>
            </a:r>
            <a:r>
              <a:rPr lang="en-US" dirty="0"/>
              <a:t> commercial software from NVIDIA</a:t>
            </a:r>
          </a:p>
          <a:p>
            <a:pPr lvl="1">
              <a:buFontTx/>
              <a:buChar char="-"/>
            </a:pPr>
            <a:r>
              <a:rPr lang="en-US" dirty="0"/>
              <a:t>Point in Polygon (PIP)</a:t>
            </a:r>
          </a:p>
          <a:p>
            <a:pPr lvl="1">
              <a:buFontTx/>
              <a:buChar char="-"/>
            </a:pPr>
            <a:r>
              <a:rPr lang="en-US" dirty="0"/>
              <a:t>Quad-tree-based spatial index</a:t>
            </a:r>
          </a:p>
          <a:p>
            <a:pPr lvl="1">
              <a:buFontTx/>
              <a:buChar char="-"/>
            </a:pPr>
            <a:r>
              <a:rPr lang="en-US" dirty="0"/>
              <a:t>3K Polygons, 24M points</a:t>
            </a:r>
          </a:p>
          <a:p>
            <a:pPr marL="0" indent="0">
              <a:buNone/>
            </a:pPr>
            <a:endParaRPr lang="en-US" dirty="0">
              <a:solidFill>
                <a:srgbClr val="202122"/>
              </a:solidFill>
              <a:highlight>
                <a:srgbClr val="FFFFFF"/>
              </a:highlight>
              <a:latin typeface="Arial" panose="020B0604020202020204" pitchFamily="34" charset="0"/>
            </a:endParaRPr>
          </a:p>
          <a:p>
            <a:endParaRPr lang="en-US" dirty="0">
              <a:solidFill>
                <a:srgbClr val="202122"/>
              </a:solidFill>
              <a:highlight>
                <a:srgbClr val="FFFFFF"/>
              </a:highlight>
              <a:latin typeface="Arial" panose="020B0604020202020204" pitchFamily="34" charset="0"/>
            </a:endParaRPr>
          </a:p>
          <a:p>
            <a:endParaRPr lang="en-US" dirty="0">
              <a:solidFill>
                <a:srgbClr val="202122"/>
              </a:solidFill>
              <a:highlight>
                <a:srgbClr val="FFFFFF"/>
              </a:highlight>
              <a:latin typeface="Arial" panose="020B0604020202020204" pitchFamily="34" charset="0"/>
            </a:endParaRPr>
          </a:p>
          <a:p>
            <a:endParaRPr lang="en-US" dirty="0">
              <a:solidFill>
                <a:srgbClr val="202122"/>
              </a:solidFill>
              <a:highlight>
                <a:srgbClr val="FFFFFF"/>
              </a:highligh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965EB7C-D291-246C-8227-187138E356D6}"/>
              </a:ext>
            </a:extLst>
          </p:cNvPr>
          <p:cNvSpPr>
            <a:spLocks noGrp="1"/>
          </p:cNvSpPr>
          <p:nvPr>
            <p:ph type="sldNum" sz="quarter" idx="12"/>
          </p:nvPr>
        </p:nvSpPr>
        <p:spPr/>
        <p:txBody>
          <a:bodyPr/>
          <a:lstStyle/>
          <a:p>
            <a:fld id="{85755D8F-12EC-5944-A0BB-3D22CF45DCD8}" type="slidenum">
              <a:rPr lang="en-US" smtClean="0"/>
              <a:t>4</a:t>
            </a:fld>
            <a:endParaRPr lang="en-US"/>
          </a:p>
        </p:txBody>
      </p:sp>
      <p:sp>
        <p:nvSpPr>
          <p:cNvPr id="9" name="Rounded Rectangle 8">
            <a:extLst>
              <a:ext uri="{FF2B5EF4-FFF2-40B4-BE49-F238E27FC236}">
                <a16:creationId xmlns:a16="http://schemas.microsoft.com/office/drawing/2014/main" id="{5CCF364F-11F5-4249-EE38-A400AB1166C7}"/>
              </a:ext>
            </a:extLst>
          </p:cNvPr>
          <p:cNvSpPr/>
          <p:nvPr/>
        </p:nvSpPr>
        <p:spPr>
          <a:xfrm>
            <a:off x="1451543" y="4497967"/>
            <a:ext cx="2609336" cy="108739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rgbClr val="FF0000"/>
                </a:solidFill>
              </a:rPr>
              <a:t>53 seconds</a:t>
            </a:r>
          </a:p>
          <a:p>
            <a:pPr algn="ctr"/>
            <a:r>
              <a:rPr lang="en-US" sz="2400" dirty="0"/>
              <a:t>on RTX 3090</a:t>
            </a:r>
          </a:p>
        </p:txBody>
      </p:sp>
      <p:sp>
        <p:nvSpPr>
          <p:cNvPr id="10" name="Rounded Rectangle 9">
            <a:extLst>
              <a:ext uri="{FF2B5EF4-FFF2-40B4-BE49-F238E27FC236}">
                <a16:creationId xmlns:a16="http://schemas.microsoft.com/office/drawing/2014/main" id="{FDCC74DF-4825-9581-744F-4058CF8E6DC8}"/>
              </a:ext>
            </a:extLst>
          </p:cNvPr>
          <p:cNvSpPr/>
          <p:nvPr/>
        </p:nvSpPr>
        <p:spPr>
          <a:xfrm>
            <a:off x="7061512" y="4497966"/>
            <a:ext cx="2609336" cy="10873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rgbClr val="FF0000"/>
                </a:solidFill>
              </a:rPr>
              <a:t>&lt; 1 seconds</a:t>
            </a:r>
          </a:p>
          <a:p>
            <a:pPr algn="ctr"/>
            <a:r>
              <a:rPr lang="en-US" sz="2400" dirty="0"/>
              <a:t>Same Hardware</a:t>
            </a:r>
          </a:p>
        </p:txBody>
      </p:sp>
      <p:grpSp>
        <p:nvGrpSpPr>
          <p:cNvPr id="15" name="Group 14">
            <a:extLst>
              <a:ext uri="{FF2B5EF4-FFF2-40B4-BE49-F238E27FC236}">
                <a16:creationId xmlns:a16="http://schemas.microsoft.com/office/drawing/2014/main" id="{5D4B4ED3-B6FA-7717-4998-E57861224764}"/>
              </a:ext>
            </a:extLst>
          </p:cNvPr>
          <p:cNvGrpSpPr/>
          <p:nvPr/>
        </p:nvGrpSpPr>
        <p:grpSpPr>
          <a:xfrm>
            <a:off x="4410302" y="4369019"/>
            <a:ext cx="2301786" cy="981563"/>
            <a:chOff x="4451865" y="4770800"/>
            <a:chExt cx="2301786" cy="981563"/>
          </a:xfrm>
        </p:grpSpPr>
        <p:sp>
          <p:nvSpPr>
            <p:cNvPr id="13" name="Down Arrow 12">
              <a:extLst>
                <a:ext uri="{FF2B5EF4-FFF2-40B4-BE49-F238E27FC236}">
                  <a16:creationId xmlns:a16="http://schemas.microsoft.com/office/drawing/2014/main" id="{5FDC5920-A4DF-AF3F-69E2-C7C1912E15ED}"/>
                </a:ext>
              </a:extLst>
            </p:cNvPr>
            <p:cNvSpPr/>
            <p:nvPr/>
          </p:nvSpPr>
          <p:spPr>
            <a:xfrm rot="16200000">
              <a:off x="5293839" y="4292551"/>
              <a:ext cx="617838" cy="2301786"/>
            </a:xfrm>
            <a:prstGeom prst="downArrow">
              <a:avLst/>
            </a:prstGeom>
            <a:ln>
              <a:no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963E0BE9-DE83-E484-4EA6-94779FF0497B}"/>
                </a:ext>
              </a:extLst>
            </p:cNvPr>
            <p:cNvSpPr txBox="1"/>
            <p:nvPr/>
          </p:nvSpPr>
          <p:spPr>
            <a:xfrm>
              <a:off x="4886793" y="4770800"/>
              <a:ext cx="1431930" cy="523220"/>
            </a:xfrm>
            <a:prstGeom prst="rect">
              <a:avLst/>
            </a:prstGeom>
            <a:noFill/>
          </p:spPr>
          <p:txBody>
            <a:bodyPr wrap="none" rtlCol="0">
              <a:spAutoFit/>
            </a:bodyPr>
            <a:lstStyle/>
            <a:p>
              <a:r>
                <a:rPr lang="en-US" sz="2800" b="1" dirty="0" err="1">
                  <a:solidFill>
                    <a:srgbClr val="FF0000"/>
                  </a:solidFill>
                </a:rPr>
                <a:t>RayJoin</a:t>
              </a:r>
              <a:endParaRPr lang="en-US" sz="2800" b="1" dirty="0">
                <a:solidFill>
                  <a:srgbClr val="FF0000"/>
                </a:solidFill>
              </a:endParaRPr>
            </a:p>
          </p:txBody>
        </p:sp>
      </p:grpSp>
      <p:sp>
        <p:nvSpPr>
          <p:cNvPr id="5" name="TextBox 4">
            <a:extLst>
              <a:ext uri="{FF2B5EF4-FFF2-40B4-BE49-F238E27FC236}">
                <a16:creationId xmlns:a16="http://schemas.microsoft.com/office/drawing/2014/main" id="{470D0075-5CB3-B717-EDEA-CF2BDA3E11ED}"/>
              </a:ext>
            </a:extLst>
          </p:cNvPr>
          <p:cNvSpPr txBox="1"/>
          <p:nvPr/>
        </p:nvSpPr>
        <p:spPr>
          <a:xfrm>
            <a:off x="7276779" y="3661814"/>
            <a:ext cx="2178802" cy="646331"/>
          </a:xfrm>
          <a:prstGeom prst="rect">
            <a:avLst/>
          </a:prstGeom>
          <a:noFill/>
        </p:spPr>
        <p:txBody>
          <a:bodyPr wrap="square" rtlCol="0">
            <a:spAutoFit/>
          </a:bodyPr>
          <a:lstStyle/>
          <a:p>
            <a:r>
              <a:rPr lang="en-US" sz="3600" b="1" dirty="0">
                <a:solidFill>
                  <a:srgbClr val="FF0000"/>
                </a:solidFill>
              </a:rPr>
              <a:t>Our Goal!</a:t>
            </a:r>
          </a:p>
        </p:txBody>
      </p:sp>
    </p:spTree>
    <p:extLst>
      <p:ext uri="{BB962C8B-B14F-4D97-AF65-F5344CB8AC3E}">
        <p14:creationId xmlns:p14="http://schemas.microsoft.com/office/powerpoint/2010/main" val="403503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47FA-65AC-9FCD-8C0A-05DAC8D5FF4A}"/>
              </a:ext>
            </a:extLst>
          </p:cNvPr>
          <p:cNvSpPr>
            <a:spLocks noGrp="1"/>
          </p:cNvSpPr>
          <p:nvPr>
            <p:ph type="title"/>
          </p:nvPr>
        </p:nvSpPr>
        <p:spPr/>
        <p:txBody>
          <a:bodyPr/>
          <a:lstStyle/>
          <a:p>
            <a:r>
              <a:rPr lang="en-US" dirty="0"/>
              <a:t>Why the Existing Solutions are Slow?</a:t>
            </a:r>
          </a:p>
        </p:txBody>
      </p:sp>
      <p:sp>
        <p:nvSpPr>
          <p:cNvPr id="4" name="Slide Number Placeholder 3">
            <a:extLst>
              <a:ext uri="{FF2B5EF4-FFF2-40B4-BE49-F238E27FC236}">
                <a16:creationId xmlns:a16="http://schemas.microsoft.com/office/drawing/2014/main" id="{77550C60-D47F-DAAF-CB9E-5938B26684DF}"/>
              </a:ext>
            </a:extLst>
          </p:cNvPr>
          <p:cNvSpPr>
            <a:spLocks noGrp="1"/>
          </p:cNvSpPr>
          <p:nvPr>
            <p:ph type="sldNum" sz="quarter" idx="12"/>
          </p:nvPr>
        </p:nvSpPr>
        <p:spPr/>
        <p:txBody>
          <a:bodyPr/>
          <a:lstStyle/>
          <a:p>
            <a:fld id="{85755D8F-12EC-5944-A0BB-3D22CF45DCD8}" type="slidenum">
              <a:rPr lang="en-US" smtClean="0"/>
              <a:t>5</a:t>
            </a:fld>
            <a:endParaRPr lang="en-US"/>
          </a:p>
        </p:txBody>
      </p:sp>
      <p:grpSp>
        <p:nvGrpSpPr>
          <p:cNvPr id="124" name="Group 123">
            <a:extLst>
              <a:ext uri="{FF2B5EF4-FFF2-40B4-BE49-F238E27FC236}">
                <a16:creationId xmlns:a16="http://schemas.microsoft.com/office/drawing/2014/main" id="{94BD5D64-2478-ADE0-D477-5B3C81673BE6}"/>
              </a:ext>
            </a:extLst>
          </p:cNvPr>
          <p:cNvGrpSpPr/>
          <p:nvPr/>
        </p:nvGrpSpPr>
        <p:grpSpPr>
          <a:xfrm>
            <a:off x="229731" y="1096953"/>
            <a:ext cx="5836603" cy="2084834"/>
            <a:chOff x="229731" y="1096953"/>
            <a:chExt cx="5836603" cy="2084834"/>
          </a:xfrm>
        </p:grpSpPr>
        <p:sp>
          <p:nvSpPr>
            <p:cNvPr id="9" name="Rounded Rectangle 8">
              <a:extLst>
                <a:ext uri="{FF2B5EF4-FFF2-40B4-BE49-F238E27FC236}">
                  <a16:creationId xmlns:a16="http://schemas.microsoft.com/office/drawing/2014/main" id="{C21C16D5-B2A5-739D-7EF7-FEE48EBBC909}"/>
                </a:ext>
              </a:extLst>
            </p:cNvPr>
            <p:cNvSpPr/>
            <p:nvPr/>
          </p:nvSpPr>
          <p:spPr>
            <a:xfrm rot="16200000">
              <a:off x="-435102" y="1767818"/>
              <a:ext cx="2078802" cy="7491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Customized</a:t>
              </a:r>
            </a:p>
          </p:txBody>
        </p:sp>
        <p:grpSp>
          <p:nvGrpSpPr>
            <p:cNvPr id="119" name="Group 118">
              <a:extLst>
                <a:ext uri="{FF2B5EF4-FFF2-40B4-BE49-F238E27FC236}">
                  <a16:creationId xmlns:a16="http://schemas.microsoft.com/office/drawing/2014/main" id="{98C85005-9AC8-9CCC-6D7C-680577A0F584}"/>
                </a:ext>
              </a:extLst>
            </p:cNvPr>
            <p:cNvGrpSpPr/>
            <p:nvPr/>
          </p:nvGrpSpPr>
          <p:grpSpPr>
            <a:xfrm>
              <a:off x="978867" y="1096953"/>
              <a:ext cx="5087467" cy="1045433"/>
              <a:chOff x="978867" y="1096953"/>
              <a:chExt cx="5087467" cy="1045433"/>
            </a:xfrm>
          </p:grpSpPr>
          <p:sp>
            <p:nvSpPr>
              <p:cNvPr id="11" name="Rounded Rectangle 10">
                <a:extLst>
                  <a:ext uri="{FF2B5EF4-FFF2-40B4-BE49-F238E27FC236}">
                    <a16:creationId xmlns:a16="http://schemas.microsoft.com/office/drawing/2014/main" id="{AB919035-EE4F-BBD7-13C2-A1D925488ACE}"/>
                  </a:ext>
                </a:extLst>
              </p:cNvPr>
              <p:cNvSpPr/>
              <p:nvPr/>
            </p:nvSpPr>
            <p:spPr>
              <a:xfrm>
                <a:off x="1630548" y="1102984"/>
                <a:ext cx="1801421" cy="7491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Rasterization</a:t>
                </a:r>
              </a:p>
            </p:txBody>
          </p:sp>
          <p:cxnSp>
            <p:nvCxnSpPr>
              <p:cNvPr id="19" name="Straight Connector 18">
                <a:extLst>
                  <a:ext uri="{FF2B5EF4-FFF2-40B4-BE49-F238E27FC236}">
                    <a16:creationId xmlns:a16="http://schemas.microsoft.com/office/drawing/2014/main" id="{F4380268-556D-53D5-95EE-34CEFBF6BE8A}"/>
                  </a:ext>
                </a:extLst>
              </p:cNvPr>
              <p:cNvCxnSpPr>
                <a:cxnSpLocks/>
                <a:stCxn id="9" idx="2"/>
                <a:endCxn id="11" idx="1"/>
              </p:cNvCxnSpPr>
              <p:nvPr/>
            </p:nvCxnSpPr>
            <p:spPr>
              <a:xfrm flipV="1">
                <a:off x="978867" y="1477552"/>
                <a:ext cx="651681" cy="664834"/>
              </a:xfrm>
              <a:prstGeom prst="line">
                <a:avLst/>
              </a:prstGeom>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AF4E6EF0-73A5-6A62-4828-D836756AED01}"/>
                  </a:ext>
                </a:extLst>
              </p:cNvPr>
              <p:cNvSpPr txBox="1"/>
              <p:nvPr/>
            </p:nvSpPr>
            <p:spPr>
              <a:xfrm>
                <a:off x="3526500" y="1096953"/>
                <a:ext cx="2539834" cy="774571"/>
              </a:xfrm>
              <a:prstGeom prst="rect">
                <a:avLst/>
              </a:prstGeom>
              <a:noFill/>
            </p:spPr>
            <p:txBody>
              <a:bodyPr wrap="square">
                <a:spAutoFit/>
              </a:bodyPr>
              <a:lstStyle/>
              <a:p>
                <a:pPr indent="-228600">
                  <a:spcBef>
                    <a:spcPts val="1000"/>
                  </a:spcBef>
                  <a:buClr>
                    <a:srgbClr val="FF0000"/>
                  </a:buClr>
                  <a:buSzPct val="90000"/>
                  <a:buBlip>
                    <a:blip r:embed="rId3"/>
                  </a:buBlip>
                </a:pPr>
                <a:r>
                  <a:rPr lang="en-US" dirty="0"/>
                  <a:t>Optimal complexity</a:t>
                </a:r>
              </a:p>
              <a:p>
                <a:pPr indent="-228600">
                  <a:spcBef>
                    <a:spcPts val="1000"/>
                  </a:spcBef>
                  <a:buBlip>
                    <a:blip r:embed="rId4"/>
                  </a:buBlip>
                </a:pPr>
                <a:r>
                  <a:rPr lang="en-US" dirty="0"/>
                  <a:t>Difficult to parallelize</a:t>
                </a:r>
              </a:p>
            </p:txBody>
          </p:sp>
        </p:grpSp>
      </p:grpSp>
      <p:grpSp>
        <p:nvGrpSpPr>
          <p:cNvPr id="120" name="Group 119">
            <a:extLst>
              <a:ext uri="{FF2B5EF4-FFF2-40B4-BE49-F238E27FC236}">
                <a16:creationId xmlns:a16="http://schemas.microsoft.com/office/drawing/2014/main" id="{C87DBAFC-621A-5CD0-5C42-6AA49E36AE0F}"/>
              </a:ext>
            </a:extLst>
          </p:cNvPr>
          <p:cNvGrpSpPr/>
          <p:nvPr/>
        </p:nvGrpSpPr>
        <p:grpSpPr>
          <a:xfrm>
            <a:off x="978867" y="2142386"/>
            <a:ext cx="5768814" cy="1064837"/>
            <a:chOff x="978867" y="2142386"/>
            <a:chExt cx="5768814" cy="1064837"/>
          </a:xfrm>
        </p:grpSpPr>
        <p:sp>
          <p:nvSpPr>
            <p:cNvPr id="14" name="Rounded Rectangle 13">
              <a:extLst>
                <a:ext uri="{FF2B5EF4-FFF2-40B4-BE49-F238E27FC236}">
                  <a16:creationId xmlns:a16="http://schemas.microsoft.com/office/drawing/2014/main" id="{4CD33BB9-AD9F-9C6C-52B2-828ECB102543}"/>
                </a:ext>
              </a:extLst>
            </p:cNvPr>
            <p:cNvSpPr/>
            <p:nvPr/>
          </p:nvSpPr>
          <p:spPr>
            <a:xfrm>
              <a:off x="1630548" y="2432652"/>
              <a:ext cx="1801421" cy="7491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Plane-sweep</a:t>
              </a:r>
            </a:p>
          </p:txBody>
        </p:sp>
        <p:cxnSp>
          <p:nvCxnSpPr>
            <p:cNvPr id="18" name="Straight Connector 17">
              <a:extLst>
                <a:ext uri="{FF2B5EF4-FFF2-40B4-BE49-F238E27FC236}">
                  <a16:creationId xmlns:a16="http://schemas.microsoft.com/office/drawing/2014/main" id="{EA292A8D-BAC4-EF4E-9E62-024DEB9DDDF6}"/>
                </a:ext>
              </a:extLst>
            </p:cNvPr>
            <p:cNvCxnSpPr>
              <a:cxnSpLocks/>
              <a:stCxn id="9" idx="2"/>
              <a:endCxn id="14" idx="1"/>
            </p:cNvCxnSpPr>
            <p:nvPr/>
          </p:nvCxnSpPr>
          <p:spPr>
            <a:xfrm>
              <a:off x="978867" y="2142386"/>
              <a:ext cx="651681" cy="664834"/>
            </a:xfrm>
            <a:prstGeom prst="line">
              <a:avLst/>
            </a:prstGeom>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523C0B0F-F325-F61F-242E-B09DCE08EEC9}"/>
                </a:ext>
              </a:extLst>
            </p:cNvPr>
            <p:cNvSpPr txBox="1"/>
            <p:nvPr/>
          </p:nvSpPr>
          <p:spPr>
            <a:xfrm>
              <a:off x="3526500" y="2432652"/>
              <a:ext cx="3221181" cy="774571"/>
            </a:xfrm>
            <a:prstGeom prst="rect">
              <a:avLst/>
            </a:prstGeom>
            <a:noFill/>
          </p:spPr>
          <p:txBody>
            <a:bodyPr wrap="square">
              <a:spAutoFit/>
            </a:bodyPr>
            <a:lstStyle/>
            <a:p>
              <a:pPr indent="-228600">
                <a:spcBef>
                  <a:spcPts val="1000"/>
                </a:spcBef>
                <a:buClr>
                  <a:srgbClr val="FF0000"/>
                </a:buClr>
                <a:buSzPct val="90000"/>
                <a:buBlip>
                  <a:blip r:embed="rId3"/>
                </a:buBlip>
              </a:pPr>
              <a:r>
                <a:rPr lang="en-US" dirty="0"/>
                <a:t>Offering parallelism</a:t>
              </a:r>
            </a:p>
            <a:p>
              <a:pPr indent="-228600">
                <a:spcBef>
                  <a:spcPts val="1000"/>
                </a:spcBef>
                <a:buBlip>
                  <a:blip r:embed="rId4"/>
                </a:buBlip>
              </a:pPr>
              <a:r>
                <a:rPr lang="en-US" dirty="0"/>
                <a:t>Intensive preprocessing</a:t>
              </a:r>
            </a:p>
          </p:txBody>
        </p:sp>
      </p:grpSp>
      <p:grpSp>
        <p:nvGrpSpPr>
          <p:cNvPr id="125" name="Group 124">
            <a:extLst>
              <a:ext uri="{FF2B5EF4-FFF2-40B4-BE49-F238E27FC236}">
                <a16:creationId xmlns:a16="http://schemas.microsoft.com/office/drawing/2014/main" id="{21D922F8-1489-BBE2-3320-E03A5AD8D5A8}"/>
              </a:ext>
            </a:extLst>
          </p:cNvPr>
          <p:cNvGrpSpPr/>
          <p:nvPr/>
        </p:nvGrpSpPr>
        <p:grpSpPr>
          <a:xfrm>
            <a:off x="229732" y="3648805"/>
            <a:ext cx="6833117" cy="2411394"/>
            <a:chOff x="229732" y="3648805"/>
            <a:chExt cx="6833117" cy="2411394"/>
          </a:xfrm>
        </p:grpSpPr>
        <p:sp>
          <p:nvSpPr>
            <p:cNvPr id="12" name="Rounded Rectangle 11">
              <a:extLst>
                <a:ext uri="{FF2B5EF4-FFF2-40B4-BE49-F238E27FC236}">
                  <a16:creationId xmlns:a16="http://schemas.microsoft.com/office/drawing/2014/main" id="{E503A249-6978-BC09-FEB8-F7A345E6F979}"/>
                </a:ext>
              </a:extLst>
            </p:cNvPr>
            <p:cNvSpPr/>
            <p:nvPr/>
          </p:nvSpPr>
          <p:spPr>
            <a:xfrm rot="16200000">
              <a:off x="-435101" y="4646230"/>
              <a:ext cx="2078802" cy="7491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General</a:t>
              </a:r>
            </a:p>
          </p:txBody>
        </p:sp>
        <p:grpSp>
          <p:nvGrpSpPr>
            <p:cNvPr id="121" name="Group 120">
              <a:extLst>
                <a:ext uri="{FF2B5EF4-FFF2-40B4-BE49-F238E27FC236}">
                  <a16:creationId xmlns:a16="http://schemas.microsoft.com/office/drawing/2014/main" id="{4DCBEC0E-4CDC-5343-E33B-B170535D37D2}"/>
                </a:ext>
              </a:extLst>
            </p:cNvPr>
            <p:cNvGrpSpPr/>
            <p:nvPr/>
          </p:nvGrpSpPr>
          <p:grpSpPr>
            <a:xfrm>
              <a:off x="978868" y="3648805"/>
              <a:ext cx="6083981" cy="1371993"/>
              <a:chOff x="978868" y="3648805"/>
              <a:chExt cx="6083981" cy="1371993"/>
            </a:xfrm>
          </p:grpSpPr>
          <p:sp>
            <p:nvSpPr>
              <p:cNvPr id="16" name="Rounded Rectangle 15">
                <a:extLst>
                  <a:ext uri="{FF2B5EF4-FFF2-40B4-BE49-F238E27FC236}">
                    <a16:creationId xmlns:a16="http://schemas.microsoft.com/office/drawing/2014/main" id="{E88A9856-3031-445D-8F46-7F63D0C5AFBA}"/>
                  </a:ext>
                </a:extLst>
              </p:cNvPr>
              <p:cNvSpPr/>
              <p:nvPr/>
            </p:nvSpPr>
            <p:spPr>
              <a:xfrm>
                <a:off x="1630548" y="3718269"/>
                <a:ext cx="1801421" cy="7491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Learned</a:t>
                </a:r>
              </a:p>
              <a:p>
                <a:pPr algn="ctr"/>
                <a:r>
                  <a:rPr lang="en-US" dirty="0"/>
                  <a:t>Index</a:t>
                </a:r>
              </a:p>
            </p:txBody>
          </p:sp>
          <p:sp>
            <p:nvSpPr>
              <p:cNvPr id="61" name="TextBox 60">
                <a:extLst>
                  <a:ext uri="{FF2B5EF4-FFF2-40B4-BE49-F238E27FC236}">
                    <a16:creationId xmlns:a16="http://schemas.microsoft.com/office/drawing/2014/main" id="{D062E6F0-9F50-6BF9-9DE0-A0368BCDEACF}"/>
                  </a:ext>
                </a:extLst>
              </p:cNvPr>
              <p:cNvSpPr txBox="1"/>
              <p:nvPr/>
            </p:nvSpPr>
            <p:spPr>
              <a:xfrm>
                <a:off x="3526499" y="3648805"/>
                <a:ext cx="3536350" cy="774571"/>
              </a:xfrm>
              <a:prstGeom prst="rect">
                <a:avLst/>
              </a:prstGeom>
              <a:noFill/>
            </p:spPr>
            <p:txBody>
              <a:bodyPr wrap="square">
                <a:spAutoFit/>
              </a:bodyPr>
              <a:lstStyle/>
              <a:p>
                <a:pPr marL="0" lvl="1" indent="-228600">
                  <a:spcBef>
                    <a:spcPts val="1000"/>
                  </a:spcBef>
                  <a:buClr>
                    <a:srgbClr val="FF0000"/>
                  </a:buClr>
                  <a:buSzPct val="90000"/>
                  <a:buBlip>
                    <a:blip r:embed="rId3"/>
                  </a:buBlip>
                </a:pPr>
                <a:r>
                  <a:rPr lang="en-US" dirty="0"/>
                  <a:t>Efficient query and storage</a:t>
                </a:r>
              </a:p>
              <a:p>
                <a:pPr marL="0" lvl="1" indent="-228600">
                  <a:spcBef>
                    <a:spcPts val="1000"/>
                  </a:spcBef>
                  <a:buBlip>
                    <a:blip r:embed="rId4"/>
                  </a:buBlip>
                </a:pPr>
                <a:r>
                  <a:rPr lang="en-US" dirty="0"/>
                  <a:t>Training costs/Inaccurate</a:t>
                </a:r>
              </a:p>
            </p:txBody>
          </p:sp>
          <p:cxnSp>
            <p:nvCxnSpPr>
              <p:cNvPr id="84" name="Straight Connector 83">
                <a:extLst>
                  <a:ext uri="{FF2B5EF4-FFF2-40B4-BE49-F238E27FC236}">
                    <a16:creationId xmlns:a16="http://schemas.microsoft.com/office/drawing/2014/main" id="{602CE2AA-24CA-7C24-1749-E93B331ABA7F}"/>
                  </a:ext>
                </a:extLst>
              </p:cNvPr>
              <p:cNvCxnSpPr>
                <a:cxnSpLocks/>
                <a:stCxn id="12" idx="2"/>
                <a:endCxn id="16" idx="1"/>
              </p:cNvCxnSpPr>
              <p:nvPr/>
            </p:nvCxnSpPr>
            <p:spPr>
              <a:xfrm flipV="1">
                <a:off x="978868" y="4092837"/>
                <a:ext cx="651680" cy="927961"/>
              </a:xfrm>
              <a:prstGeom prst="line">
                <a:avLst/>
              </a:prstGeom>
            </p:spPr>
            <p:style>
              <a:lnRef idx="2">
                <a:schemeClr val="dk1"/>
              </a:lnRef>
              <a:fillRef idx="0">
                <a:schemeClr val="dk1"/>
              </a:fillRef>
              <a:effectRef idx="1">
                <a:schemeClr val="dk1"/>
              </a:effectRef>
              <a:fontRef idx="minor">
                <a:schemeClr val="tx1"/>
              </a:fontRef>
            </p:style>
          </p:cxnSp>
        </p:grpSp>
      </p:grpSp>
      <p:grpSp>
        <p:nvGrpSpPr>
          <p:cNvPr id="122" name="Group 121">
            <a:extLst>
              <a:ext uri="{FF2B5EF4-FFF2-40B4-BE49-F238E27FC236}">
                <a16:creationId xmlns:a16="http://schemas.microsoft.com/office/drawing/2014/main" id="{E1A74D3B-C66A-1A90-09A3-35756716B6C5}"/>
              </a:ext>
            </a:extLst>
          </p:cNvPr>
          <p:cNvGrpSpPr/>
          <p:nvPr/>
        </p:nvGrpSpPr>
        <p:grpSpPr>
          <a:xfrm>
            <a:off x="978868" y="4629318"/>
            <a:ext cx="5250698" cy="774571"/>
            <a:chOff x="978868" y="4629318"/>
            <a:chExt cx="5250698" cy="774571"/>
          </a:xfrm>
        </p:grpSpPr>
        <p:sp>
          <p:nvSpPr>
            <p:cNvPr id="15" name="Rounded Rectangle 14">
              <a:extLst>
                <a:ext uri="{FF2B5EF4-FFF2-40B4-BE49-F238E27FC236}">
                  <a16:creationId xmlns:a16="http://schemas.microsoft.com/office/drawing/2014/main" id="{5A5FC732-CE8D-E026-E8DE-DA1E331D8E2E}"/>
                </a:ext>
              </a:extLst>
            </p:cNvPr>
            <p:cNvSpPr/>
            <p:nvPr/>
          </p:nvSpPr>
          <p:spPr>
            <a:xfrm>
              <a:off x="1630548" y="4653068"/>
              <a:ext cx="1801421" cy="7491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Tree-based</a:t>
              </a:r>
            </a:p>
            <a:p>
              <a:pPr algn="ctr"/>
              <a:r>
                <a:rPr lang="en-US" dirty="0"/>
                <a:t>Index</a:t>
              </a:r>
            </a:p>
          </p:txBody>
        </p:sp>
        <p:sp>
          <p:nvSpPr>
            <p:cNvPr id="63" name="TextBox 62">
              <a:extLst>
                <a:ext uri="{FF2B5EF4-FFF2-40B4-BE49-F238E27FC236}">
                  <a16:creationId xmlns:a16="http://schemas.microsoft.com/office/drawing/2014/main" id="{0289E833-11A3-1548-4D9C-2CA34357890A}"/>
                </a:ext>
              </a:extLst>
            </p:cNvPr>
            <p:cNvSpPr txBox="1"/>
            <p:nvPr/>
          </p:nvSpPr>
          <p:spPr>
            <a:xfrm>
              <a:off x="3526500" y="4629318"/>
              <a:ext cx="2703066" cy="774571"/>
            </a:xfrm>
            <a:prstGeom prst="rect">
              <a:avLst/>
            </a:prstGeom>
            <a:noFill/>
          </p:spPr>
          <p:txBody>
            <a:bodyPr wrap="square">
              <a:spAutoFit/>
            </a:bodyPr>
            <a:lstStyle/>
            <a:p>
              <a:pPr marL="0" lvl="1" indent="-228600">
                <a:spcBef>
                  <a:spcPts val="1000"/>
                </a:spcBef>
                <a:buClr>
                  <a:srgbClr val="FF0000"/>
                </a:buClr>
                <a:buSzPct val="90000"/>
                <a:buBlip>
                  <a:blip r:embed="rId3"/>
                </a:buBlip>
              </a:pPr>
              <a:r>
                <a:rPr lang="en-US" dirty="0"/>
                <a:t>Algorithmic efficient</a:t>
              </a:r>
            </a:p>
            <a:p>
              <a:pPr marL="0" lvl="1" indent="-228600">
                <a:spcBef>
                  <a:spcPts val="1000"/>
                </a:spcBef>
                <a:buBlip>
                  <a:blip r:embed="rId4"/>
                </a:buBlip>
              </a:pPr>
              <a:r>
                <a:rPr lang="en-US" dirty="0"/>
                <a:t>Hardware inefficient</a:t>
              </a:r>
            </a:p>
          </p:txBody>
        </p:sp>
        <p:cxnSp>
          <p:nvCxnSpPr>
            <p:cNvPr id="87" name="Straight Connector 86">
              <a:extLst>
                <a:ext uri="{FF2B5EF4-FFF2-40B4-BE49-F238E27FC236}">
                  <a16:creationId xmlns:a16="http://schemas.microsoft.com/office/drawing/2014/main" id="{ED23FF24-D920-5104-3D2D-959D01F734DB}"/>
                </a:ext>
              </a:extLst>
            </p:cNvPr>
            <p:cNvCxnSpPr>
              <a:cxnSpLocks/>
              <a:stCxn id="12" idx="2"/>
              <a:endCxn id="15" idx="1"/>
            </p:cNvCxnSpPr>
            <p:nvPr/>
          </p:nvCxnSpPr>
          <p:spPr>
            <a:xfrm>
              <a:off x="978868" y="5020798"/>
              <a:ext cx="651680" cy="6838"/>
            </a:xfrm>
            <a:prstGeom prst="line">
              <a:avLst/>
            </a:prstGeom>
          </p:spPr>
          <p:style>
            <a:lnRef idx="2">
              <a:schemeClr val="dk1"/>
            </a:lnRef>
            <a:fillRef idx="0">
              <a:schemeClr val="dk1"/>
            </a:fillRef>
            <a:effectRef idx="1">
              <a:schemeClr val="dk1"/>
            </a:effectRef>
            <a:fontRef idx="minor">
              <a:schemeClr val="tx1"/>
            </a:fontRef>
          </p:style>
        </p:cxnSp>
      </p:grpSp>
      <p:grpSp>
        <p:nvGrpSpPr>
          <p:cNvPr id="123" name="Group 122">
            <a:extLst>
              <a:ext uri="{FF2B5EF4-FFF2-40B4-BE49-F238E27FC236}">
                <a16:creationId xmlns:a16="http://schemas.microsoft.com/office/drawing/2014/main" id="{61F5A245-4CF1-E141-9499-16A5FAC1D72F}"/>
              </a:ext>
            </a:extLst>
          </p:cNvPr>
          <p:cNvGrpSpPr/>
          <p:nvPr/>
        </p:nvGrpSpPr>
        <p:grpSpPr>
          <a:xfrm>
            <a:off x="978868" y="5020798"/>
            <a:ext cx="5768812" cy="1348603"/>
            <a:chOff x="978868" y="5020798"/>
            <a:chExt cx="5768812" cy="1348603"/>
          </a:xfrm>
        </p:grpSpPr>
        <p:sp>
          <p:nvSpPr>
            <p:cNvPr id="10" name="Rounded Rectangle 9">
              <a:extLst>
                <a:ext uri="{FF2B5EF4-FFF2-40B4-BE49-F238E27FC236}">
                  <a16:creationId xmlns:a16="http://schemas.microsoft.com/office/drawing/2014/main" id="{844B37AE-E9AA-2CF7-FE82-DC4FFAA7A42E}"/>
                </a:ext>
              </a:extLst>
            </p:cNvPr>
            <p:cNvSpPr/>
            <p:nvPr/>
          </p:nvSpPr>
          <p:spPr>
            <a:xfrm>
              <a:off x="1630548" y="5594830"/>
              <a:ext cx="1801421" cy="7491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Grid-based</a:t>
              </a:r>
            </a:p>
            <a:p>
              <a:pPr algn="ctr"/>
              <a:r>
                <a:rPr lang="en-US" dirty="0"/>
                <a:t>Index</a:t>
              </a:r>
            </a:p>
          </p:txBody>
        </p:sp>
        <p:sp>
          <p:nvSpPr>
            <p:cNvPr id="65" name="TextBox 64">
              <a:extLst>
                <a:ext uri="{FF2B5EF4-FFF2-40B4-BE49-F238E27FC236}">
                  <a16:creationId xmlns:a16="http://schemas.microsoft.com/office/drawing/2014/main" id="{48BB8725-EDD1-0618-D153-21973F3E7FA5}"/>
                </a:ext>
              </a:extLst>
            </p:cNvPr>
            <p:cNvSpPr txBox="1"/>
            <p:nvPr/>
          </p:nvSpPr>
          <p:spPr>
            <a:xfrm>
              <a:off x="3526499" y="5594830"/>
              <a:ext cx="3221181" cy="774571"/>
            </a:xfrm>
            <a:prstGeom prst="rect">
              <a:avLst/>
            </a:prstGeom>
            <a:noFill/>
          </p:spPr>
          <p:txBody>
            <a:bodyPr wrap="square">
              <a:spAutoFit/>
            </a:bodyPr>
            <a:lstStyle/>
            <a:p>
              <a:pPr marL="0" lvl="1" indent="-228600">
                <a:spcBef>
                  <a:spcPts val="1000"/>
                </a:spcBef>
                <a:buClr>
                  <a:srgbClr val="FF0000"/>
                </a:buClr>
                <a:buSzPct val="90000"/>
                <a:buBlip>
                  <a:blip r:embed="rId3"/>
                </a:buBlip>
              </a:pPr>
              <a:r>
                <a:rPr lang="en-US" dirty="0"/>
                <a:t>Hardware efficient</a:t>
              </a:r>
            </a:p>
            <a:p>
              <a:pPr marL="0" lvl="1" indent="-228600">
                <a:spcBef>
                  <a:spcPts val="1000"/>
                </a:spcBef>
                <a:buBlip>
                  <a:blip r:embed="rId4"/>
                </a:buBlip>
              </a:pPr>
              <a:r>
                <a:rPr lang="en-US" dirty="0"/>
                <a:t>Cannot handle skewed data</a:t>
              </a:r>
            </a:p>
          </p:txBody>
        </p:sp>
        <p:cxnSp>
          <p:nvCxnSpPr>
            <p:cNvPr id="90" name="Straight Connector 89">
              <a:extLst>
                <a:ext uri="{FF2B5EF4-FFF2-40B4-BE49-F238E27FC236}">
                  <a16:creationId xmlns:a16="http://schemas.microsoft.com/office/drawing/2014/main" id="{03B36B11-8446-969E-22C9-1233124F3A5B}"/>
                </a:ext>
              </a:extLst>
            </p:cNvPr>
            <p:cNvCxnSpPr>
              <a:cxnSpLocks/>
              <a:stCxn id="12" idx="2"/>
            </p:cNvCxnSpPr>
            <p:nvPr/>
          </p:nvCxnSpPr>
          <p:spPr>
            <a:xfrm>
              <a:off x="978868" y="5020798"/>
              <a:ext cx="651680" cy="911049"/>
            </a:xfrm>
            <a:prstGeom prst="line">
              <a:avLst/>
            </a:prstGeom>
          </p:spPr>
          <p:style>
            <a:lnRef idx="2">
              <a:schemeClr val="dk1"/>
            </a:lnRef>
            <a:fillRef idx="0">
              <a:schemeClr val="dk1"/>
            </a:fillRef>
            <a:effectRef idx="1">
              <a:schemeClr val="dk1"/>
            </a:effectRef>
            <a:fontRef idx="minor">
              <a:schemeClr val="tx1"/>
            </a:fontRef>
          </p:style>
        </p:cxnSp>
      </p:grpSp>
      <p:sp>
        <p:nvSpPr>
          <p:cNvPr id="109" name="Rounded Rectangle 108">
            <a:extLst>
              <a:ext uri="{FF2B5EF4-FFF2-40B4-BE49-F238E27FC236}">
                <a16:creationId xmlns:a16="http://schemas.microsoft.com/office/drawing/2014/main" id="{82839954-1CF5-828F-1BE6-C8DE0184649A}"/>
              </a:ext>
            </a:extLst>
          </p:cNvPr>
          <p:cNvSpPr/>
          <p:nvPr/>
        </p:nvSpPr>
        <p:spPr>
          <a:xfrm>
            <a:off x="7443813" y="2425650"/>
            <a:ext cx="3536350" cy="109253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ts val="1000"/>
              </a:spcBef>
            </a:pPr>
            <a:r>
              <a:rPr lang="en-US" sz="2400" b="1" u="sng" dirty="0">
                <a:solidFill>
                  <a:schemeClr val="bg1"/>
                </a:solidFill>
                <a:latin typeface="Calibri" panose="020F0502020204030204" pitchFamily="34" charset="0"/>
              </a:rPr>
              <a:t>Mismatch</a:t>
            </a:r>
            <a:r>
              <a:rPr lang="en-US" sz="2400" dirty="0">
                <a:solidFill>
                  <a:schemeClr val="bg1"/>
                </a:solidFill>
                <a:latin typeface="Calibri" panose="020F0502020204030204" pitchFamily="34" charset="0"/>
              </a:rPr>
              <a:t> between algo. design and architecture</a:t>
            </a:r>
          </a:p>
        </p:txBody>
      </p:sp>
      <p:sp>
        <p:nvSpPr>
          <p:cNvPr id="110" name="Rounded Rectangle 109">
            <a:extLst>
              <a:ext uri="{FF2B5EF4-FFF2-40B4-BE49-F238E27FC236}">
                <a16:creationId xmlns:a16="http://schemas.microsoft.com/office/drawing/2014/main" id="{D2E64446-BD88-5A97-0083-7BA8693CB900}"/>
              </a:ext>
            </a:extLst>
          </p:cNvPr>
          <p:cNvSpPr/>
          <p:nvPr/>
        </p:nvSpPr>
        <p:spPr>
          <a:xfrm>
            <a:off x="7443813" y="966328"/>
            <a:ext cx="3536350" cy="109253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ts val="1000"/>
              </a:spcBef>
            </a:pPr>
            <a:r>
              <a:rPr lang="en-US" sz="2400" dirty="0">
                <a:solidFill>
                  <a:schemeClr val="bg1"/>
                </a:solidFill>
                <a:latin typeface="Calibri" panose="020F0502020204030204" pitchFamily="34" charset="0"/>
              </a:rPr>
              <a:t>Cannot achieve </a:t>
            </a:r>
            <a:r>
              <a:rPr lang="en-US" sz="2400" b="1" u="sng" dirty="0">
                <a:solidFill>
                  <a:schemeClr val="bg1"/>
                </a:solidFill>
                <a:latin typeface="Calibri" panose="020F0502020204030204" pitchFamily="34" charset="0"/>
              </a:rPr>
              <a:t>real-time</a:t>
            </a:r>
            <a:r>
              <a:rPr lang="en-US" sz="2400" dirty="0">
                <a:solidFill>
                  <a:schemeClr val="bg1"/>
                </a:solidFill>
                <a:latin typeface="Calibri" panose="020F0502020204030204" pitchFamily="34" charset="0"/>
              </a:rPr>
              <a:t> processing (&lt; 1s)</a:t>
            </a:r>
          </a:p>
        </p:txBody>
      </p:sp>
      <p:sp>
        <p:nvSpPr>
          <p:cNvPr id="111" name="Rounded Rectangle 110">
            <a:extLst>
              <a:ext uri="{FF2B5EF4-FFF2-40B4-BE49-F238E27FC236}">
                <a16:creationId xmlns:a16="http://schemas.microsoft.com/office/drawing/2014/main" id="{8333A8E0-6B11-13DD-7D56-A56A44268F7E}"/>
              </a:ext>
            </a:extLst>
          </p:cNvPr>
          <p:cNvSpPr/>
          <p:nvPr/>
        </p:nvSpPr>
        <p:spPr>
          <a:xfrm>
            <a:off x="7443813" y="3861002"/>
            <a:ext cx="3536350" cy="109253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ts val="1000"/>
              </a:spcBef>
            </a:pPr>
            <a:r>
              <a:rPr lang="en-US" sz="2400" dirty="0">
                <a:solidFill>
                  <a:schemeClr val="bg1"/>
                </a:solidFill>
                <a:latin typeface="Calibri" panose="020F0502020204030204" pitchFamily="34" charset="0"/>
              </a:rPr>
              <a:t>Can we break the </a:t>
            </a:r>
            <a:r>
              <a:rPr lang="en-US" sz="2400" b="1" u="sng" dirty="0">
                <a:solidFill>
                  <a:schemeClr val="bg1"/>
                </a:solidFill>
                <a:latin typeface="Calibri" panose="020F0502020204030204" pitchFamily="34" charset="0"/>
              </a:rPr>
              <a:t>bottlenecks</a:t>
            </a:r>
            <a:r>
              <a:rPr lang="en-US" sz="2400" dirty="0">
                <a:solidFill>
                  <a:schemeClr val="bg1"/>
                </a:solidFill>
                <a:latin typeface="Calibri" panose="020F0502020204030204" pitchFamily="34" charset="0"/>
              </a:rPr>
              <a:t>?</a:t>
            </a:r>
          </a:p>
        </p:txBody>
      </p:sp>
      <p:sp>
        <p:nvSpPr>
          <p:cNvPr id="112" name="Rounded Rectangle 111">
            <a:extLst>
              <a:ext uri="{FF2B5EF4-FFF2-40B4-BE49-F238E27FC236}">
                <a16:creationId xmlns:a16="http://schemas.microsoft.com/office/drawing/2014/main" id="{C7B7C18A-84F8-BCAF-66C8-93F7D5A4DBD0}"/>
              </a:ext>
            </a:extLst>
          </p:cNvPr>
          <p:cNvSpPr/>
          <p:nvPr/>
        </p:nvSpPr>
        <p:spPr>
          <a:xfrm>
            <a:off x="7443813" y="5296354"/>
            <a:ext cx="3536350" cy="109253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spcBef>
                <a:spcPts val="1000"/>
              </a:spcBef>
            </a:pPr>
            <a:r>
              <a:rPr lang="en-US" sz="2400" dirty="0">
                <a:solidFill>
                  <a:schemeClr val="bg1"/>
                </a:solidFill>
                <a:latin typeface="Calibri" panose="020F0502020204030204" pitchFamily="34" charset="0"/>
              </a:rPr>
              <a:t>Yes, we can use </a:t>
            </a:r>
            <a:r>
              <a:rPr lang="en-US" sz="2400" b="1" u="sng" dirty="0">
                <a:solidFill>
                  <a:schemeClr val="bg1"/>
                </a:solidFill>
                <a:latin typeface="Calibri" panose="020F0502020204030204" pitchFamily="34" charset="0"/>
              </a:rPr>
              <a:t>RT Cores</a:t>
            </a:r>
          </a:p>
        </p:txBody>
      </p:sp>
      <p:sp>
        <p:nvSpPr>
          <p:cNvPr id="127" name="TextBox 126">
            <a:extLst>
              <a:ext uri="{FF2B5EF4-FFF2-40B4-BE49-F238E27FC236}">
                <a16:creationId xmlns:a16="http://schemas.microsoft.com/office/drawing/2014/main" id="{DE8588F0-06FA-A00C-9BFB-356EFE352803}"/>
              </a:ext>
            </a:extLst>
          </p:cNvPr>
          <p:cNvSpPr txBox="1"/>
          <p:nvPr/>
        </p:nvSpPr>
        <p:spPr>
          <a:xfrm>
            <a:off x="7443813" y="1414781"/>
            <a:ext cx="6169230" cy="2992486"/>
          </a:xfrm>
          <a:prstGeom prst="rect">
            <a:avLst/>
          </a:prstGeom>
          <a:noFill/>
        </p:spPr>
        <p:txBody>
          <a:bodyPr wrap="square">
            <a:spAutoFit/>
          </a:bodyPr>
          <a:lstStyle/>
          <a:p>
            <a:pPr marL="228600" lvl="1" indent="-228600">
              <a:lnSpc>
                <a:spcPct val="70000"/>
              </a:lnSpc>
              <a:spcBef>
                <a:spcPts val="1000"/>
              </a:spcBef>
              <a:buClr>
                <a:srgbClr val="FF0000"/>
              </a:buClr>
              <a:buSzPct val="90000"/>
              <a:buBlip>
                <a:blip r:embed="rId3"/>
              </a:buBlip>
            </a:pPr>
            <a:r>
              <a:rPr lang="en-US" sz="2800" dirty="0">
                <a:latin typeface="Calibri" panose="020F0502020204030204" pitchFamily="34" charset="0"/>
              </a:rPr>
              <a:t>Algorithmic efficient</a:t>
            </a:r>
          </a:p>
          <a:p>
            <a:pPr marL="0" lvl="1">
              <a:lnSpc>
                <a:spcPct val="70000"/>
              </a:lnSpc>
              <a:spcBef>
                <a:spcPts val="1000"/>
              </a:spcBef>
              <a:buClr>
                <a:srgbClr val="FF0000"/>
              </a:buClr>
              <a:buSzPct val="90000"/>
            </a:pPr>
            <a:endParaRPr lang="en-US" sz="2800" dirty="0">
              <a:latin typeface="Calibri" panose="020F0502020204030204" pitchFamily="34" charset="0"/>
            </a:endParaRPr>
          </a:p>
          <a:p>
            <a:pPr marL="228600" lvl="1" indent="-228600">
              <a:lnSpc>
                <a:spcPct val="70000"/>
              </a:lnSpc>
              <a:spcBef>
                <a:spcPts val="1000"/>
              </a:spcBef>
              <a:buClr>
                <a:srgbClr val="FF0000"/>
              </a:buClr>
              <a:buSzPct val="90000"/>
              <a:buBlip>
                <a:blip r:embed="rId3"/>
              </a:buBlip>
            </a:pPr>
            <a:r>
              <a:rPr lang="en-US" sz="2800" dirty="0">
                <a:latin typeface="Calibri" panose="020F0502020204030204" pitchFamily="34" charset="0"/>
              </a:rPr>
              <a:t>Hardware friendly</a:t>
            </a:r>
          </a:p>
          <a:p>
            <a:pPr marL="0" lvl="1">
              <a:lnSpc>
                <a:spcPct val="70000"/>
              </a:lnSpc>
              <a:spcBef>
                <a:spcPts val="1000"/>
              </a:spcBef>
              <a:buClr>
                <a:srgbClr val="FF0000"/>
              </a:buClr>
              <a:buSzPct val="90000"/>
            </a:pPr>
            <a:endParaRPr lang="en-US" sz="2800" dirty="0">
              <a:latin typeface="Calibri" panose="020F0502020204030204" pitchFamily="34" charset="0"/>
            </a:endParaRPr>
          </a:p>
          <a:p>
            <a:pPr marL="228600" lvl="1" indent="-228600">
              <a:lnSpc>
                <a:spcPct val="70000"/>
              </a:lnSpc>
              <a:spcBef>
                <a:spcPts val="1000"/>
              </a:spcBef>
              <a:buClr>
                <a:srgbClr val="FF0000"/>
              </a:buClr>
              <a:buSzPct val="90000"/>
              <a:buBlip>
                <a:blip r:embed="rId3"/>
              </a:buBlip>
            </a:pPr>
            <a:r>
              <a:rPr lang="en-US" sz="2800" dirty="0">
                <a:latin typeface="Calibri" panose="020F0502020204030204" pitchFamily="34" charset="0"/>
              </a:rPr>
              <a:t>Accurate</a:t>
            </a:r>
          </a:p>
          <a:p>
            <a:pPr marL="0" lvl="1">
              <a:lnSpc>
                <a:spcPct val="70000"/>
              </a:lnSpc>
              <a:spcBef>
                <a:spcPts val="1000"/>
              </a:spcBef>
              <a:buClr>
                <a:srgbClr val="FF0000"/>
              </a:buClr>
              <a:buSzPct val="90000"/>
            </a:pPr>
            <a:endParaRPr lang="en-US" sz="2800" dirty="0">
              <a:latin typeface="Calibri" panose="020F0502020204030204" pitchFamily="34" charset="0"/>
            </a:endParaRPr>
          </a:p>
          <a:p>
            <a:pPr marL="228600" lvl="1" indent="-228600">
              <a:lnSpc>
                <a:spcPct val="70000"/>
              </a:lnSpc>
              <a:spcBef>
                <a:spcPts val="1000"/>
              </a:spcBef>
              <a:buClr>
                <a:srgbClr val="FF0000"/>
              </a:buClr>
              <a:buSzPct val="90000"/>
              <a:buBlip>
                <a:blip r:embed="rId3"/>
              </a:buBlip>
            </a:pPr>
            <a:r>
              <a:rPr lang="en-US" sz="2800" dirty="0">
                <a:latin typeface="Calibri" panose="020F0502020204030204" pitchFamily="34" charset="0"/>
              </a:rPr>
              <a:t>No preprocessing</a:t>
            </a:r>
          </a:p>
        </p:txBody>
      </p:sp>
    </p:spTree>
    <p:extLst>
      <p:ext uri="{BB962C8B-B14F-4D97-AF65-F5344CB8AC3E}">
        <p14:creationId xmlns:p14="http://schemas.microsoft.com/office/powerpoint/2010/main" val="42006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111"/>
                                        </p:tgtEl>
                                        <p:attrNameLst>
                                          <p:attrName>ppt_x</p:attrName>
                                        </p:attrNameLst>
                                      </p:cBhvr>
                                      <p:tavLst>
                                        <p:tav tm="0">
                                          <p:val>
                                            <p:strVal val="ppt_x"/>
                                          </p:val>
                                        </p:tav>
                                        <p:tav tm="100000">
                                          <p:val>
                                            <p:strVal val="ppt_x"/>
                                          </p:val>
                                        </p:tav>
                                      </p:tavLst>
                                    </p:anim>
                                    <p:anim calcmode="lin" valueType="num">
                                      <p:cBhvr additive="base">
                                        <p:cTn id="43" dur="500"/>
                                        <p:tgtEl>
                                          <p:spTgt spid="111"/>
                                        </p:tgtEl>
                                        <p:attrNameLst>
                                          <p:attrName>ppt_y</p:attrName>
                                        </p:attrNameLst>
                                      </p:cBhvr>
                                      <p:tavLst>
                                        <p:tav tm="0">
                                          <p:val>
                                            <p:strVal val="ppt_y"/>
                                          </p:val>
                                        </p:tav>
                                        <p:tav tm="100000">
                                          <p:val>
                                            <p:strVal val="1+ppt_h/2"/>
                                          </p:val>
                                        </p:tav>
                                      </p:tavLst>
                                    </p:anim>
                                    <p:set>
                                      <p:cBhvr>
                                        <p:cTn id="44" dur="1" fill="hold">
                                          <p:stCondLst>
                                            <p:cond delay="499"/>
                                          </p:stCondLst>
                                        </p:cTn>
                                        <p:tgtEl>
                                          <p:spTgt spid="111"/>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110"/>
                                        </p:tgtEl>
                                        <p:attrNameLst>
                                          <p:attrName>ppt_x</p:attrName>
                                        </p:attrNameLst>
                                      </p:cBhvr>
                                      <p:tavLst>
                                        <p:tav tm="0">
                                          <p:val>
                                            <p:strVal val="ppt_x"/>
                                          </p:val>
                                        </p:tav>
                                        <p:tav tm="100000">
                                          <p:val>
                                            <p:strVal val="ppt_x"/>
                                          </p:val>
                                        </p:tav>
                                      </p:tavLst>
                                    </p:anim>
                                    <p:anim calcmode="lin" valueType="num">
                                      <p:cBhvr additive="base">
                                        <p:cTn id="47" dur="500"/>
                                        <p:tgtEl>
                                          <p:spTgt spid="110"/>
                                        </p:tgtEl>
                                        <p:attrNameLst>
                                          <p:attrName>ppt_y</p:attrName>
                                        </p:attrNameLst>
                                      </p:cBhvr>
                                      <p:tavLst>
                                        <p:tav tm="0">
                                          <p:val>
                                            <p:strVal val="ppt_y"/>
                                          </p:val>
                                        </p:tav>
                                        <p:tav tm="100000">
                                          <p:val>
                                            <p:strVal val="1+ppt_h/2"/>
                                          </p:val>
                                        </p:tav>
                                      </p:tavLst>
                                    </p:anim>
                                    <p:set>
                                      <p:cBhvr>
                                        <p:cTn id="48" dur="1" fill="hold">
                                          <p:stCondLst>
                                            <p:cond delay="499"/>
                                          </p:stCondLst>
                                        </p:cTn>
                                        <p:tgtEl>
                                          <p:spTgt spid="110"/>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09"/>
                                        </p:tgtEl>
                                        <p:attrNameLst>
                                          <p:attrName>ppt_x</p:attrName>
                                        </p:attrNameLst>
                                      </p:cBhvr>
                                      <p:tavLst>
                                        <p:tav tm="0">
                                          <p:val>
                                            <p:strVal val="ppt_x"/>
                                          </p:val>
                                        </p:tav>
                                        <p:tav tm="100000">
                                          <p:val>
                                            <p:strVal val="ppt_x"/>
                                          </p:val>
                                        </p:tav>
                                      </p:tavLst>
                                    </p:anim>
                                    <p:anim calcmode="lin" valueType="num">
                                      <p:cBhvr additive="base">
                                        <p:cTn id="51" dur="500"/>
                                        <p:tgtEl>
                                          <p:spTgt spid="109"/>
                                        </p:tgtEl>
                                        <p:attrNameLst>
                                          <p:attrName>ppt_y</p:attrName>
                                        </p:attrNameLst>
                                      </p:cBhvr>
                                      <p:tavLst>
                                        <p:tav tm="0">
                                          <p:val>
                                            <p:strVal val="ppt_y"/>
                                          </p:val>
                                        </p:tav>
                                        <p:tav tm="100000">
                                          <p:val>
                                            <p:strVal val="1+ppt_h/2"/>
                                          </p:val>
                                        </p:tav>
                                      </p:tavLst>
                                    </p:anim>
                                    <p:set>
                                      <p:cBhvr>
                                        <p:cTn id="52" dur="1" fill="hold">
                                          <p:stCondLst>
                                            <p:cond delay="499"/>
                                          </p:stCondLst>
                                        </p:cTn>
                                        <p:tgtEl>
                                          <p:spTgt spid="10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7"/>
                                        </p:tgtEl>
                                        <p:attrNameLst>
                                          <p:attrName>style.visibility</p:attrName>
                                        </p:attrNameLst>
                                      </p:cBhvr>
                                      <p:to>
                                        <p:strVal val="visible"/>
                                      </p:to>
                                    </p:set>
                                    <p:anim calcmode="lin" valueType="num">
                                      <p:cBhvr additive="base">
                                        <p:cTn id="57" dur="500" fill="hold"/>
                                        <p:tgtEl>
                                          <p:spTgt spid="127"/>
                                        </p:tgtEl>
                                        <p:attrNameLst>
                                          <p:attrName>ppt_x</p:attrName>
                                        </p:attrNameLst>
                                      </p:cBhvr>
                                      <p:tavLst>
                                        <p:tav tm="0">
                                          <p:val>
                                            <p:strVal val="#ppt_x"/>
                                          </p:val>
                                        </p:tav>
                                        <p:tav tm="100000">
                                          <p:val>
                                            <p:strVal val="#ppt_x"/>
                                          </p:val>
                                        </p:tav>
                                      </p:tavLst>
                                    </p:anim>
                                    <p:anim calcmode="lin" valueType="num">
                                      <p:cBhvr additive="base">
                                        <p:cTn id="5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10" grpId="0" animBg="1"/>
      <p:bldP spid="110" grpId="1" animBg="1"/>
      <p:bldP spid="111" grpId="0" animBg="1"/>
      <p:bldP spid="111" grpId="1" animBg="1"/>
      <p:bldP spid="112" grpId="0" animBg="1"/>
      <p:bldP spid="1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0883-E0EB-ECED-D89C-726A44324B5A}"/>
              </a:ext>
            </a:extLst>
          </p:cNvPr>
          <p:cNvSpPr>
            <a:spLocks noGrp="1"/>
          </p:cNvSpPr>
          <p:nvPr>
            <p:ph type="title"/>
          </p:nvPr>
        </p:nvSpPr>
        <p:spPr/>
        <p:txBody>
          <a:bodyPr/>
          <a:lstStyle/>
          <a:p>
            <a:r>
              <a:rPr lang="en-US" dirty="0"/>
              <a:t>Ray Tracing Basics</a:t>
            </a:r>
          </a:p>
        </p:txBody>
      </p:sp>
      <p:sp>
        <p:nvSpPr>
          <p:cNvPr id="3" name="Content Placeholder 2">
            <a:extLst>
              <a:ext uri="{FF2B5EF4-FFF2-40B4-BE49-F238E27FC236}">
                <a16:creationId xmlns:a16="http://schemas.microsoft.com/office/drawing/2014/main" id="{A6EC92E0-05CF-0730-E376-3697EA2046CD}"/>
              </a:ext>
            </a:extLst>
          </p:cNvPr>
          <p:cNvSpPr>
            <a:spLocks noGrp="1"/>
          </p:cNvSpPr>
          <p:nvPr>
            <p:ph idx="1"/>
          </p:nvPr>
        </p:nvSpPr>
        <p:spPr/>
        <p:txBody>
          <a:bodyPr/>
          <a:lstStyle/>
          <a:p>
            <a:r>
              <a:rPr lang="en-US" sz="3200" dirty="0"/>
              <a:t>What is Ray Tracing (RT)</a:t>
            </a:r>
          </a:p>
          <a:p>
            <a:pPr lvl="1">
              <a:buFontTx/>
              <a:buChar char="-"/>
            </a:pPr>
            <a:r>
              <a:rPr lang="en-US" sz="3000" dirty="0"/>
              <a:t>A photorealistic rendering technique</a:t>
            </a:r>
          </a:p>
          <a:p>
            <a:r>
              <a:rPr lang="en-US" sz="3200" dirty="0"/>
              <a:t>How does it work?</a:t>
            </a:r>
          </a:p>
          <a:p>
            <a:pPr lvl="1">
              <a:buFontTx/>
              <a:buChar char="-"/>
            </a:pPr>
            <a:r>
              <a:rPr lang="en-US" sz="3000" dirty="0"/>
              <a:t>Simulation of the light transportation</a:t>
            </a:r>
          </a:p>
          <a:p>
            <a:pPr lvl="1">
              <a:buFontTx/>
              <a:buChar char="-"/>
            </a:pPr>
            <a:r>
              <a:rPr lang="en-US" sz="3000" dirty="0"/>
              <a:t>Bounding Volume Hierarchy (BVH) tree to</a:t>
            </a:r>
          </a:p>
          <a:p>
            <a:pPr marL="457200" lvl="1" indent="0">
              <a:buNone/>
            </a:pPr>
            <a:r>
              <a:rPr lang="en-US" sz="3000" dirty="0"/>
              <a:t> accelerate the search for intersections</a:t>
            </a:r>
          </a:p>
          <a:p>
            <a:pPr lvl="1">
              <a:buFontTx/>
              <a:buChar char="-"/>
            </a:pPr>
            <a:endParaRPr lang="en-US" dirty="0"/>
          </a:p>
          <a:p>
            <a:endParaRPr lang="en-US" sz="3200" dirty="0"/>
          </a:p>
        </p:txBody>
      </p:sp>
      <p:sp>
        <p:nvSpPr>
          <p:cNvPr id="4" name="Slide Number Placeholder 3">
            <a:extLst>
              <a:ext uri="{FF2B5EF4-FFF2-40B4-BE49-F238E27FC236}">
                <a16:creationId xmlns:a16="http://schemas.microsoft.com/office/drawing/2014/main" id="{40C65840-EADA-FDC1-7E1B-CA378D1D93AC}"/>
              </a:ext>
            </a:extLst>
          </p:cNvPr>
          <p:cNvSpPr>
            <a:spLocks noGrp="1"/>
          </p:cNvSpPr>
          <p:nvPr>
            <p:ph type="sldNum" sz="quarter" idx="12"/>
          </p:nvPr>
        </p:nvSpPr>
        <p:spPr/>
        <p:txBody>
          <a:bodyPr/>
          <a:lstStyle/>
          <a:p>
            <a:fld id="{85755D8F-12EC-5944-A0BB-3D22CF45DCD8}" type="slidenum">
              <a:rPr lang="en-US" smtClean="0"/>
              <a:t>6</a:t>
            </a:fld>
            <a:endParaRPr lang="en-US"/>
          </a:p>
        </p:txBody>
      </p:sp>
      <p:grpSp>
        <p:nvGrpSpPr>
          <p:cNvPr id="60" name="Group 59">
            <a:extLst>
              <a:ext uri="{FF2B5EF4-FFF2-40B4-BE49-F238E27FC236}">
                <a16:creationId xmlns:a16="http://schemas.microsoft.com/office/drawing/2014/main" id="{A8A6D18D-C2D9-C8CC-7F55-660487BEE5D3}"/>
              </a:ext>
            </a:extLst>
          </p:cNvPr>
          <p:cNvGrpSpPr/>
          <p:nvPr/>
        </p:nvGrpSpPr>
        <p:grpSpPr>
          <a:xfrm>
            <a:off x="4201297" y="3851809"/>
            <a:ext cx="1421027" cy="2665689"/>
            <a:chOff x="4201297" y="3851809"/>
            <a:chExt cx="1421027" cy="2665689"/>
          </a:xfrm>
        </p:grpSpPr>
        <p:grpSp>
          <p:nvGrpSpPr>
            <p:cNvPr id="59" name="Group 58">
              <a:extLst>
                <a:ext uri="{FF2B5EF4-FFF2-40B4-BE49-F238E27FC236}">
                  <a16:creationId xmlns:a16="http://schemas.microsoft.com/office/drawing/2014/main" id="{734CE53C-9169-EA91-12C7-9E182DD0B867}"/>
                </a:ext>
              </a:extLst>
            </p:cNvPr>
            <p:cNvGrpSpPr/>
            <p:nvPr/>
          </p:nvGrpSpPr>
          <p:grpSpPr>
            <a:xfrm>
              <a:off x="4201297" y="3851809"/>
              <a:ext cx="1421027" cy="2135334"/>
              <a:chOff x="4201297" y="3851809"/>
              <a:chExt cx="1421027" cy="2135334"/>
            </a:xfrm>
          </p:grpSpPr>
          <p:sp>
            <p:nvSpPr>
              <p:cNvPr id="5" name="Line 11">
                <a:extLst>
                  <a:ext uri="{FF2B5EF4-FFF2-40B4-BE49-F238E27FC236}">
                    <a16:creationId xmlns:a16="http://schemas.microsoft.com/office/drawing/2014/main" id="{CAE15366-A3FF-31A2-EA43-F267D75339F9}"/>
                  </a:ext>
                </a:extLst>
              </p:cNvPr>
              <p:cNvSpPr>
                <a:spLocks noChangeShapeType="1"/>
              </p:cNvSpPr>
              <p:nvPr/>
            </p:nvSpPr>
            <p:spPr bwMode="auto">
              <a:xfrm>
                <a:off x="4500461" y="4108049"/>
                <a:ext cx="0" cy="170826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12">
                <a:extLst>
                  <a:ext uri="{FF2B5EF4-FFF2-40B4-BE49-F238E27FC236}">
                    <a16:creationId xmlns:a16="http://schemas.microsoft.com/office/drawing/2014/main" id="{1EB7D50A-D2C6-3973-D0C3-0FC650CBC8EC}"/>
                  </a:ext>
                </a:extLst>
              </p:cNvPr>
              <p:cNvSpPr>
                <a:spLocks noChangeShapeType="1"/>
              </p:cNvSpPr>
              <p:nvPr/>
            </p:nvSpPr>
            <p:spPr bwMode="auto">
              <a:xfrm>
                <a:off x="4874415" y="4022636"/>
                <a:ext cx="0" cy="1879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3">
                <a:extLst>
                  <a:ext uri="{FF2B5EF4-FFF2-40B4-BE49-F238E27FC236}">
                    <a16:creationId xmlns:a16="http://schemas.microsoft.com/office/drawing/2014/main" id="{FF139481-8201-6780-1BE0-6A6C665F2681}"/>
                  </a:ext>
                </a:extLst>
              </p:cNvPr>
              <p:cNvSpPr>
                <a:spLocks noChangeShapeType="1"/>
              </p:cNvSpPr>
              <p:nvPr/>
            </p:nvSpPr>
            <p:spPr bwMode="auto">
              <a:xfrm>
                <a:off x="5248370" y="3937222"/>
                <a:ext cx="0" cy="200721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4">
                <a:extLst>
                  <a:ext uri="{FF2B5EF4-FFF2-40B4-BE49-F238E27FC236}">
                    <a16:creationId xmlns:a16="http://schemas.microsoft.com/office/drawing/2014/main" id="{8A96AA09-8D7C-9313-8154-2D077A4293DD}"/>
                  </a:ext>
                </a:extLst>
              </p:cNvPr>
              <p:cNvSpPr>
                <a:spLocks noChangeShapeType="1"/>
              </p:cNvSpPr>
              <p:nvPr/>
            </p:nvSpPr>
            <p:spPr bwMode="auto">
              <a:xfrm flipV="1">
                <a:off x="4201297" y="4236169"/>
                <a:ext cx="1421027" cy="256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5">
                <a:extLst>
                  <a:ext uri="{FF2B5EF4-FFF2-40B4-BE49-F238E27FC236}">
                    <a16:creationId xmlns:a16="http://schemas.microsoft.com/office/drawing/2014/main" id="{2B6BD865-6A3E-BC55-210B-65C3B1AD6DAB}"/>
                  </a:ext>
                </a:extLst>
              </p:cNvPr>
              <p:cNvSpPr>
                <a:spLocks noChangeShapeType="1"/>
              </p:cNvSpPr>
              <p:nvPr/>
            </p:nvSpPr>
            <p:spPr bwMode="auto">
              <a:xfrm flipV="1">
                <a:off x="4201297" y="4705943"/>
                <a:ext cx="1421027" cy="854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6">
                <a:extLst>
                  <a:ext uri="{FF2B5EF4-FFF2-40B4-BE49-F238E27FC236}">
                    <a16:creationId xmlns:a16="http://schemas.microsoft.com/office/drawing/2014/main" id="{195A27EC-F85F-8001-9314-FC14D08C4A95}"/>
                  </a:ext>
                </a:extLst>
              </p:cNvPr>
              <p:cNvSpPr>
                <a:spLocks noChangeShapeType="1"/>
              </p:cNvSpPr>
              <p:nvPr/>
            </p:nvSpPr>
            <p:spPr bwMode="auto">
              <a:xfrm>
                <a:off x="4201297" y="5047596"/>
                <a:ext cx="142102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7">
                <a:extLst>
                  <a:ext uri="{FF2B5EF4-FFF2-40B4-BE49-F238E27FC236}">
                    <a16:creationId xmlns:a16="http://schemas.microsoft.com/office/drawing/2014/main" id="{ECEDCD48-627B-3937-02E8-3036B00860DF}"/>
                  </a:ext>
                </a:extLst>
              </p:cNvPr>
              <p:cNvSpPr>
                <a:spLocks noChangeShapeType="1"/>
              </p:cNvSpPr>
              <p:nvPr/>
            </p:nvSpPr>
            <p:spPr bwMode="auto">
              <a:xfrm>
                <a:off x="4201297" y="5303836"/>
                <a:ext cx="1421027" cy="12812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8">
                <a:extLst>
                  <a:ext uri="{FF2B5EF4-FFF2-40B4-BE49-F238E27FC236}">
                    <a16:creationId xmlns:a16="http://schemas.microsoft.com/office/drawing/2014/main" id="{0A18DFE9-64B0-79C9-47B4-9153A6143C6D}"/>
                  </a:ext>
                </a:extLst>
              </p:cNvPr>
              <p:cNvSpPr>
                <a:spLocks noChangeShapeType="1"/>
              </p:cNvSpPr>
              <p:nvPr/>
            </p:nvSpPr>
            <p:spPr bwMode="auto">
              <a:xfrm>
                <a:off x="4201297" y="5560076"/>
                <a:ext cx="1421027" cy="1708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5">
                <a:extLst>
                  <a:ext uri="{FF2B5EF4-FFF2-40B4-BE49-F238E27FC236}">
                    <a16:creationId xmlns:a16="http://schemas.microsoft.com/office/drawing/2014/main" id="{407D9C8F-CF54-C4E1-7430-3FC4C10EF11F}"/>
                  </a:ext>
                </a:extLst>
              </p:cNvPr>
              <p:cNvSpPr>
                <a:spLocks noChangeShapeType="1"/>
              </p:cNvSpPr>
              <p:nvPr/>
            </p:nvSpPr>
            <p:spPr bwMode="auto">
              <a:xfrm>
                <a:off x="4201297" y="4193462"/>
                <a:ext cx="0" cy="1580147"/>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a:extLst>
                  <a:ext uri="{FF2B5EF4-FFF2-40B4-BE49-F238E27FC236}">
                    <a16:creationId xmlns:a16="http://schemas.microsoft.com/office/drawing/2014/main" id="{D3D7D237-1061-E401-F4D8-B5891608D597}"/>
                  </a:ext>
                </a:extLst>
              </p:cNvPr>
              <p:cNvSpPr>
                <a:spLocks noChangeShapeType="1"/>
              </p:cNvSpPr>
              <p:nvPr/>
            </p:nvSpPr>
            <p:spPr bwMode="auto">
              <a:xfrm flipV="1">
                <a:off x="4201297" y="3851809"/>
                <a:ext cx="1421027" cy="341653"/>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7">
                <a:extLst>
                  <a:ext uri="{FF2B5EF4-FFF2-40B4-BE49-F238E27FC236}">
                    <a16:creationId xmlns:a16="http://schemas.microsoft.com/office/drawing/2014/main" id="{83703A48-FFEB-EE05-9152-12E5EB9E2968}"/>
                  </a:ext>
                </a:extLst>
              </p:cNvPr>
              <p:cNvSpPr>
                <a:spLocks noChangeShapeType="1"/>
              </p:cNvSpPr>
              <p:nvPr/>
            </p:nvSpPr>
            <p:spPr bwMode="auto">
              <a:xfrm>
                <a:off x="4201297" y="5773610"/>
                <a:ext cx="1421027" cy="213533"/>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47">
                <a:extLst>
                  <a:ext uri="{FF2B5EF4-FFF2-40B4-BE49-F238E27FC236}">
                    <a16:creationId xmlns:a16="http://schemas.microsoft.com/office/drawing/2014/main" id="{1FA1C587-70FA-E940-A218-196AEB25D495}"/>
                  </a:ext>
                </a:extLst>
              </p:cNvPr>
              <p:cNvSpPr>
                <a:spLocks noChangeShapeType="1"/>
              </p:cNvSpPr>
              <p:nvPr/>
            </p:nvSpPr>
            <p:spPr bwMode="auto">
              <a:xfrm>
                <a:off x="5622324" y="3851809"/>
                <a:ext cx="0" cy="2135334"/>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 name="TextBox 19">
              <a:extLst>
                <a:ext uri="{FF2B5EF4-FFF2-40B4-BE49-F238E27FC236}">
                  <a16:creationId xmlns:a16="http://schemas.microsoft.com/office/drawing/2014/main" id="{C18F8C31-F698-4F19-3873-FE951976AA53}"/>
                </a:ext>
              </a:extLst>
            </p:cNvPr>
            <p:cNvSpPr txBox="1"/>
            <p:nvPr/>
          </p:nvSpPr>
          <p:spPr>
            <a:xfrm>
              <a:off x="4500462" y="6148166"/>
              <a:ext cx="911798" cy="369332"/>
            </a:xfrm>
            <a:prstGeom prst="rect">
              <a:avLst/>
            </a:prstGeom>
            <a:noFill/>
          </p:spPr>
          <p:txBody>
            <a:bodyPr wrap="square">
              <a:spAutoFit/>
            </a:bodyPr>
            <a:lstStyle/>
            <a:p>
              <a:r>
                <a:rPr lang="en-US" altLang="en-US" sz="1800" dirty="0"/>
                <a:t>Screen</a:t>
              </a:r>
              <a:endParaRPr lang="en-US" dirty="0"/>
            </a:p>
          </p:txBody>
        </p:sp>
      </p:grpSp>
      <p:grpSp>
        <p:nvGrpSpPr>
          <p:cNvPr id="58" name="Group 57">
            <a:extLst>
              <a:ext uri="{FF2B5EF4-FFF2-40B4-BE49-F238E27FC236}">
                <a16:creationId xmlns:a16="http://schemas.microsoft.com/office/drawing/2014/main" id="{88B7E69E-7722-7A70-A402-DC270CB0D313}"/>
              </a:ext>
            </a:extLst>
          </p:cNvPr>
          <p:cNvGrpSpPr/>
          <p:nvPr/>
        </p:nvGrpSpPr>
        <p:grpSpPr>
          <a:xfrm>
            <a:off x="1529443" y="4695183"/>
            <a:ext cx="1101862" cy="1803841"/>
            <a:chOff x="1529443" y="4695183"/>
            <a:chExt cx="1101862" cy="1803841"/>
          </a:xfrm>
        </p:grpSpPr>
        <p:pic>
          <p:nvPicPr>
            <p:cNvPr id="5122" name="Picture 2" descr="Retro camera icon black photo side view Royalty Free Vector">
              <a:extLst>
                <a:ext uri="{FF2B5EF4-FFF2-40B4-BE49-F238E27FC236}">
                  <a16:creationId xmlns:a16="http://schemas.microsoft.com/office/drawing/2014/main" id="{D488B7D1-340B-FCA3-6DEB-E82BDE4EB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39" t="14062" r="31219" b="24014"/>
            <a:stretch/>
          </p:blipFill>
          <p:spPr bwMode="auto">
            <a:xfrm>
              <a:off x="1634726" y="4695183"/>
              <a:ext cx="781316" cy="8880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588C4D3-0396-A4F1-A61C-8ED1AAC75B3E}"/>
                </a:ext>
              </a:extLst>
            </p:cNvPr>
            <p:cNvSpPr txBox="1"/>
            <p:nvPr/>
          </p:nvSpPr>
          <p:spPr>
            <a:xfrm>
              <a:off x="1529443" y="6129692"/>
              <a:ext cx="1101862" cy="369332"/>
            </a:xfrm>
            <a:prstGeom prst="rect">
              <a:avLst/>
            </a:prstGeom>
            <a:noFill/>
          </p:spPr>
          <p:txBody>
            <a:bodyPr wrap="square">
              <a:spAutoFit/>
            </a:bodyPr>
            <a:lstStyle/>
            <a:p>
              <a:r>
                <a:rPr lang="en-US" altLang="en-US" sz="1800" dirty="0"/>
                <a:t>Camera</a:t>
              </a:r>
              <a:endParaRPr lang="en-US" dirty="0"/>
            </a:p>
          </p:txBody>
        </p:sp>
      </p:grpSp>
      <p:grpSp>
        <p:nvGrpSpPr>
          <p:cNvPr id="61" name="Group 60">
            <a:extLst>
              <a:ext uri="{FF2B5EF4-FFF2-40B4-BE49-F238E27FC236}">
                <a16:creationId xmlns:a16="http://schemas.microsoft.com/office/drawing/2014/main" id="{7A34D808-4C8E-6950-3783-24CCAA406E44}"/>
              </a:ext>
            </a:extLst>
          </p:cNvPr>
          <p:cNvGrpSpPr/>
          <p:nvPr/>
        </p:nvGrpSpPr>
        <p:grpSpPr>
          <a:xfrm>
            <a:off x="8031557" y="3937222"/>
            <a:ext cx="1005491" cy="2561053"/>
            <a:chOff x="8031557" y="3937222"/>
            <a:chExt cx="1005491" cy="2561053"/>
          </a:xfrm>
        </p:grpSpPr>
        <p:sp>
          <p:nvSpPr>
            <p:cNvPr id="26" name="TextBox 25">
              <a:extLst>
                <a:ext uri="{FF2B5EF4-FFF2-40B4-BE49-F238E27FC236}">
                  <a16:creationId xmlns:a16="http://schemas.microsoft.com/office/drawing/2014/main" id="{9CF756AE-D9BA-C4EE-FAFB-6398A8BA7A9F}"/>
                </a:ext>
              </a:extLst>
            </p:cNvPr>
            <p:cNvSpPr txBox="1"/>
            <p:nvPr/>
          </p:nvSpPr>
          <p:spPr>
            <a:xfrm>
              <a:off x="8125250" y="6128943"/>
              <a:ext cx="911798" cy="369332"/>
            </a:xfrm>
            <a:prstGeom prst="rect">
              <a:avLst/>
            </a:prstGeom>
            <a:noFill/>
          </p:spPr>
          <p:txBody>
            <a:bodyPr wrap="square">
              <a:spAutoFit/>
            </a:bodyPr>
            <a:lstStyle/>
            <a:p>
              <a:r>
                <a:rPr lang="en-US" altLang="en-US" sz="1800" dirty="0"/>
                <a:t>Scene</a:t>
              </a:r>
              <a:endParaRPr lang="en-US" dirty="0"/>
            </a:p>
          </p:txBody>
        </p:sp>
        <p:sp>
          <p:nvSpPr>
            <p:cNvPr id="30" name="Can 29">
              <a:extLst>
                <a:ext uri="{FF2B5EF4-FFF2-40B4-BE49-F238E27FC236}">
                  <a16:creationId xmlns:a16="http://schemas.microsoft.com/office/drawing/2014/main" id="{7B86D826-E23F-AC06-F201-EADBF6F45FD6}"/>
                </a:ext>
              </a:extLst>
            </p:cNvPr>
            <p:cNvSpPr/>
            <p:nvPr/>
          </p:nvSpPr>
          <p:spPr>
            <a:xfrm>
              <a:off x="8031557" y="3937222"/>
              <a:ext cx="913008" cy="1599520"/>
            </a:xfrm>
            <a:prstGeom prst="can">
              <a:avLst/>
            </a:prstGeom>
            <a:solidFill>
              <a:schemeClr val="accent2">
                <a:alpha val="72792"/>
              </a:schemeClr>
            </a:solidFill>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Can 30">
            <a:extLst>
              <a:ext uri="{FF2B5EF4-FFF2-40B4-BE49-F238E27FC236}">
                <a16:creationId xmlns:a16="http://schemas.microsoft.com/office/drawing/2014/main" id="{F9C31AC5-1EAA-7941-BC94-1CE0E3B6DC9E}"/>
              </a:ext>
            </a:extLst>
          </p:cNvPr>
          <p:cNvSpPr/>
          <p:nvPr/>
        </p:nvSpPr>
        <p:spPr>
          <a:xfrm>
            <a:off x="4657037" y="4592454"/>
            <a:ext cx="496963" cy="806600"/>
          </a:xfrm>
          <a:prstGeom prst="can">
            <a:avLst/>
          </a:prstGeom>
          <a:solidFill>
            <a:schemeClr val="accent2">
              <a:alpha val="72000"/>
            </a:schemeClr>
          </a:solidFill>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B11EF18B-CA1A-C660-CD14-CCF54DFE1F51}"/>
              </a:ext>
            </a:extLst>
          </p:cNvPr>
          <p:cNvGrpSpPr/>
          <p:nvPr/>
        </p:nvGrpSpPr>
        <p:grpSpPr>
          <a:xfrm>
            <a:off x="8985421" y="2702937"/>
            <a:ext cx="1618735" cy="1319402"/>
            <a:chOff x="8985421" y="2702937"/>
            <a:chExt cx="1618735" cy="1319402"/>
          </a:xfrm>
        </p:grpSpPr>
        <p:pic>
          <p:nvPicPr>
            <p:cNvPr id="33" name="Graphic 32" descr="Lights On with solid fill">
              <a:extLst>
                <a:ext uri="{FF2B5EF4-FFF2-40B4-BE49-F238E27FC236}">
                  <a16:creationId xmlns:a16="http://schemas.microsoft.com/office/drawing/2014/main" id="{F1333EAD-42E7-0CE7-8050-F940E5FA57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70257" y="2702937"/>
              <a:ext cx="914400" cy="914400"/>
            </a:xfrm>
            <a:prstGeom prst="rect">
              <a:avLst/>
            </a:prstGeom>
          </p:spPr>
        </p:pic>
        <p:sp>
          <p:nvSpPr>
            <p:cNvPr id="34" name="TextBox 33">
              <a:extLst>
                <a:ext uri="{FF2B5EF4-FFF2-40B4-BE49-F238E27FC236}">
                  <a16:creationId xmlns:a16="http://schemas.microsoft.com/office/drawing/2014/main" id="{625910FE-1896-05FB-5BE0-4AB376999645}"/>
                </a:ext>
              </a:extLst>
            </p:cNvPr>
            <p:cNvSpPr txBox="1"/>
            <p:nvPr/>
          </p:nvSpPr>
          <p:spPr>
            <a:xfrm>
              <a:off x="8985421" y="3653007"/>
              <a:ext cx="1618735" cy="369332"/>
            </a:xfrm>
            <a:prstGeom prst="rect">
              <a:avLst/>
            </a:prstGeom>
            <a:noFill/>
          </p:spPr>
          <p:txBody>
            <a:bodyPr wrap="square">
              <a:spAutoFit/>
            </a:bodyPr>
            <a:lstStyle/>
            <a:p>
              <a:r>
                <a:rPr lang="en-US" altLang="en-US" sz="1800" dirty="0"/>
                <a:t>Light Source</a:t>
              </a:r>
              <a:endParaRPr lang="en-US" dirty="0"/>
            </a:p>
          </p:txBody>
        </p:sp>
      </p:grpSp>
      <p:cxnSp>
        <p:nvCxnSpPr>
          <p:cNvPr id="41" name="Straight Arrow Connector 40">
            <a:extLst>
              <a:ext uri="{FF2B5EF4-FFF2-40B4-BE49-F238E27FC236}">
                <a16:creationId xmlns:a16="http://schemas.microsoft.com/office/drawing/2014/main" id="{67419DB7-AAB7-38A3-0A3C-25D88DEF59F7}"/>
              </a:ext>
            </a:extLst>
          </p:cNvPr>
          <p:cNvCxnSpPr>
            <a:cxnSpLocks/>
          </p:cNvCxnSpPr>
          <p:nvPr/>
        </p:nvCxnSpPr>
        <p:spPr>
          <a:xfrm flipV="1">
            <a:off x="8488061" y="3345021"/>
            <a:ext cx="699079" cy="701328"/>
          </a:xfrm>
          <a:prstGeom prst="straightConnector1">
            <a:avLst/>
          </a:prstGeom>
          <a:ln w="25400">
            <a:tailEnd type="triangle" w="lg" len="lg"/>
          </a:ln>
        </p:spPr>
        <p:style>
          <a:lnRef idx="1">
            <a:schemeClr val="accent6"/>
          </a:lnRef>
          <a:fillRef idx="0">
            <a:schemeClr val="accent6"/>
          </a:fillRef>
          <a:effectRef idx="0">
            <a:schemeClr val="accent6"/>
          </a:effectRef>
          <a:fontRef idx="minor">
            <a:schemeClr val="tx1"/>
          </a:fontRef>
        </p:style>
      </p:cxnSp>
      <p:sp>
        <p:nvSpPr>
          <p:cNvPr id="48" name="Oval 47">
            <a:extLst>
              <a:ext uri="{FF2B5EF4-FFF2-40B4-BE49-F238E27FC236}">
                <a16:creationId xmlns:a16="http://schemas.microsoft.com/office/drawing/2014/main" id="{93E168B4-4AFC-7158-985C-12C0CF74C9DC}"/>
              </a:ext>
            </a:extLst>
          </p:cNvPr>
          <p:cNvSpPr/>
          <p:nvPr/>
        </p:nvSpPr>
        <p:spPr>
          <a:xfrm>
            <a:off x="8465174" y="3972596"/>
            <a:ext cx="137160"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415AA1A1-0723-D74F-B766-B14656836789}"/>
              </a:ext>
            </a:extLst>
          </p:cNvPr>
          <p:cNvGrpSpPr/>
          <p:nvPr/>
        </p:nvGrpSpPr>
        <p:grpSpPr>
          <a:xfrm>
            <a:off x="2416041" y="3944868"/>
            <a:ext cx="6072020" cy="1194325"/>
            <a:chOff x="2416041" y="3944868"/>
            <a:chExt cx="6072020" cy="1194325"/>
          </a:xfrm>
        </p:grpSpPr>
        <p:cxnSp>
          <p:nvCxnSpPr>
            <p:cNvPr id="36" name="Straight Arrow Connector 35">
              <a:extLst>
                <a:ext uri="{FF2B5EF4-FFF2-40B4-BE49-F238E27FC236}">
                  <a16:creationId xmlns:a16="http://schemas.microsoft.com/office/drawing/2014/main" id="{C83EF23C-6D8C-64FE-D40C-AB6F8C733E3C}"/>
                </a:ext>
              </a:extLst>
            </p:cNvPr>
            <p:cNvCxnSpPr>
              <a:cxnSpLocks/>
            </p:cNvCxnSpPr>
            <p:nvPr/>
          </p:nvCxnSpPr>
          <p:spPr>
            <a:xfrm flipV="1">
              <a:off x="2416041" y="4046349"/>
              <a:ext cx="6072020" cy="1092844"/>
            </a:xfrm>
            <a:prstGeom prst="straightConnector1">
              <a:avLst/>
            </a:prstGeom>
            <a:ln w="25400">
              <a:tailEnd type="triangle" w="lg" len="lg"/>
            </a:ln>
          </p:spPr>
          <p:style>
            <a:lnRef idx="1">
              <a:schemeClr val="accent6"/>
            </a:lnRef>
            <a:fillRef idx="0">
              <a:schemeClr val="accent6"/>
            </a:fillRef>
            <a:effectRef idx="0">
              <a:schemeClr val="accent6"/>
            </a:effectRef>
            <a:fontRef idx="minor">
              <a:schemeClr val="tx1"/>
            </a:fontRef>
          </p:style>
        </p:cxnSp>
        <p:sp>
          <p:nvSpPr>
            <p:cNvPr id="52" name="TextBox 51">
              <a:extLst>
                <a:ext uri="{FF2B5EF4-FFF2-40B4-BE49-F238E27FC236}">
                  <a16:creationId xmlns:a16="http://schemas.microsoft.com/office/drawing/2014/main" id="{B071B708-DF7C-64E9-1146-EC87A4004A0A}"/>
                </a:ext>
              </a:extLst>
            </p:cNvPr>
            <p:cNvSpPr txBox="1"/>
            <p:nvPr/>
          </p:nvSpPr>
          <p:spPr>
            <a:xfrm>
              <a:off x="6237449" y="3944868"/>
              <a:ext cx="1076770" cy="369332"/>
            </a:xfrm>
            <a:prstGeom prst="rect">
              <a:avLst/>
            </a:prstGeom>
            <a:noFill/>
          </p:spPr>
          <p:txBody>
            <a:bodyPr wrap="none" rtlCol="0">
              <a:spAutoFit/>
            </a:bodyPr>
            <a:lstStyle/>
            <a:p>
              <a:r>
                <a:rPr lang="en-US" dirty="0"/>
                <a:t>View Ray</a:t>
              </a:r>
            </a:p>
          </p:txBody>
        </p:sp>
      </p:grpSp>
      <p:pic>
        <p:nvPicPr>
          <p:cNvPr id="1028" name="Picture 4">
            <a:extLst>
              <a:ext uri="{FF2B5EF4-FFF2-40B4-BE49-F238E27FC236}">
                <a16:creationId xmlns:a16="http://schemas.microsoft.com/office/drawing/2014/main" id="{61404DCE-C5F4-A1A6-23F9-96440F268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8178" y="872525"/>
            <a:ext cx="3255448" cy="535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dissolve">
                                      <p:cBhvr>
                                        <p:cTn id="11" dur="500"/>
                                        <p:tgtEl>
                                          <p:spTgt spid="1028"/>
                                        </p:tgtEl>
                                      </p:cBhvr>
                                    </p:animEffec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1028"/>
                                        </p:tgtEl>
                                      </p:cBhvr>
                                    </p:animEffect>
                                    <p:set>
                                      <p:cBhvr>
                                        <p:cTn id="24" dur="1" fill="hold">
                                          <p:stCondLst>
                                            <p:cond delay="499"/>
                                          </p:stCondLst>
                                        </p:cTn>
                                        <p:tgtEl>
                                          <p:spTgt spid="10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1" presetClass="entr" presetSubtype="0" fill="hold" nodeType="with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127EAC-7170-6034-0FB8-BA32A7667F38}"/>
              </a:ext>
            </a:extLst>
          </p:cNvPr>
          <p:cNvSpPr/>
          <p:nvPr/>
        </p:nvSpPr>
        <p:spPr>
          <a:xfrm>
            <a:off x="7009704" y="3878872"/>
            <a:ext cx="339862" cy="339862"/>
          </a:xfrm>
          <a:prstGeom prst="rect">
            <a:avLst/>
          </a:prstGeom>
          <a:solidFill>
            <a:schemeClr val="bg2">
              <a:lumMod val="75000"/>
              <a:alpha val="51319"/>
            </a:schemeClr>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161" name="Oval 6160">
            <a:extLst>
              <a:ext uri="{FF2B5EF4-FFF2-40B4-BE49-F238E27FC236}">
                <a16:creationId xmlns:a16="http://schemas.microsoft.com/office/drawing/2014/main" id="{E48400D2-50BC-8420-AFD5-EC4216C02FC6}"/>
              </a:ext>
            </a:extLst>
          </p:cNvPr>
          <p:cNvSpPr/>
          <p:nvPr/>
        </p:nvSpPr>
        <p:spPr>
          <a:xfrm>
            <a:off x="7991360" y="3876657"/>
            <a:ext cx="365760" cy="365760"/>
          </a:xfrm>
          <a:prstGeom prst="ellipse">
            <a:avLst/>
          </a:prstGeom>
          <a:solidFill>
            <a:schemeClr val="bg2">
              <a:lumMod val="75000"/>
              <a:alpha val="50913"/>
            </a:schemeClr>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7B25471E-2AA7-DDEB-4B8B-A7CC9BC8C626}"/>
              </a:ext>
            </a:extLst>
          </p:cNvPr>
          <p:cNvSpPr>
            <a:spLocks noGrp="1"/>
          </p:cNvSpPr>
          <p:nvPr>
            <p:ph type="title"/>
          </p:nvPr>
        </p:nvSpPr>
        <p:spPr/>
        <p:txBody>
          <a:bodyPr/>
          <a:lstStyle/>
          <a:p>
            <a:r>
              <a:rPr lang="en-US" dirty="0"/>
              <a:t>Ray Tracing Basics</a:t>
            </a:r>
          </a:p>
        </p:txBody>
      </p:sp>
      <p:sp>
        <p:nvSpPr>
          <p:cNvPr id="3" name="Content Placeholder 2">
            <a:extLst>
              <a:ext uri="{FF2B5EF4-FFF2-40B4-BE49-F238E27FC236}">
                <a16:creationId xmlns:a16="http://schemas.microsoft.com/office/drawing/2014/main" id="{E3DB055B-AA67-FDB6-AC5E-1F0D0C48E312}"/>
              </a:ext>
            </a:extLst>
          </p:cNvPr>
          <p:cNvSpPr>
            <a:spLocks noGrp="1"/>
          </p:cNvSpPr>
          <p:nvPr>
            <p:ph idx="1"/>
          </p:nvPr>
        </p:nvSpPr>
        <p:spPr>
          <a:xfrm>
            <a:off x="838200" y="795907"/>
            <a:ext cx="10515600" cy="5306106"/>
          </a:xfrm>
        </p:spPr>
        <p:txBody>
          <a:bodyPr/>
          <a:lstStyle/>
          <a:p>
            <a:r>
              <a:rPr lang="en-US" sz="3200" dirty="0"/>
              <a:t>Bounding Volume Hierarchy - a tree-based spatial index</a:t>
            </a:r>
          </a:p>
          <a:p>
            <a:pPr lvl="1">
              <a:buFontTx/>
              <a:buChar char="-"/>
            </a:pPr>
            <a:r>
              <a:rPr lang="en-US" sz="2800" dirty="0"/>
              <a:t>Partitions geometries with Axis-Aligned Bounding Box (AABB)</a:t>
            </a:r>
          </a:p>
          <a:p>
            <a:pPr lvl="1">
              <a:buFontTx/>
              <a:buChar char="-"/>
            </a:pPr>
            <a:r>
              <a:rPr lang="en-US" sz="2800" dirty="0"/>
              <a:t>Each node N</a:t>
            </a:r>
            <a:r>
              <a:rPr lang="en-US" sz="2800" baseline="-25000" dirty="0"/>
              <a:t>i</a:t>
            </a:r>
            <a:r>
              <a:rPr lang="en-US" sz="2800" dirty="0"/>
              <a:t> corresponds to an AABB B</a:t>
            </a:r>
            <a:r>
              <a:rPr lang="en-US" sz="2800" baseline="-25000" dirty="0"/>
              <a:t>i</a:t>
            </a:r>
          </a:p>
          <a:p>
            <a:pPr lvl="1">
              <a:buFontTx/>
              <a:buChar char="-"/>
            </a:pPr>
            <a:r>
              <a:rPr lang="en-US" sz="2800" dirty="0"/>
              <a:t>Geometries are stored in the leaf nodes</a:t>
            </a:r>
          </a:p>
          <a:p>
            <a:pPr lvl="1">
              <a:buFontTx/>
              <a:buChar char="-"/>
            </a:pPr>
            <a:endParaRPr lang="en-US" dirty="0"/>
          </a:p>
        </p:txBody>
      </p:sp>
      <p:sp>
        <p:nvSpPr>
          <p:cNvPr id="4" name="Slide Number Placeholder 3">
            <a:extLst>
              <a:ext uri="{FF2B5EF4-FFF2-40B4-BE49-F238E27FC236}">
                <a16:creationId xmlns:a16="http://schemas.microsoft.com/office/drawing/2014/main" id="{669D6B01-D400-E7DE-888B-282507D215AD}"/>
              </a:ext>
            </a:extLst>
          </p:cNvPr>
          <p:cNvSpPr>
            <a:spLocks noGrp="1"/>
          </p:cNvSpPr>
          <p:nvPr>
            <p:ph type="sldNum" sz="quarter" idx="12"/>
          </p:nvPr>
        </p:nvSpPr>
        <p:spPr/>
        <p:txBody>
          <a:bodyPr/>
          <a:lstStyle/>
          <a:p>
            <a:fld id="{85755D8F-12EC-5944-A0BB-3D22CF45DCD8}" type="slidenum">
              <a:rPr lang="en-US" smtClean="0"/>
              <a:t>7</a:t>
            </a:fld>
            <a:endParaRPr lang="en-US"/>
          </a:p>
        </p:txBody>
      </p:sp>
      <p:grpSp>
        <p:nvGrpSpPr>
          <p:cNvPr id="6154" name="Group 6153">
            <a:extLst>
              <a:ext uri="{FF2B5EF4-FFF2-40B4-BE49-F238E27FC236}">
                <a16:creationId xmlns:a16="http://schemas.microsoft.com/office/drawing/2014/main" id="{E2FBBDFA-892E-8E11-E34E-F50DDB22CC19}"/>
              </a:ext>
            </a:extLst>
          </p:cNvPr>
          <p:cNvGrpSpPr/>
          <p:nvPr/>
        </p:nvGrpSpPr>
        <p:grpSpPr>
          <a:xfrm>
            <a:off x="946927" y="3197822"/>
            <a:ext cx="6942749" cy="2801196"/>
            <a:chOff x="946927" y="3185947"/>
            <a:chExt cx="6942749" cy="2801196"/>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505AA87-063F-48CF-8312-97F6DD03E7D2}"/>
                    </a:ext>
                  </a:extLst>
                </p:cNvPr>
                <p:cNvSpPr txBox="1"/>
                <p:nvPr/>
              </p:nvSpPr>
              <p:spPr>
                <a:xfrm>
                  <a:off x="946927" y="3185947"/>
                  <a:ext cx="4753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1</m:t>
                            </m:r>
                          </m:sub>
                        </m:sSub>
                      </m:oMath>
                    </m:oMathPara>
                  </a14:m>
                  <a:endParaRPr lang="en-US" dirty="0"/>
                </a:p>
              </p:txBody>
            </p:sp>
          </mc:Choice>
          <mc:Fallback xmlns="">
            <p:sp>
              <p:nvSpPr>
                <p:cNvPr id="20" name="TextBox 19">
                  <a:extLst>
                    <a:ext uri="{FF2B5EF4-FFF2-40B4-BE49-F238E27FC236}">
                      <a16:creationId xmlns:a16="http://schemas.microsoft.com/office/drawing/2014/main" id="{E505AA87-063F-48CF-8312-97F6DD03E7D2}"/>
                    </a:ext>
                  </a:extLst>
                </p:cNvPr>
                <p:cNvSpPr txBox="1">
                  <a:spLocks noRot="1" noChangeAspect="1" noMove="1" noResize="1" noEditPoints="1" noAdjustHandles="1" noChangeArrowheads="1" noChangeShapeType="1" noTextEdit="1"/>
                </p:cNvSpPr>
                <p:nvPr/>
              </p:nvSpPr>
              <p:spPr>
                <a:xfrm>
                  <a:off x="946927" y="3185947"/>
                  <a:ext cx="475322" cy="369332"/>
                </a:xfrm>
                <a:prstGeom prst="rect">
                  <a:avLst/>
                </a:prstGeom>
                <a:blipFill>
                  <a:blip r:embed="rId6"/>
                  <a:stretch>
                    <a:fillRect/>
                  </a:stretch>
                </a:blipFill>
              </p:spPr>
              <p:txBody>
                <a:bodyPr/>
                <a:lstStyle/>
                <a:p>
                  <a:r>
                    <a:rPr lang="en-US">
                      <a:noFill/>
                    </a:rPr>
                    <a:t> </a:t>
                  </a:r>
                </a:p>
              </p:txBody>
            </p:sp>
          </mc:Fallback>
        </mc:AlternateContent>
        <p:grpSp>
          <p:nvGrpSpPr>
            <p:cNvPr id="6152" name="Group 6151">
              <a:extLst>
                <a:ext uri="{FF2B5EF4-FFF2-40B4-BE49-F238E27FC236}">
                  <a16:creationId xmlns:a16="http://schemas.microsoft.com/office/drawing/2014/main" id="{29F469C9-5C41-9C4C-FDA6-7A20E4DC1552}"/>
                </a:ext>
              </a:extLst>
            </p:cNvPr>
            <p:cNvGrpSpPr/>
            <p:nvPr/>
          </p:nvGrpSpPr>
          <p:grpSpPr>
            <a:xfrm>
              <a:off x="993965" y="3213449"/>
              <a:ext cx="6895711" cy="2773694"/>
              <a:chOff x="993965" y="3213449"/>
              <a:chExt cx="6895711" cy="2773694"/>
            </a:xfrm>
          </p:grpSpPr>
          <p:sp>
            <p:nvSpPr>
              <p:cNvPr id="5" name="Rectangle 4">
                <a:extLst>
                  <a:ext uri="{FF2B5EF4-FFF2-40B4-BE49-F238E27FC236}">
                    <a16:creationId xmlns:a16="http://schemas.microsoft.com/office/drawing/2014/main" id="{55B5F99E-3886-61C3-34A5-14FC2F075311}"/>
                  </a:ext>
                </a:extLst>
              </p:cNvPr>
              <p:cNvSpPr/>
              <p:nvPr/>
            </p:nvSpPr>
            <p:spPr>
              <a:xfrm>
                <a:off x="993965" y="3218213"/>
                <a:ext cx="3170712" cy="2768930"/>
              </a:xfrm>
              <a:custGeom>
                <a:avLst/>
                <a:gdLst>
                  <a:gd name="connsiteX0" fmla="*/ 0 w 3170712"/>
                  <a:gd name="connsiteY0" fmla="*/ 0 h 2768930"/>
                  <a:gd name="connsiteX1" fmla="*/ 3170712 w 3170712"/>
                  <a:gd name="connsiteY1" fmla="*/ 0 h 2768930"/>
                  <a:gd name="connsiteX2" fmla="*/ 3170712 w 3170712"/>
                  <a:gd name="connsiteY2" fmla="*/ 2768930 h 2768930"/>
                  <a:gd name="connsiteX3" fmla="*/ 0 w 3170712"/>
                  <a:gd name="connsiteY3" fmla="*/ 2768930 h 2768930"/>
                  <a:gd name="connsiteX4" fmla="*/ 0 w 3170712"/>
                  <a:gd name="connsiteY4" fmla="*/ 0 h 2768930"/>
                  <a:gd name="connsiteX0" fmla="*/ 0 w 3170712"/>
                  <a:gd name="connsiteY0" fmla="*/ 0 h 2768930"/>
                  <a:gd name="connsiteX1" fmla="*/ 3170712 w 3170712"/>
                  <a:gd name="connsiteY1" fmla="*/ 0 h 2768930"/>
                  <a:gd name="connsiteX2" fmla="*/ 3162399 w 3170712"/>
                  <a:gd name="connsiteY2" fmla="*/ 256507 h 2768930"/>
                  <a:gd name="connsiteX3" fmla="*/ 3170712 w 3170712"/>
                  <a:gd name="connsiteY3" fmla="*/ 2768930 h 2768930"/>
                  <a:gd name="connsiteX4" fmla="*/ 0 w 3170712"/>
                  <a:gd name="connsiteY4" fmla="*/ 2768930 h 2768930"/>
                  <a:gd name="connsiteX5" fmla="*/ 0 w 3170712"/>
                  <a:gd name="connsiteY5" fmla="*/ 0 h 276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0712" h="2768930">
                    <a:moveTo>
                      <a:pt x="0" y="0"/>
                    </a:moveTo>
                    <a:lnTo>
                      <a:pt x="3170712" y="0"/>
                    </a:lnTo>
                    <a:lnTo>
                      <a:pt x="3162399" y="256507"/>
                    </a:lnTo>
                    <a:lnTo>
                      <a:pt x="3170712" y="2768930"/>
                    </a:lnTo>
                    <a:lnTo>
                      <a:pt x="0" y="2768930"/>
                    </a:lnTo>
                    <a:lnTo>
                      <a:pt x="0" y="0"/>
                    </a:lnTo>
                    <a:close/>
                  </a:path>
                </a:pathLst>
              </a:cu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D72CCE80-E104-E494-2F8B-510E8F041503}"/>
                      </a:ext>
                    </a:extLst>
                  </p:cNvPr>
                  <p:cNvSpPr/>
                  <p:nvPr/>
                </p:nvSpPr>
                <p:spPr>
                  <a:xfrm>
                    <a:off x="7523916" y="3213449"/>
                    <a:ext cx="365760" cy="36576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1</m:t>
                              </m:r>
                            </m:sub>
                          </m:sSub>
                        </m:oMath>
                      </m:oMathPara>
                    </a14:m>
                    <a:endParaRPr lang="en-US" dirty="0"/>
                  </a:p>
                </p:txBody>
              </p:sp>
            </mc:Choice>
            <mc:Fallback xmlns="">
              <p:sp>
                <p:nvSpPr>
                  <p:cNvPr id="25" name="Oval 24">
                    <a:extLst>
                      <a:ext uri="{FF2B5EF4-FFF2-40B4-BE49-F238E27FC236}">
                        <a16:creationId xmlns:a16="http://schemas.microsoft.com/office/drawing/2014/main" id="{D72CCE80-E104-E494-2F8B-510E8F041503}"/>
                      </a:ext>
                    </a:extLst>
                  </p:cNvPr>
                  <p:cNvSpPr>
                    <a:spLocks noRot="1" noChangeAspect="1" noMove="1" noResize="1" noEditPoints="1" noAdjustHandles="1" noChangeArrowheads="1" noChangeShapeType="1" noTextEdit="1"/>
                  </p:cNvSpPr>
                  <p:nvPr/>
                </p:nvSpPr>
                <p:spPr>
                  <a:xfrm>
                    <a:off x="7523916" y="3213449"/>
                    <a:ext cx="365760" cy="365760"/>
                  </a:xfrm>
                  <a:prstGeom prst="ellipse">
                    <a:avLst/>
                  </a:prstGeom>
                  <a:blipFill>
                    <a:blip r:embed="rId7"/>
                    <a:stretch>
                      <a:fillRect l="-9677"/>
                    </a:stretch>
                  </a:blipFill>
                  <a:ln w="12700" cap="flat" cmpd="sng" algn="ctr">
                    <a:solidFill>
                      <a:schemeClr val="dk1"/>
                    </a:solidFill>
                    <a:prstDash val="solid"/>
                    <a:round/>
                    <a:headEnd type="none" w="med" len="med"/>
                    <a:tailEnd type="none" w="med" len="med"/>
                  </a:ln>
                </p:spPr>
                <p:txBody>
                  <a:bodyPr/>
                  <a:lstStyle/>
                  <a:p>
                    <a:r>
                      <a:rPr lang="en-US">
                        <a:noFill/>
                      </a:rPr>
                      <a:t> </a:t>
                    </a:r>
                  </a:p>
                </p:txBody>
              </p:sp>
            </mc:Fallback>
          </mc:AlternateContent>
        </p:grpSp>
      </p:grpSp>
      <p:grpSp>
        <p:nvGrpSpPr>
          <p:cNvPr id="6155" name="Group 6154">
            <a:extLst>
              <a:ext uri="{FF2B5EF4-FFF2-40B4-BE49-F238E27FC236}">
                <a16:creationId xmlns:a16="http://schemas.microsoft.com/office/drawing/2014/main" id="{218096B4-1E56-6393-987E-54CDB1BF0C97}"/>
              </a:ext>
            </a:extLst>
          </p:cNvPr>
          <p:cNvGrpSpPr/>
          <p:nvPr/>
        </p:nvGrpSpPr>
        <p:grpSpPr>
          <a:xfrm>
            <a:off x="1179021" y="3591084"/>
            <a:ext cx="7173526" cy="2239700"/>
            <a:chOff x="1179021" y="3591084"/>
            <a:chExt cx="7173526" cy="2239700"/>
          </a:xfrm>
        </p:grpSpPr>
        <p:sp>
          <p:nvSpPr>
            <p:cNvPr id="7" name="Rectangle 6">
              <a:extLst>
                <a:ext uri="{FF2B5EF4-FFF2-40B4-BE49-F238E27FC236}">
                  <a16:creationId xmlns:a16="http://schemas.microsoft.com/office/drawing/2014/main" id="{6AB0C58C-9253-9174-A95A-E21F2421E1CF}"/>
                </a:ext>
              </a:extLst>
            </p:cNvPr>
            <p:cNvSpPr/>
            <p:nvPr/>
          </p:nvSpPr>
          <p:spPr>
            <a:xfrm>
              <a:off x="1179021" y="4167350"/>
              <a:ext cx="2831276" cy="1663434"/>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DA76F2F-05E8-1372-1B4C-A39F08D57000}"/>
                    </a:ext>
                  </a:extLst>
                </p:cNvPr>
                <p:cNvSpPr txBox="1"/>
                <p:nvPr/>
              </p:nvSpPr>
              <p:spPr>
                <a:xfrm>
                  <a:off x="3599689" y="4128585"/>
                  <a:ext cx="480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3</m:t>
                            </m:r>
                          </m:sub>
                        </m:sSub>
                      </m:oMath>
                    </m:oMathPara>
                  </a14:m>
                  <a:endParaRPr lang="en-US" dirty="0"/>
                </a:p>
              </p:txBody>
            </p:sp>
          </mc:Choice>
          <mc:Fallback xmlns="">
            <p:sp>
              <p:nvSpPr>
                <p:cNvPr id="24" name="TextBox 23">
                  <a:extLst>
                    <a:ext uri="{FF2B5EF4-FFF2-40B4-BE49-F238E27FC236}">
                      <a16:creationId xmlns:a16="http://schemas.microsoft.com/office/drawing/2014/main" id="{7DA76F2F-05E8-1372-1B4C-A39F08D57000}"/>
                    </a:ext>
                  </a:extLst>
                </p:cNvPr>
                <p:cNvSpPr txBox="1">
                  <a:spLocks noRot="1" noChangeAspect="1" noMove="1" noResize="1" noEditPoints="1" noAdjustHandles="1" noChangeArrowheads="1" noChangeShapeType="1" noTextEdit="1"/>
                </p:cNvSpPr>
                <p:nvPr/>
              </p:nvSpPr>
              <p:spPr>
                <a:xfrm>
                  <a:off x="3599689" y="4128585"/>
                  <a:ext cx="48064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2DC19FCD-5097-925C-375E-ABF17F98723C}"/>
                    </a:ext>
                  </a:extLst>
                </p:cNvPr>
                <p:cNvSpPr/>
                <p:nvPr/>
              </p:nvSpPr>
              <p:spPr>
                <a:xfrm>
                  <a:off x="7986787" y="3866997"/>
                  <a:ext cx="365760" cy="36576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3</m:t>
                            </m:r>
                          </m:sub>
                        </m:sSub>
                      </m:oMath>
                    </m:oMathPara>
                  </a14:m>
                  <a:endParaRPr lang="en-US" dirty="0"/>
                </a:p>
              </p:txBody>
            </p:sp>
          </mc:Choice>
          <mc:Fallback xmlns="">
            <p:sp>
              <p:nvSpPr>
                <p:cNvPr id="26" name="Oval 25">
                  <a:extLst>
                    <a:ext uri="{FF2B5EF4-FFF2-40B4-BE49-F238E27FC236}">
                      <a16:creationId xmlns:a16="http://schemas.microsoft.com/office/drawing/2014/main" id="{2DC19FCD-5097-925C-375E-ABF17F98723C}"/>
                    </a:ext>
                  </a:extLst>
                </p:cNvPr>
                <p:cNvSpPr>
                  <a:spLocks noRot="1" noChangeAspect="1" noMove="1" noResize="1" noEditPoints="1" noAdjustHandles="1" noChangeArrowheads="1" noChangeShapeType="1" noTextEdit="1"/>
                </p:cNvSpPr>
                <p:nvPr/>
              </p:nvSpPr>
              <p:spPr>
                <a:xfrm>
                  <a:off x="7986787" y="3866997"/>
                  <a:ext cx="365760" cy="365760"/>
                </a:xfrm>
                <a:prstGeom prst="ellipse">
                  <a:avLst/>
                </a:prstGeom>
                <a:blipFill>
                  <a:blip r:embed="rId9"/>
                  <a:stretch>
                    <a:fillRect l="-9677"/>
                  </a:stretch>
                </a:blipFill>
                <a:ln w="12700" cap="flat" cmpd="sng" algn="ctr">
                  <a:solidFill>
                    <a:schemeClr val="dk1"/>
                  </a:solidFill>
                  <a:prstDash val="solid"/>
                  <a:round/>
                  <a:headEnd type="none" w="med" len="med"/>
                  <a:tailEnd type="none" w="med" len="med"/>
                </a:ln>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F930AB7C-F023-6938-2ECB-39D86BAC8C2F}"/>
                </a:ext>
              </a:extLst>
            </p:cNvPr>
            <p:cNvCxnSpPr>
              <a:cxnSpLocks/>
              <a:stCxn id="25" idx="4"/>
              <a:endCxn id="26" idx="0"/>
            </p:cNvCxnSpPr>
            <p:nvPr/>
          </p:nvCxnSpPr>
          <p:spPr>
            <a:xfrm>
              <a:off x="7706796" y="3591084"/>
              <a:ext cx="462871" cy="2759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156" name="Group 6155">
            <a:extLst>
              <a:ext uri="{FF2B5EF4-FFF2-40B4-BE49-F238E27FC236}">
                <a16:creationId xmlns:a16="http://schemas.microsoft.com/office/drawing/2014/main" id="{46AD72C4-B157-39FF-8CDC-B69A7E511C8D}"/>
              </a:ext>
            </a:extLst>
          </p:cNvPr>
          <p:cNvGrpSpPr/>
          <p:nvPr/>
        </p:nvGrpSpPr>
        <p:grpSpPr>
          <a:xfrm>
            <a:off x="1331420" y="4244632"/>
            <a:ext cx="6838247" cy="1879785"/>
            <a:chOff x="1331420" y="4232757"/>
            <a:chExt cx="6838247" cy="1879785"/>
          </a:xfrm>
        </p:grpSpPr>
        <p:cxnSp>
          <p:nvCxnSpPr>
            <p:cNvPr id="61" name="Straight Connector 60">
              <a:extLst>
                <a:ext uri="{FF2B5EF4-FFF2-40B4-BE49-F238E27FC236}">
                  <a16:creationId xmlns:a16="http://schemas.microsoft.com/office/drawing/2014/main" id="{D60BEDAA-8C33-8270-B3A7-80682F6FD388}"/>
                </a:ext>
              </a:extLst>
            </p:cNvPr>
            <p:cNvCxnSpPr>
              <a:cxnSpLocks/>
              <a:stCxn id="28" idx="2"/>
              <a:endCxn id="56" idx="0"/>
            </p:cNvCxnSpPr>
            <p:nvPr/>
          </p:nvCxnSpPr>
          <p:spPr>
            <a:xfrm flipH="1">
              <a:off x="7752826" y="4957392"/>
              <a:ext cx="15474" cy="75053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A41CD539-50BD-570E-6A99-23DBAA8E1FA6}"/>
                </a:ext>
              </a:extLst>
            </p:cNvPr>
            <p:cNvSpPr/>
            <p:nvPr/>
          </p:nvSpPr>
          <p:spPr>
            <a:xfrm>
              <a:off x="1331420" y="4319750"/>
              <a:ext cx="1832759" cy="1380406"/>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Right Triangle 10">
              <a:extLst>
                <a:ext uri="{FF2B5EF4-FFF2-40B4-BE49-F238E27FC236}">
                  <a16:creationId xmlns:a16="http://schemas.microsoft.com/office/drawing/2014/main" id="{5988EB31-11F5-C5AA-A894-858BEB3B7DC9}"/>
                </a:ext>
              </a:extLst>
            </p:cNvPr>
            <p:cNvSpPr/>
            <p:nvPr/>
          </p:nvSpPr>
          <p:spPr>
            <a:xfrm rot="15441413">
              <a:off x="1352943" y="4505546"/>
              <a:ext cx="754470" cy="728564"/>
            </a:xfrm>
            <a:prstGeom prst="r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Right Triangle 13">
              <a:extLst>
                <a:ext uri="{FF2B5EF4-FFF2-40B4-BE49-F238E27FC236}">
                  <a16:creationId xmlns:a16="http://schemas.microsoft.com/office/drawing/2014/main" id="{A5ED983A-79A6-82F7-0DD9-7518B18E8601}"/>
                </a:ext>
              </a:extLst>
            </p:cNvPr>
            <p:cNvSpPr/>
            <p:nvPr/>
          </p:nvSpPr>
          <p:spPr>
            <a:xfrm>
              <a:off x="2577995" y="4829878"/>
              <a:ext cx="492560" cy="782951"/>
            </a:xfrm>
            <a:prstGeom prst="r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AEE06DB-DC5D-8651-B26D-2AA01251B98A}"/>
                    </a:ext>
                  </a:extLst>
                </p:cNvPr>
                <p:cNvSpPr txBox="1"/>
                <p:nvPr/>
              </p:nvSpPr>
              <p:spPr>
                <a:xfrm>
                  <a:off x="2742739" y="4294619"/>
                  <a:ext cx="4707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4</m:t>
                            </m:r>
                          </m:sub>
                        </m:sSub>
                      </m:oMath>
                    </m:oMathPara>
                  </a14:m>
                  <a:endParaRPr lang="en-US" dirty="0"/>
                </a:p>
              </p:txBody>
            </p:sp>
          </mc:Choice>
          <mc:Fallback xmlns="">
            <p:sp>
              <p:nvSpPr>
                <p:cNvPr id="22" name="TextBox 21">
                  <a:extLst>
                    <a:ext uri="{FF2B5EF4-FFF2-40B4-BE49-F238E27FC236}">
                      <a16:creationId xmlns:a16="http://schemas.microsoft.com/office/drawing/2014/main" id="{BAEE06DB-DC5D-8651-B26D-2AA01251B98A}"/>
                    </a:ext>
                  </a:extLst>
                </p:cNvPr>
                <p:cNvSpPr txBox="1">
                  <a:spLocks noRot="1" noChangeAspect="1" noMove="1" noResize="1" noEditPoints="1" noAdjustHandles="1" noChangeArrowheads="1" noChangeShapeType="1" noTextEdit="1"/>
                </p:cNvSpPr>
                <p:nvPr/>
              </p:nvSpPr>
              <p:spPr>
                <a:xfrm>
                  <a:off x="2742739" y="4294619"/>
                  <a:ext cx="47077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B148456-28E5-E793-2A37-52A036408F2D}"/>
                    </a:ext>
                  </a:extLst>
                </p:cNvPr>
                <p:cNvSpPr/>
                <p:nvPr/>
              </p:nvSpPr>
              <p:spPr>
                <a:xfrm>
                  <a:off x="7598369" y="4617530"/>
                  <a:ext cx="339862" cy="339862"/>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4</m:t>
                            </m:r>
                          </m:sub>
                        </m:sSub>
                      </m:oMath>
                    </m:oMathPara>
                  </a14:m>
                  <a:endParaRPr lang="en-US" dirty="0"/>
                </a:p>
              </p:txBody>
            </p:sp>
          </mc:Choice>
          <mc:Fallback xmlns="">
            <p:sp>
              <p:nvSpPr>
                <p:cNvPr id="28" name="Rectangle 27">
                  <a:extLst>
                    <a:ext uri="{FF2B5EF4-FFF2-40B4-BE49-F238E27FC236}">
                      <a16:creationId xmlns:a16="http://schemas.microsoft.com/office/drawing/2014/main" id="{EB148456-28E5-E793-2A37-52A036408F2D}"/>
                    </a:ext>
                  </a:extLst>
                </p:cNvPr>
                <p:cNvSpPr>
                  <a:spLocks noRot="1" noChangeAspect="1" noMove="1" noResize="1" noEditPoints="1" noAdjustHandles="1" noChangeArrowheads="1" noChangeShapeType="1" noTextEdit="1"/>
                </p:cNvSpPr>
                <p:nvPr/>
              </p:nvSpPr>
              <p:spPr>
                <a:xfrm>
                  <a:off x="7598369" y="4617530"/>
                  <a:ext cx="339862" cy="339862"/>
                </a:xfrm>
                <a:prstGeom prst="rect">
                  <a:avLst/>
                </a:prstGeom>
                <a:blipFill>
                  <a:blip r:embed="rId11"/>
                  <a:stretch>
                    <a:fillRect l="-13793" b="-3448"/>
                  </a:stretch>
                </a:blipFill>
                <a:ln w="12700" cap="flat" cmpd="sng" algn="ctr">
                  <a:solidFill>
                    <a:schemeClr val="dk1"/>
                  </a:solidFill>
                  <a:prstDash val="solid"/>
                  <a:round/>
                  <a:headEnd type="none" w="med" len="med"/>
                  <a:tailEnd type="none" w="med" len="med"/>
                </a:ln>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2D6D3E4D-1517-C8E7-4D92-882DD16E8742}"/>
                </a:ext>
              </a:extLst>
            </p:cNvPr>
            <p:cNvCxnSpPr>
              <a:cxnSpLocks/>
              <a:stCxn id="26" idx="4"/>
              <a:endCxn id="28" idx="0"/>
            </p:cNvCxnSpPr>
            <p:nvPr/>
          </p:nvCxnSpPr>
          <p:spPr>
            <a:xfrm flipH="1">
              <a:off x="7768300" y="4232757"/>
              <a:ext cx="401367" cy="3847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Right Triangle 54">
              <a:extLst>
                <a:ext uri="{FF2B5EF4-FFF2-40B4-BE49-F238E27FC236}">
                  <a16:creationId xmlns:a16="http://schemas.microsoft.com/office/drawing/2014/main" id="{43E65939-DAF3-7D20-27E7-C9445DCCF3C9}"/>
                </a:ext>
              </a:extLst>
            </p:cNvPr>
            <p:cNvSpPr/>
            <p:nvPr/>
          </p:nvSpPr>
          <p:spPr>
            <a:xfrm rot="15441413">
              <a:off x="7511847" y="5109596"/>
              <a:ext cx="389899" cy="358798"/>
            </a:xfrm>
            <a:prstGeom prst="r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6" name="Right Triangle 55">
              <a:extLst>
                <a:ext uri="{FF2B5EF4-FFF2-40B4-BE49-F238E27FC236}">
                  <a16:creationId xmlns:a16="http://schemas.microsoft.com/office/drawing/2014/main" id="{6E45D711-F524-9476-16DC-C1BB86EAC22D}"/>
                </a:ext>
              </a:extLst>
            </p:cNvPr>
            <p:cNvSpPr/>
            <p:nvPr/>
          </p:nvSpPr>
          <p:spPr>
            <a:xfrm>
              <a:off x="7752826" y="5707925"/>
              <a:ext cx="242573" cy="404617"/>
            </a:xfrm>
            <a:prstGeom prst="r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5D942F38-8DB1-D0D6-E40C-B684814D01EA}"/>
              </a:ext>
            </a:extLst>
          </p:cNvPr>
          <p:cNvGrpSpPr/>
          <p:nvPr/>
        </p:nvGrpSpPr>
        <p:grpSpPr>
          <a:xfrm>
            <a:off x="2517951" y="3351119"/>
            <a:ext cx="5188845" cy="1700928"/>
            <a:chOff x="2517951" y="3339244"/>
            <a:chExt cx="5188845" cy="1700928"/>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C9E37AC-FC61-3752-F66C-521F87F3F61A}"/>
                    </a:ext>
                  </a:extLst>
                </p:cNvPr>
                <p:cNvSpPr txBox="1"/>
                <p:nvPr/>
              </p:nvSpPr>
              <p:spPr>
                <a:xfrm>
                  <a:off x="2517951" y="3339244"/>
                  <a:ext cx="480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2</m:t>
                            </m:r>
                          </m:sub>
                        </m:sSub>
                      </m:oMath>
                    </m:oMathPara>
                  </a14:m>
                  <a:endParaRPr lang="en-US" dirty="0"/>
                </a:p>
              </p:txBody>
            </p:sp>
          </mc:Choice>
          <mc:Fallback xmlns="">
            <p:sp>
              <p:nvSpPr>
                <p:cNvPr id="21" name="TextBox 20">
                  <a:extLst>
                    <a:ext uri="{FF2B5EF4-FFF2-40B4-BE49-F238E27FC236}">
                      <a16:creationId xmlns:a16="http://schemas.microsoft.com/office/drawing/2014/main" id="{AC9E37AC-FC61-3752-F66C-521F87F3F61A}"/>
                    </a:ext>
                  </a:extLst>
                </p:cNvPr>
                <p:cNvSpPr txBox="1">
                  <a:spLocks noRot="1" noChangeAspect="1" noMove="1" noResize="1" noEditPoints="1" noAdjustHandles="1" noChangeArrowheads="1" noChangeShapeType="1" noTextEdit="1"/>
                </p:cNvSpPr>
                <p:nvPr/>
              </p:nvSpPr>
              <p:spPr>
                <a:xfrm>
                  <a:off x="2517951" y="3339244"/>
                  <a:ext cx="480644" cy="369332"/>
                </a:xfrm>
                <a:prstGeom prst="rect">
                  <a:avLst/>
                </a:prstGeom>
                <a:blipFill>
                  <a:blip r:embed="rId12"/>
                  <a:stretch>
                    <a:fillRect/>
                  </a:stretch>
                </a:blipFill>
              </p:spPr>
              <p:txBody>
                <a:bodyPr/>
                <a:lstStyle/>
                <a:p>
                  <a:r>
                    <a:rPr lang="en-US">
                      <a:noFill/>
                    </a:rPr>
                    <a:t> </a:t>
                  </a:r>
                </a:p>
              </p:txBody>
            </p:sp>
          </mc:Fallback>
        </mc:AlternateContent>
        <p:grpSp>
          <p:nvGrpSpPr>
            <p:cNvPr id="6153" name="Group 6152">
              <a:extLst>
                <a:ext uri="{FF2B5EF4-FFF2-40B4-BE49-F238E27FC236}">
                  <a16:creationId xmlns:a16="http://schemas.microsoft.com/office/drawing/2014/main" id="{DA6DD216-75A1-6CD8-9E4D-5982D75A4A2C}"/>
                </a:ext>
              </a:extLst>
            </p:cNvPr>
            <p:cNvGrpSpPr/>
            <p:nvPr/>
          </p:nvGrpSpPr>
          <p:grpSpPr>
            <a:xfrm>
              <a:off x="2577995" y="3370613"/>
              <a:ext cx="5128801" cy="1669559"/>
              <a:chOff x="2577995" y="3370613"/>
              <a:chExt cx="5128801" cy="1669559"/>
            </a:xfrm>
          </p:grpSpPr>
          <p:sp>
            <p:nvSpPr>
              <p:cNvPr id="6" name="Rectangle 5">
                <a:extLst>
                  <a:ext uri="{FF2B5EF4-FFF2-40B4-BE49-F238E27FC236}">
                    <a16:creationId xmlns:a16="http://schemas.microsoft.com/office/drawing/2014/main" id="{0FCFF414-793B-918B-A13F-65E231D8A479}"/>
                  </a:ext>
                </a:extLst>
              </p:cNvPr>
              <p:cNvSpPr/>
              <p:nvPr/>
            </p:nvSpPr>
            <p:spPr>
              <a:xfrm>
                <a:off x="2577995" y="3370613"/>
                <a:ext cx="1432302" cy="693675"/>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Triangle 9">
                <a:extLst>
                  <a:ext uri="{FF2B5EF4-FFF2-40B4-BE49-F238E27FC236}">
                    <a16:creationId xmlns:a16="http://schemas.microsoft.com/office/drawing/2014/main" id="{33B96707-E84E-6722-B054-F2B777A8EF41}"/>
                  </a:ext>
                </a:extLst>
              </p:cNvPr>
              <p:cNvSpPr/>
              <p:nvPr/>
            </p:nvSpPr>
            <p:spPr>
              <a:xfrm rot="14922839">
                <a:off x="3000427" y="3349958"/>
                <a:ext cx="465059" cy="979910"/>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87C5A0D0-678B-6608-A7D8-74CF1F0EF0A1}"/>
                      </a:ext>
                    </a:extLst>
                  </p:cNvPr>
                  <p:cNvSpPr/>
                  <p:nvPr/>
                </p:nvSpPr>
                <p:spPr>
                  <a:xfrm>
                    <a:off x="7009704" y="3866997"/>
                    <a:ext cx="339862" cy="339862"/>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2</m:t>
                              </m:r>
                            </m:sub>
                          </m:sSub>
                        </m:oMath>
                      </m:oMathPara>
                    </a14:m>
                    <a:endParaRPr lang="en-US" dirty="0"/>
                  </a:p>
                </p:txBody>
              </p:sp>
            </mc:Choice>
            <mc:Fallback xmlns="">
              <p:sp>
                <p:nvSpPr>
                  <p:cNvPr id="27" name="Rectangle 26">
                    <a:extLst>
                      <a:ext uri="{FF2B5EF4-FFF2-40B4-BE49-F238E27FC236}">
                        <a16:creationId xmlns:a16="http://schemas.microsoft.com/office/drawing/2014/main" id="{87C5A0D0-678B-6608-A7D8-74CF1F0EF0A1}"/>
                      </a:ext>
                    </a:extLst>
                  </p:cNvPr>
                  <p:cNvSpPr>
                    <a:spLocks noRot="1" noChangeAspect="1" noMove="1" noResize="1" noEditPoints="1" noAdjustHandles="1" noChangeArrowheads="1" noChangeShapeType="1" noTextEdit="1"/>
                  </p:cNvSpPr>
                  <p:nvPr/>
                </p:nvSpPr>
                <p:spPr>
                  <a:xfrm>
                    <a:off x="7009704" y="3866997"/>
                    <a:ext cx="339862" cy="339862"/>
                  </a:xfrm>
                  <a:prstGeom prst="rect">
                    <a:avLst/>
                  </a:prstGeom>
                  <a:blipFill>
                    <a:blip r:embed="rId13"/>
                    <a:stretch>
                      <a:fillRect l="-13793" b="-3448"/>
                    </a:stretch>
                  </a:blipFill>
                  <a:ln w="12700" cap="flat" cmpd="sng" algn="ctr">
                    <a:solidFill>
                      <a:schemeClr val="dk1"/>
                    </a:solidFill>
                    <a:prstDash val="solid"/>
                    <a:round/>
                    <a:headEnd type="none" w="med" len="med"/>
                    <a:tailEnd type="none" w="med" len="med"/>
                  </a:ln>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C9E0C5C3-4C4C-9139-6FC5-5209CCF97275}"/>
                  </a:ext>
                </a:extLst>
              </p:cNvPr>
              <p:cNvCxnSpPr>
                <a:stCxn id="25" idx="4"/>
                <a:endCxn id="27" idx="0"/>
              </p:cNvCxnSpPr>
              <p:nvPr/>
            </p:nvCxnSpPr>
            <p:spPr>
              <a:xfrm flipH="1">
                <a:off x="7179635" y="3591084"/>
                <a:ext cx="527161" cy="2759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4" name="Triangle 53">
                <a:extLst>
                  <a:ext uri="{FF2B5EF4-FFF2-40B4-BE49-F238E27FC236}">
                    <a16:creationId xmlns:a16="http://schemas.microsoft.com/office/drawing/2014/main" id="{CD584A69-A76A-2948-C4DD-A5007E7E548B}"/>
                  </a:ext>
                </a:extLst>
              </p:cNvPr>
              <p:cNvSpPr/>
              <p:nvPr/>
            </p:nvSpPr>
            <p:spPr>
              <a:xfrm rot="14922839">
                <a:off x="6964336" y="4591744"/>
                <a:ext cx="331284" cy="565572"/>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7E1A1DED-FA4F-AB53-56B3-202840C2CC5A}"/>
                  </a:ext>
                </a:extLst>
              </p:cNvPr>
              <p:cNvCxnSpPr>
                <a:stCxn id="27" idx="2"/>
              </p:cNvCxnSpPr>
              <p:nvPr/>
            </p:nvCxnSpPr>
            <p:spPr>
              <a:xfrm>
                <a:off x="7179635" y="4206859"/>
                <a:ext cx="0" cy="55209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grpSp>
        <p:nvGrpSpPr>
          <p:cNvPr id="6157" name="Group 6156">
            <a:extLst>
              <a:ext uri="{FF2B5EF4-FFF2-40B4-BE49-F238E27FC236}">
                <a16:creationId xmlns:a16="http://schemas.microsoft.com/office/drawing/2014/main" id="{362D466C-1546-1831-296D-4A4B39F0BF35}"/>
              </a:ext>
            </a:extLst>
          </p:cNvPr>
          <p:cNvGrpSpPr/>
          <p:nvPr/>
        </p:nvGrpSpPr>
        <p:grpSpPr>
          <a:xfrm>
            <a:off x="3242335" y="4244632"/>
            <a:ext cx="5571264" cy="1372579"/>
            <a:chOff x="3242335" y="4232757"/>
            <a:chExt cx="5571264" cy="1372579"/>
          </a:xfrm>
        </p:grpSpPr>
        <p:sp>
          <p:nvSpPr>
            <p:cNvPr id="9" name="Rectangle 8">
              <a:extLst>
                <a:ext uri="{FF2B5EF4-FFF2-40B4-BE49-F238E27FC236}">
                  <a16:creationId xmlns:a16="http://schemas.microsoft.com/office/drawing/2014/main" id="{0D928C1B-A5CC-031B-4FAC-4DF959C7A732}"/>
                </a:ext>
              </a:extLst>
            </p:cNvPr>
            <p:cNvSpPr/>
            <p:nvPr/>
          </p:nvSpPr>
          <p:spPr>
            <a:xfrm>
              <a:off x="3318560" y="4617530"/>
              <a:ext cx="573330" cy="784846"/>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Triangle 14">
              <a:extLst>
                <a:ext uri="{FF2B5EF4-FFF2-40B4-BE49-F238E27FC236}">
                  <a16:creationId xmlns:a16="http://schemas.microsoft.com/office/drawing/2014/main" id="{FC6D4CA1-821D-F270-0D15-C6837E0C4EC0}"/>
                </a:ext>
              </a:extLst>
            </p:cNvPr>
            <p:cNvSpPr/>
            <p:nvPr/>
          </p:nvSpPr>
          <p:spPr>
            <a:xfrm rot="1672054">
              <a:off x="3515829" y="4663168"/>
              <a:ext cx="282693" cy="650113"/>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157E215-6DBE-2C7E-10E6-8D1B1181D16C}"/>
                    </a:ext>
                  </a:extLst>
                </p:cNvPr>
                <p:cNvSpPr txBox="1"/>
                <p:nvPr/>
              </p:nvSpPr>
              <p:spPr>
                <a:xfrm>
                  <a:off x="3242335" y="4574286"/>
                  <a:ext cx="480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5</m:t>
                            </m:r>
                          </m:sub>
                        </m:sSub>
                      </m:oMath>
                    </m:oMathPara>
                  </a14:m>
                  <a:endParaRPr lang="en-US" dirty="0"/>
                </a:p>
              </p:txBody>
            </p:sp>
          </mc:Choice>
          <mc:Fallback xmlns="">
            <p:sp>
              <p:nvSpPr>
                <p:cNvPr id="23" name="TextBox 22">
                  <a:extLst>
                    <a:ext uri="{FF2B5EF4-FFF2-40B4-BE49-F238E27FC236}">
                      <a16:creationId xmlns:a16="http://schemas.microsoft.com/office/drawing/2014/main" id="{4157E215-6DBE-2C7E-10E6-8D1B1181D16C}"/>
                    </a:ext>
                  </a:extLst>
                </p:cNvPr>
                <p:cNvSpPr txBox="1">
                  <a:spLocks noRot="1" noChangeAspect="1" noMove="1" noResize="1" noEditPoints="1" noAdjustHandles="1" noChangeArrowheads="1" noChangeShapeType="1" noTextEdit="1"/>
                </p:cNvSpPr>
                <p:nvPr/>
              </p:nvSpPr>
              <p:spPr>
                <a:xfrm>
                  <a:off x="3242335" y="4574286"/>
                  <a:ext cx="480644"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23ECDBA-BF07-E61C-185D-2D5BD86B20C7}"/>
                    </a:ext>
                  </a:extLst>
                </p:cNvPr>
                <p:cNvSpPr/>
                <p:nvPr/>
              </p:nvSpPr>
              <p:spPr>
                <a:xfrm>
                  <a:off x="8473737" y="4617530"/>
                  <a:ext cx="339862" cy="339862"/>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5</m:t>
                            </m:r>
                          </m:sub>
                        </m:sSub>
                      </m:oMath>
                    </m:oMathPara>
                  </a14:m>
                  <a:endParaRPr lang="en-US" dirty="0"/>
                </a:p>
              </p:txBody>
            </p:sp>
          </mc:Choice>
          <mc:Fallback xmlns="">
            <p:sp>
              <p:nvSpPr>
                <p:cNvPr id="29" name="Rectangle 28">
                  <a:extLst>
                    <a:ext uri="{FF2B5EF4-FFF2-40B4-BE49-F238E27FC236}">
                      <a16:creationId xmlns:a16="http://schemas.microsoft.com/office/drawing/2014/main" id="{423ECDBA-BF07-E61C-185D-2D5BD86B20C7}"/>
                    </a:ext>
                  </a:extLst>
                </p:cNvPr>
                <p:cNvSpPr>
                  <a:spLocks noRot="1" noChangeAspect="1" noMove="1" noResize="1" noEditPoints="1" noAdjustHandles="1" noChangeArrowheads="1" noChangeShapeType="1" noTextEdit="1"/>
                </p:cNvSpPr>
                <p:nvPr/>
              </p:nvSpPr>
              <p:spPr>
                <a:xfrm>
                  <a:off x="8473737" y="4617530"/>
                  <a:ext cx="339862" cy="339862"/>
                </a:xfrm>
                <a:prstGeom prst="rect">
                  <a:avLst/>
                </a:prstGeom>
                <a:blipFill>
                  <a:blip r:embed="rId15"/>
                  <a:stretch>
                    <a:fillRect l="-13793" b="-3448"/>
                  </a:stretch>
                </a:blipFill>
                <a:ln w="12700" cap="flat" cmpd="sng" algn="ctr">
                  <a:solidFill>
                    <a:schemeClr val="dk1"/>
                  </a:solidFill>
                  <a:prstDash val="solid"/>
                  <a:round/>
                  <a:headEnd type="none" w="med" len="med"/>
                  <a:tailEnd type="none" w="med" len="med"/>
                </a:ln>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B31151AF-C79C-6CB4-953D-56B39001AF88}"/>
                </a:ext>
              </a:extLst>
            </p:cNvPr>
            <p:cNvCxnSpPr>
              <a:cxnSpLocks/>
              <a:stCxn id="26" idx="4"/>
              <a:endCxn id="29" idx="0"/>
            </p:cNvCxnSpPr>
            <p:nvPr/>
          </p:nvCxnSpPr>
          <p:spPr>
            <a:xfrm>
              <a:off x="8169667" y="4232757"/>
              <a:ext cx="474001" cy="3847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Triangle 57">
              <a:extLst>
                <a:ext uri="{FF2B5EF4-FFF2-40B4-BE49-F238E27FC236}">
                  <a16:creationId xmlns:a16="http://schemas.microsoft.com/office/drawing/2014/main" id="{63CF5436-0E28-32B8-DF43-B9366BAEB009}"/>
                </a:ext>
              </a:extLst>
            </p:cNvPr>
            <p:cNvSpPr/>
            <p:nvPr/>
          </p:nvSpPr>
          <p:spPr>
            <a:xfrm rot="1672054">
              <a:off x="8596144" y="5179885"/>
              <a:ext cx="177281" cy="425451"/>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6144" name="Straight Connector 6143">
              <a:extLst>
                <a:ext uri="{FF2B5EF4-FFF2-40B4-BE49-F238E27FC236}">
                  <a16:creationId xmlns:a16="http://schemas.microsoft.com/office/drawing/2014/main" id="{64118A19-F983-E14B-C676-106B75BB187C}"/>
                </a:ext>
              </a:extLst>
            </p:cNvPr>
            <p:cNvCxnSpPr>
              <a:cxnSpLocks/>
              <a:stCxn id="29" idx="2"/>
              <a:endCxn id="58" idx="1"/>
            </p:cNvCxnSpPr>
            <p:nvPr/>
          </p:nvCxnSpPr>
          <p:spPr>
            <a:xfrm>
              <a:off x="8643668" y="4957392"/>
              <a:ext cx="1936" cy="414502"/>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8" name="Group 17">
            <a:extLst>
              <a:ext uri="{FF2B5EF4-FFF2-40B4-BE49-F238E27FC236}">
                <a16:creationId xmlns:a16="http://schemas.microsoft.com/office/drawing/2014/main" id="{FAD8A9A6-3DDA-234D-09BD-BFB487B4BC1F}"/>
              </a:ext>
            </a:extLst>
          </p:cNvPr>
          <p:cNvGrpSpPr/>
          <p:nvPr/>
        </p:nvGrpSpPr>
        <p:grpSpPr>
          <a:xfrm>
            <a:off x="2168196" y="2590699"/>
            <a:ext cx="5139807" cy="2437980"/>
            <a:chOff x="2168196" y="2578824"/>
            <a:chExt cx="5139807" cy="2437980"/>
          </a:xfrm>
        </p:grpSpPr>
        <p:grpSp>
          <p:nvGrpSpPr>
            <p:cNvPr id="12" name="Group 11">
              <a:extLst>
                <a:ext uri="{FF2B5EF4-FFF2-40B4-BE49-F238E27FC236}">
                  <a16:creationId xmlns:a16="http://schemas.microsoft.com/office/drawing/2014/main" id="{D33FD25B-0253-F672-BC1F-6A7F771CA9C1}"/>
                </a:ext>
              </a:extLst>
            </p:cNvPr>
            <p:cNvGrpSpPr/>
            <p:nvPr/>
          </p:nvGrpSpPr>
          <p:grpSpPr>
            <a:xfrm>
              <a:off x="2168196" y="2578824"/>
              <a:ext cx="1350832" cy="1432196"/>
              <a:chOff x="2168196" y="2578824"/>
              <a:chExt cx="1350832" cy="1432196"/>
            </a:xfrm>
          </p:grpSpPr>
          <p:cxnSp>
            <p:nvCxnSpPr>
              <p:cNvPr id="17" name="Straight Connector 16">
                <a:extLst>
                  <a:ext uri="{FF2B5EF4-FFF2-40B4-BE49-F238E27FC236}">
                    <a16:creationId xmlns:a16="http://schemas.microsoft.com/office/drawing/2014/main" id="{B8E4DEB4-F60F-3220-9715-78CE0D773DAB}"/>
                  </a:ext>
                </a:extLst>
              </p:cNvPr>
              <p:cNvCxnSpPr/>
              <p:nvPr/>
            </p:nvCxnSpPr>
            <p:spPr>
              <a:xfrm>
                <a:off x="2594659" y="2894118"/>
                <a:ext cx="924369" cy="1116902"/>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38BB4AD-A8FD-630F-E924-C29389061EF8}"/>
                      </a:ext>
                    </a:extLst>
                  </p:cNvPr>
                  <p:cNvSpPr txBox="1"/>
                  <p:nvPr/>
                </p:nvSpPr>
                <p:spPr>
                  <a:xfrm>
                    <a:off x="2168196" y="2578824"/>
                    <a:ext cx="551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𝑄</m:t>
                              </m:r>
                            </m:e>
                            <m:sub/>
                          </m:sSub>
                        </m:oMath>
                      </m:oMathPara>
                    </a14:m>
                    <a:endParaRPr lang="en-US" dirty="0"/>
                  </a:p>
                </p:txBody>
              </p:sp>
            </mc:Choice>
            <mc:Fallback xmlns="">
              <p:sp>
                <p:nvSpPr>
                  <p:cNvPr id="19" name="TextBox 18">
                    <a:extLst>
                      <a:ext uri="{FF2B5EF4-FFF2-40B4-BE49-F238E27FC236}">
                        <a16:creationId xmlns:a16="http://schemas.microsoft.com/office/drawing/2014/main" id="{A38BB4AD-A8FD-630F-E924-C29389061EF8}"/>
                      </a:ext>
                    </a:extLst>
                  </p:cNvPr>
                  <p:cNvSpPr txBox="1">
                    <a:spLocks noRot="1" noChangeAspect="1" noMove="1" noResize="1" noEditPoints="1" noAdjustHandles="1" noChangeArrowheads="1" noChangeShapeType="1" noTextEdit="1"/>
                  </p:cNvSpPr>
                  <p:nvPr/>
                </p:nvSpPr>
                <p:spPr>
                  <a:xfrm>
                    <a:off x="2168196" y="2578824"/>
                    <a:ext cx="551689" cy="369332"/>
                  </a:xfrm>
                  <a:prstGeom prst="rect">
                    <a:avLst/>
                  </a:prstGeom>
                  <a:blipFill>
                    <a:blip r:embed="rId16"/>
                    <a:stretch>
                      <a:fillRect b="-6667"/>
                    </a:stretch>
                  </a:blipFill>
                </p:spPr>
                <p:txBody>
                  <a:bodyPr/>
                  <a:lstStyle/>
                  <a:p>
                    <a:r>
                      <a:rPr lang="en-US">
                        <a:noFill/>
                      </a:rPr>
                      <a:t> </a:t>
                    </a:r>
                  </a:p>
                </p:txBody>
              </p:sp>
            </mc:Fallback>
          </mc:AlternateContent>
        </p:grpSp>
        <p:cxnSp>
          <p:nvCxnSpPr>
            <p:cNvPr id="6149" name="Straight Connector 6148">
              <a:extLst>
                <a:ext uri="{FF2B5EF4-FFF2-40B4-BE49-F238E27FC236}">
                  <a16:creationId xmlns:a16="http://schemas.microsoft.com/office/drawing/2014/main" id="{5B8C56FE-4D2D-DADB-75CF-318967A369F7}"/>
                </a:ext>
              </a:extLst>
            </p:cNvPr>
            <p:cNvCxnSpPr>
              <a:cxnSpLocks/>
            </p:cNvCxnSpPr>
            <p:nvPr/>
          </p:nvCxnSpPr>
          <p:spPr>
            <a:xfrm>
              <a:off x="6934000" y="4483072"/>
              <a:ext cx="374003" cy="533732"/>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150" name="TextBox 6149">
                  <a:extLst>
                    <a:ext uri="{FF2B5EF4-FFF2-40B4-BE49-F238E27FC236}">
                      <a16:creationId xmlns:a16="http://schemas.microsoft.com/office/drawing/2014/main" id="{56754652-F17B-C082-4C57-DE59D97CAF7D}"/>
                    </a:ext>
                  </a:extLst>
                </p:cNvPr>
                <p:cNvSpPr txBox="1"/>
                <p:nvPr/>
              </p:nvSpPr>
              <p:spPr>
                <a:xfrm>
                  <a:off x="6507537" y="4167778"/>
                  <a:ext cx="50283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𝑄</m:t>
                            </m:r>
                          </m:e>
                          <m:sub/>
                        </m:sSub>
                      </m:oMath>
                    </m:oMathPara>
                  </a14:m>
                  <a:endParaRPr lang="en-US" dirty="0"/>
                </a:p>
              </p:txBody>
            </p:sp>
          </mc:Choice>
          <mc:Fallback xmlns="">
            <p:sp>
              <p:nvSpPr>
                <p:cNvPr id="6150" name="TextBox 6149">
                  <a:extLst>
                    <a:ext uri="{FF2B5EF4-FFF2-40B4-BE49-F238E27FC236}">
                      <a16:creationId xmlns:a16="http://schemas.microsoft.com/office/drawing/2014/main" id="{56754652-F17B-C082-4C57-DE59D97CAF7D}"/>
                    </a:ext>
                  </a:extLst>
                </p:cNvPr>
                <p:cNvSpPr txBox="1">
                  <a:spLocks noRot="1" noChangeAspect="1" noMove="1" noResize="1" noEditPoints="1" noAdjustHandles="1" noChangeArrowheads="1" noChangeShapeType="1" noTextEdit="1"/>
                </p:cNvSpPr>
                <p:nvPr/>
              </p:nvSpPr>
              <p:spPr>
                <a:xfrm>
                  <a:off x="6507537" y="4167778"/>
                  <a:ext cx="502830" cy="369332"/>
                </a:xfrm>
                <a:prstGeom prst="rect">
                  <a:avLst/>
                </a:prstGeom>
                <a:blipFill>
                  <a:blip r:embed="rId17"/>
                  <a:stretch>
                    <a:fillRect b="-6667"/>
                  </a:stretch>
                </a:blipFill>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2990BB2F-F7B2-B576-3C0F-BA60D5E9AB74}"/>
              </a:ext>
            </a:extLst>
          </p:cNvPr>
          <p:cNvGrpSpPr/>
          <p:nvPr/>
        </p:nvGrpSpPr>
        <p:grpSpPr>
          <a:xfrm>
            <a:off x="3294146" y="3753135"/>
            <a:ext cx="3985184" cy="1195492"/>
            <a:chOff x="3294146" y="3741260"/>
            <a:chExt cx="3985184" cy="1195492"/>
          </a:xfrm>
        </p:grpSpPr>
        <p:sp>
          <p:nvSpPr>
            <p:cNvPr id="48" name="16-Point Star 47">
              <a:extLst>
                <a:ext uri="{FF2B5EF4-FFF2-40B4-BE49-F238E27FC236}">
                  <a16:creationId xmlns:a16="http://schemas.microsoft.com/office/drawing/2014/main" id="{A0F6BAA9-594E-3CE3-1D89-798887DD1E2C}"/>
                </a:ext>
              </a:extLst>
            </p:cNvPr>
            <p:cNvSpPr/>
            <p:nvPr/>
          </p:nvSpPr>
          <p:spPr>
            <a:xfrm>
              <a:off x="3294146" y="3741260"/>
              <a:ext cx="137160" cy="137160"/>
            </a:xfrm>
            <a:prstGeom prst="star1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16-Point Star 48">
              <a:extLst>
                <a:ext uri="{FF2B5EF4-FFF2-40B4-BE49-F238E27FC236}">
                  <a16:creationId xmlns:a16="http://schemas.microsoft.com/office/drawing/2014/main" id="{E7C6CE1F-B6BB-C171-5F01-6CD791A834B1}"/>
                </a:ext>
              </a:extLst>
            </p:cNvPr>
            <p:cNvSpPr/>
            <p:nvPr/>
          </p:nvSpPr>
          <p:spPr>
            <a:xfrm>
              <a:off x="7142170" y="4799592"/>
              <a:ext cx="137160" cy="137160"/>
            </a:xfrm>
            <a:prstGeom prst="star1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7" name="Graphic 6146" descr="Close with solid fill">
            <a:extLst>
              <a:ext uri="{FF2B5EF4-FFF2-40B4-BE49-F238E27FC236}">
                <a16:creationId xmlns:a16="http://schemas.microsoft.com/office/drawing/2014/main" id="{7FDD7646-EFF9-2CEF-A0C5-74017FA0793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49634" y="4707161"/>
            <a:ext cx="606383" cy="914400"/>
          </a:xfrm>
          <a:prstGeom prst="rect">
            <a:avLst/>
          </a:prstGeom>
        </p:spPr>
      </p:pic>
      <p:pic>
        <p:nvPicPr>
          <p:cNvPr id="6148" name="Graphic 6147" descr="Close with solid fill">
            <a:extLst>
              <a:ext uri="{FF2B5EF4-FFF2-40B4-BE49-F238E27FC236}">
                <a16:creationId xmlns:a16="http://schemas.microsoft.com/office/drawing/2014/main" id="{DABEE63A-91A0-A56C-3FA7-264E43550E7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70007" y="4608177"/>
            <a:ext cx="606383" cy="914400"/>
          </a:xfrm>
          <a:prstGeom prst="rect">
            <a:avLst/>
          </a:prstGeom>
        </p:spPr>
      </p:pic>
      <p:sp>
        <p:nvSpPr>
          <p:cNvPr id="6163" name="Oval 6162">
            <a:extLst>
              <a:ext uri="{FF2B5EF4-FFF2-40B4-BE49-F238E27FC236}">
                <a16:creationId xmlns:a16="http://schemas.microsoft.com/office/drawing/2014/main" id="{CAA225F4-FA14-9F13-4CBA-BE9EBD506449}"/>
              </a:ext>
            </a:extLst>
          </p:cNvPr>
          <p:cNvSpPr/>
          <p:nvPr/>
        </p:nvSpPr>
        <p:spPr>
          <a:xfrm>
            <a:off x="7529164" y="3229960"/>
            <a:ext cx="365760" cy="365760"/>
          </a:xfrm>
          <a:prstGeom prst="ellipse">
            <a:avLst/>
          </a:prstGeom>
          <a:solidFill>
            <a:schemeClr val="bg2">
              <a:lumMod val="75000"/>
              <a:alpha val="51331"/>
            </a:schemeClr>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nvGrpSpPr>
          <p:cNvPr id="6166" name="Group 6165">
            <a:extLst>
              <a:ext uri="{FF2B5EF4-FFF2-40B4-BE49-F238E27FC236}">
                <a16:creationId xmlns:a16="http://schemas.microsoft.com/office/drawing/2014/main" id="{903CEB7B-DF16-D99B-BA6A-9479A8F34223}"/>
              </a:ext>
            </a:extLst>
          </p:cNvPr>
          <p:cNvGrpSpPr/>
          <p:nvPr/>
        </p:nvGrpSpPr>
        <p:grpSpPr>
          <a:xfrm>
            <a:off x="3392584" y="3561005"/>
            <a:ext cx="3981796" cy="1827918"/>
            <a:chOff x="3392584" y="3549130"/>
            <a:chExt cx="3981796" cy="1827918"/>
          </a:xfrm>
        </p:grpSpPr>
        <p:sp>
          <p:nvSpPr>
            <p:cNvPr id="6164" name="TextBox 6163">
              <a:extLst>
                <a:ext uri="{FF2B5EF4-FFF2-40B4-BE49-F238E27FC236}">
                  <a16:creationId xmlns:a16="http://schemas.microsoft.com/office/drawing/2014/main" id="{5113AA8A-E3A2-5FB8-41A4-66AC7AAE1CEC}"/>
                </a:ext>
              </a:extLst>
            </p:cNvPr>
            <p:cNvSpPr txBox="1"/>
            <p:nvPr/>
          </p:nvSpPr>
          <p:spPr>
            <a:xfrm>
              <a:off x="3392584" y="3549130"/>
              <a:ext cx="478016" cy="369332"/>
            </a:xfrm>
            <a:prstGeom prst="rect">
              <a:avLst/>
            </a:prstGeom>
            <a:noFill/>
          </p:spPr>
          <p:txBody>
            <a:bodyPr wrap="none" rtlCol="0">
              <a:spAutoFit/>
            </a:bodyPr>
            <a:lstStyle/>
            <a:p>
              <a:r>
                <a:rPr lang="en-US" dirty="0">
                  <a:solidFill>
                    <a:srgbClr val="FF0000"/>
                  </a:solidFill>
                </a:rPr>
                <a:t>Hit</a:t>
              </a:r>
            </a:p>
          </p:txBody>
        </p:sp>
        <p:sp>
          <p:nvSpPr>
            <p:cNvPr id="6165" name="TextBox 6164">
              <a:extLst>
                <a:ext uri="{FF2B5EF4-FFF2-40B4-BE49-F238E27FC236}">
                  <a16:creationId xmlns:a16="http://schemas.microsoft.com/office/drawing/2014/main" id="{24A8291A-1B38-D1EE-1A95-65F22C9C6EA0}"/>
                </a:ext>
              </a:extLst>
            </p:cNvPr>
            <p:cNvSpPr txBox="1"/>
            <p:nvPr/>
          </p:nvSpPr>
          <p:spPr>
            <a:xfrm>
              <a:off x="6896364" y="5007716"/>
              <a:ext cx="478016" cy="369332"/>
            </a:xfrm>
            <a:prstGeom prst="rect">
              <a:avLst/>
            </a:prstGeom>
            <a:noFill/>
          </p:spPr>
          <p:txBody>
            <a:bodyPr wrap="none" rtlCol="0">
              <a:spAutoFit/>
            </a:bodyPr>
            <a:lstStyle/>
            <a:p>
              <a:r>
                <a:rPr lang="en-US" dirty="0">
                  <a:solidFill>
                    <a:srgbClr val="FF0000"/>
                  </a:solidFill>
                </a:rPr>
                <a:t>Hit</a:t>
              </a:r>
            </a:p>
          </p:txBody>
        </p:sp>
      </p:grpSp>
    </p:spTree>
    <p:extLst>
      <p:ext uri="{BB962C8B-B14F-4D97-AF65-F5344CB8AC3E}">
        <p14:creationId xmlns:p14="http://schemas.microsoft.com/office/powerpoint/2010/main" val="357350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163"/>
                                        </p:tgtEl>
                                        <p:attrNameLst>
                                          <p:attrName>style.visibility</p:attrName>
                                        </p:attrNameLst>
                                      </p:cBhvr>
                                      <p:to>
                                        <p:strVal val="visible"/>
                                      </p:to>
                                    </p:set>
                                    <p:animEffect transition="in" filter="blinds(horizontal)">
                                      <p:cBhvr>
                                        <p:cTn id="23" dur="500"/>
                                        <p:tgtEl>
                                          <p:spTgt spid="616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blinds(horizontal)">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166"/>
                                        </p:tgtEl>
                                        <p:attrNameLst>
                                          <p:attrName>style.visibility</p:attrName>
                                        </p:attrNameLst>
                                      </p:cBhvr>
                                      <p:to>
                                        <p:strVal val="visible"/>
                                      </p:to>
                                    </p:set>
                                    <p:animEffect transition="in" filter="dissolve">
                                      <p:cBhvr>
                                        <p:cTn id="38" dur="500"/>
                                        <p:tgtEl>
                                          <p:spTgt spid="616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161"/>
                                        </p:tgtEl>
                                        <p:attrNameLst>
                                          <p:attrName>style.visibility</p:attrName>
                                        </p:attrNameLst>
                                      </p:cBhvr>
                                      <p:to>
                                        <p:strVal val="visible"/>
                                      </p:to>
                                    </p:set>
                                    <p:animEffect transition="in" filter="blinds(horizontal)">
                                      <p:cBhvr>
                                        <p:cTn id="43" dur="500"/>
                                        <p:tgtEl>
                                          <p:spTgt spid="6161"/>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6147"/>
                                        </p:tgtEl>
                                        <p:attrNameLst>
                                          <p:attrName>style.visibility</p:attrName>
                                        </p:attrNameLst>
                                      </p:cBhvr>
                                      <p:to>
                                        <p:strVal val="visible"/>
                                      </p:to>
                                    </p:set>
                                    <p:animEffect transition="in" filter="strips(downLeft)">
                                      <p:cBhvr>
                                        <p:cTn id="48" dur="500"/>
                                        <p:tgtEl>
                                          <p:spTgt spid="6147"/>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6148"/>
                                        </p:tgtEl>
                                        <p:attrNameLst>
                                          <p:attrName>style.visibility</p:attrName>
                                        </p:attrNameLst>
                                      </p:cBhvr>
                                      <p:to>
                                        <p:strVal val="visible"/>
                                      </p:to>
                                    </p:set>
                                    <p:animEffect transition="in" filter="strips(downLeft)">
                                      <p:cBhvr>
                                        <p:cTn id="5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161" grpId="0" animBg="1"/>
      <p:bldP spid="61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155F-5BBE-0F6E-0363-B9D6E5E7C4FC}"/>
              </a:ext>
            </a:extLst>
          </p:cNvPr>
          <p:cNvSpPr>
            <a:spLocks noGrp="1"/>
          </p:cNvSpPr>
          <p:nvPr>
            <p:ph type="title"/>
          </p:nvPr>
        </p:nvSpPr>
        <p:spPr/>
        <p:txBody>
          <a:bodyPr/>
          <a:lstStyle/>
          <a:p>
            <a:r>
              <a:rPr lang="en-US" dirty="0"/>
              <a:t>NVIDIA RT Cores</a:t>
            </a:r>
          </a:p>
        </p:txBody>
      </p:sp>
      <p:sp>
        <p:nvSpPr>
          <p:cNvPr id="3" name="Content Placeholder 2">
            <a:extLst>
              <a:ext uri="{FF2B5EF4-FFF2-40B4-BE49-F238E27FC236}">
                <a16:creationId xmlns:a16="http://schemas.microsoft.com/office/drawing/2014/main" id="{81E5DF4E-CB3C-2CF1-80E5-3CFF2751367F}"/>
              </a:ext>
            </a:extLst>
          </p:cNvPr>
          <p:cNvSpPr>
            <a:spLocks noGrp="1"/>
          </p:cNvSpPr>
          <p:nvPr>
            <p:ph idx="1"/>
          </p:nvPr>
        </p:nvSpPr>
        <p:spPr/>
        <p:txBody>
          <a:bodyPr/>
          <a:lstStyle/>
          <a:p>
            <a:r>
              <a:rPr lang="en-US" dirty="0"/>
              <a:t>BVH Traversal is expensive</a:t>
            </a:r>
          </a:p>
          <a:p>
            <a:pPr lvl="1">
              <a:buFontTx/>
              <a:buChar char="-"/>
            </a:pPr>
            <a:r>
              <a:rPr lang="en-US" dirty="0"/>
              <a:t>A lot of </a:t>
            </a:r>
            <a:r>
              <a:rPr lang="en-US" b="1" u="sng" dirty="0"/>
              <a:t>random memory accesses</a:t>
            </a:r>
          </a:p>
          <a:p>
            <a:pPr lvl="1">
              <a:buFontTx/>
              <a:buChar char="-"/>
            </a:pPr>
            <a:r>
              <a:rPr lang="en-US" dirty="0"/>
              <a:t>Need </a:t>
            </a:r>
            <a:r>
              <a:rPr lang="en-US" b="1" u="sng" dirty="0"/>
              <a:t>intensive</a:t>
            </a:r>
            <a:r>
              <a:rPr lang="en-US" dirty="0"/>
              <a:t> ray-geometry intersection test</a:t>
            </a:r>
          </a:p>
          <a:p>
            <a:pPr lvl="1">
              <a:buFontTx/>
              <a:buChar char="-"/>
            </a:pPr>
            <a:r>
              <a:rPr lang="en-US" dirty="0"/>
              <a:t>Implemented in software is slow</a:t>
            </a:r>
          </a:p>
          <a:p>
            <a:endParaRPr lang="en-US" dirty="0"/>
          </a:p>
          <a:p>
            <a:r>
              <a:rPr lang="en-US" dirty="0"/>
              <a:t>NVIDIA RT Cores</a:t>
            </a:r>
          </a:p>
          <a:p>
            <a:pPr lvl="1">
              <a:buFontTx/>
              <a:buChar char="-"/>
            </a:pPr>
            <a:r>
              <a:rPr lang="en-US" dirty="0"/>
              <a:t>Accelerate BVH traversal</a:t>
            </a:r>
          </a:p>
          <a:p>
            <a:pPr lvl="1">
              <a:buFontTx/>
              <a:buChar char="-"/>
            </a:pPr>
            <a:r>
              <a:rPr lang="en-US" dirty="0"/>
              <a:t>Ray-box, and ray-triangle intersection tests in hardware</a:t>
            </a:r>
          </a:p>
          <a:p>
            <a:pPr lvl="1">
              <a:buFontTx/>
              <a:buChar char="-"/>
            </a:pPr>
            <a:r>
              <a:rPr lang="en-US" dirty="0"/>
              <a:t>Available on NVIDIA RTX GPUs</a:t>
            </a:r>
          </a:p>
          <a:p>
            <a:pPr lvl="1">
              <a:buFontTx/>
              <a:buChar char="-"/>
            </a:pPr>
            <a:endParaRPr lang="en-US" dirty="0"/>
          </a:p>
        </p:txBody>
      </p:sp>
      <p:sp>
        <p:nvSpPr>
          <p:cNvPr id="4" name="Slide Number Placeholder 3">
            <a:extLst>
              <a:ext uri="{FF2B5EF4-FFF2-40B4-BE49-F238E27FC236}">
                <a16:creationId xmlns:a16="http://schemas.microsoft.com/office/drawing/2014/main" id="{3D16F4F9-9043-432C-4F39-19F9F428B0BF}"/>
              </a:ext>
            </a:extLst>
          </p:cNvPr>
          <p:cNvSpPr>
            <a:spLocks noGrp="1"/>
          </p:cNvSpPr>
          <p:nvPr>
            <p:ph type="sldNum" sz="quarter" idx="12"/>
          </p:nvPr>
        </p:nvSpPr>
        <p:spPr/>
        <p:txBody>
          <a:bodyPr/>
          <a:lstStyle/>
          <a:p>
            <a:fld id="{85755D8F-12EC-5944-A0BB-3D22CF45DCD8}" type="slidenum">
              <a:rPr lang="en-US" smtClean="0"/>
              <a:t>8</a:t>
            </a:fld>
            <a:endParaRPr lang="en-US"/>
          </a:p>
        </p:txBody>
      </p:sp>
      <p:grpSp>
        <p:nvGrpSpPr>
          <p:cNvPr id="6" name="Group 5">
            <a:extLst>
              <a:ext uri="{FF2B5EF4-FFF2-40B4-BE49-F238E27FC236}">
                <a16:creationId xmlns:a16="http://schemas.microsoft.com/office/drawing/2014/main" id="{8F3B328D-D3EC-4B1C-293A-5FA2B57ACE4E}"/>
              </a:ext>
            </a:extLst>
          </p:cNvPr>
          <p:cNvGrpSpPr/>
          <p:nvPr/>
        </p:nvGrpSpPr>
        <p:grpSpPr>
          <a:xfrm>
            <a:off x="8084119" y="768743"/>
            <a:ext cx="3882546" cy="5787554"/>
            <a:chOff x="8084119" y="1192169"/>
            <a:chExt cx="3882546" cy="5306106"/>
          </a:xfrm>
        </p:grpSpPr>
        <p:pic>
          <p:nvPicPr>
            <p:cNvPr id="1028" name="Picture 4">
              <a:extLst>
                <a:ext uri="{FF2B5EF4-FFF2-40B4-BE49-F238E27FC236}">
                  <a16:creationId xmlns:a16="http://schemas.microsoft.com/office/drawing/2014/main" id="{BC8CA954-5C15-0E2F-88F7-2FDF2C9C6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119" y="1192169"/>
              <a:ext cx="3882546" cy="5306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B9B2EA-45FF-D0A6-4927-8CF35954841F}"/>
                </a:ext>
              </a:extLst>
            </p:cNvPr>
            <p:cNvPicPr>
              <a:picLocks noChangeAspect="1"/>
            </p:cNvPicPr>
            <p:nvPr/>
          </p:nvPicPr>
          <p:blipFill>
            <a:blip r:embed="rId4"/>
            <a:stretch>
              <a:fillRect/>
            </a:stretch>
          </p:blipFill>
          <p:spPr>
            <a:xfrm>
              <a:off x="8684063" y="5557579"/>
              <a:ext cx="2669736" cy="635809"/>
            </a:xfrm>
            <a:prstGeom prst="rect">
              <a:avLst/>
            </a:prstGeom>
          </p:spPr>
        </p:pic>
      </p:grpSp>
    </p:spTree>
    <p:extLst>
      <p:ext uri="{BB962C8B-B14F-4D97-AF65-F5344CB8AC3E}">
        <p14:creationId xmlns:p14="http://schemas.microsoft.com/office/powerpoint/2010/main" val="370335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29588</TotalTime>
  <Words>4999</Words>
  <Application>Microsoft Macintosh PowerPoint</Application>
  <PresentationFormat>Widescreen</PresentationFormat>
  <Paragraphs>829</Paragraphs>
  <Slides>37</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-apple-system</vt:lpstr>
      <vt:lpstr>Söhne</vt:lpstr>
      <vt:lpstr>System Font Regular</vt:lpstr>
      <vt:lpstr>ui-sans-serif</vt:lpstr>
      <vt:lpstr>Aptos</vt:lpstr>
      <vt:lpstr>Aptos Display</vt:lpstr>
      <vt:lpstr>Arial</vt:lpstr>
      <vt:lpstr>Calibri</vt:lpstr>
      <vt:lpstr>Cambria Math</vt:lpstr>
      <vt:lpstr>Helvetica</vt:lpstr>
      <vt:lpstr>Office Theme</vt:lpstr>
      <vt:lpstr>RayJoin: Fast and Precise Spatial Join</vt:lpstr>
      <vt:lpstr>Spatial Data is Critical for Many Applications</vt:lpstr>
      <vt:lpstr>What is Spatial Join?</vt:lpstr>
      <vt:lpstr>Why Spatial Join is Important?</vt:lpstr>
      <vt:lpstr>A Real-world Example</vt:lpstr>
      <vt:lpstr>Why the Existing Solutions are Slow?</vt:lpstr>
      <vt:lpstr>Ray Tracing Basics</vt:lpstr>
      <vt:lpstr>Ray Tracing Basics</vt:lpstr>
      <vt:lpstr>NVIDIA RT Cores</vt:lpstr>
      <vt:lpstr>RT Programing Model</vt:lpstr>
      <vt:lpstr>Key Challenges</vt:lpstr>
      <vt:lpstr>Line Segment Intersection</vt:lpstr>
      <vt:lpstr>Transform LSI into a RT Problem</vt:lpstr>
      <vt:lpstr>Point in Polygon</vt:lpstr>
      <vt:lpstr>Transform Point in Polygon into a RT Problem</vt:lpstr>
      <vt:lpstr>Limited Precision</vt:lpstr>
      <vt:lpstr>Consequences: Geometric inconsistencies</vt:lpstr>
      <vt:lpstr>Our Solution in RayJoin</vt:lpstr>
      <vt:lpstr>Reduce BVH Construction Cost</vt:lpstr>
      <vt:lpstr>Experimental Setup</vt:lpstr>
      <vt:lpstr>Datasets</vt:lpstr>
      <vt:lpstr>LSI Performance</vt:lpstr>
      <vt:lpstr>PIP Performance</vt:lpstr>
      <vt:lpstr>Conclusion</vt:lpstr>
      <vt:lpstr>PowerPoint Presentation</vt:lpstr>
      <vt:lpstr>Backups</vt:lpstr>
      <vt:lpstr>Vector vs Raster Spatial Data</vt:lpstr>
      <vt:lpstr>Ray Tracing Basics</vt:lpstr>
      <vt:lpstr>Ray Tracing Basics</vt:lpstr>
      <vt:lpstr>Technical Issue 2: BVH Construction Cost</vt:lpstr>
      <vt:lpstr>Reducing the number of AABBs</vt:lpstr>
      <vt:lpstr>Effectiveness of Adaptive Grouping</vt:lpstr>
      <vt:lpstr>Polygon Overlay</vt:lpstr>
      <vt:lpstr>LSI: How to determine ray parameters</vt:lpstr>
      <vt:lpstr>Polygon Representation</vt:lpstr>
      <vt:lpstr>Put together</vt:lpstr>
      <vt:lpstr>Scalability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Geng, Liang</dc:creator>
  <cp:lastModifiedBy>Geng, Liang</cp:lastModifiedBy>
  <cp:revision>1464</cp:revision>
  <dcterms:created xsi:type="dcterms:W3CDTF">2024-05-07T00:58:24Z</dcterms:created>
  <dcterms:modified xsi:type="dcterms:W3CDTF">2024-06-04T03:45:07Z</dcterms:modified>
</cp:coreProperties>
</file>