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352" r:id="rId3"/>
    <p:sldId id="345" r:id="rId4"/>
    <p:sldId id="349" r:id="rId5"/>
    <p:sldId id="437" r:id="rId6"/>
    <p:sldId id="350" r:id="rId7"/>
    <p:sldId id="438" r:id="rId8"/>
    <p:sldId id="351" r:id="rId9"/>
    <p:sldId id="263" r:id="rId10"/>
    <p:sldId id="264" r:id="rId11"/>
    <p:sldId id="266" r:id="rId12"/>
    <p:sldId id="467" r:id="rId13"/>
    <p:sldId id="468" r:id="rId14"/>
    <p:sldId id="469" r:id="rId15"/>
    <p:sldId id="271" r:id="rId16"/>
    <p:sldId id="439" r:id="rId17"/>
    <p:sldId id="272" r:id="rId18"/>
    <p:sldId id="265" r:id="rId19"/>
    <p:sldId id="433" r:id="rId20"/>
    <p:sldId id="262" r:id="rId21"/>
    <p:sldId id="487" r:id="rId22"/>
    <p:sldId id="356" r:id="rId23"/>
    <p:sldId id="435" r:id="rId24"/>
    <p:sldId id="434" r:id="rId25"/>
    <p:sldId id="425" r:id="rId26"/>
    <p:sldId id="259" r:id="rId27"/>
    <p:sldId id="347" r:id="rId28"/>
    <p:sldId id="346" r:id="rId29"/>
    <p:sldId id="260" r:id="rId30"/>
    <p:sldId id="261" r:id="rId31"/>
    <p:sldId id="344" r:id="rId32"/>
    <p:sldId id="268" r:id="rId33"/>
    <p:sldId id="269" r:id="rId34"/>
    <p:sldId id="27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1B1B"/>
    <a:srgbClr val="0432FF"/>
    <a:srgbClr val="4B55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3"/>
    <p:restoredTop sz="75000"/>
  </p:normalViewPr>
  <p:slideViewPr>
    <p:cSldViewPr snapToGrid="0">
      <p:cViewPr>
        <p:scale>
          <a:sx n="128" d="100"/>
          <a:sy n="128" d="100"/>
        </p:scale>
        <p:origin x="648" y="-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BF2CB-E870-B540-B9EC-ED0D07FEB711}" type="datetimeFigureOut">
              <a:rPr lang="en-US" smtClean="0"/>
              <a:t>8/27/26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8F097-DE35-FA49-A776-5420E3616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13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80% spatial</a:t>
            </a:r>
          </a:p>
          <a:p>
            <a:r>
              <a:rPr lang="en-US" dirty="0"/>
              <a:t>Sedona (big data)-&gt;</a:t>
            </a:r>
            <a:r>
              <a:rPr lang="en-US" dirty="0" err="1"/>
              <a:t>SedonDB</a:t>
            </a:r>
            <a:r>
              <a:rPr lang="en-US" dirty="0"/>
              <a:t> (low latency)</a:t>
            </a:r>
          </a:p>
          <a:p>
            <a:endParaRPr lang="en-US" dirty="0"/>
          </a:p>
          <a:p>
            <a:r>
              <a:rPr lang="en-US" dirty="0"/>
              <a:t>Challenge one page, solution one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2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included the desktop-level GPUs and server-grade GPUs.</a:t>
            </a:r>
          </a:p>
          <a:p>
            <a:endParaRPr lang="en-US" dirty="0"/>
          </a:p>
          <a:p>
            <a:r>
              <a:rPr lang="en-US" dirty="0"/>
              <a:t>We compare the total running time and operational costs in USD.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2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422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10CAE-4370-06B5-00F7-531B029C8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8DD13E-4DF9-AE71-EAA7-7389E43CAA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97039B-70DD-C482-62E8-0566B92F6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Traditional OLAP DBs follow the scaled-out paradigm, such as Hive, Spark, and Presto</a:t>
            </a:r>
          </a:p>
          <a:p>
            <a:endParaRPr lang="en-US" dirty="0"/>
          </a:p>
          <a:p>
            <a:r>
              <a:rPr lang="en-US" dirty="0"/>
              <a:t>These systems are designed for large-scale data processing tasks</a:t>
            </a:r>
          </a:p>
          <a:p>
            <a:endParaRPr lang="en-US" dirty="0"/>
          </a:p>
          <a:p>
            <a:r>
              <a:rPr lang="en-US" dirty="0"/>
              <a:t>These systems are scalable, capable of handling TBs of data.</a:t>
            </a:r>
          </a:p>
          <a:p>
            <a:r>
              <a:rPr lang="en-US" dirty="0"/>
              <a:t>The downside is that they suffer from high execution overhead, as these are distributed systems, as well as deployment efforts because of the dependencies.</a:t>
            </a:r>
          </a:p>
          <a:p>
            <a:endParaRPr lang="en-US" dirty="0"/>
          </a:p>
          <a:p>
            <a:r>
              <a:rPr lang="en-US" dirty="0"/>
              <a:t>More recently, we see the rising of scale-up systems, such as pandas, </a:t>
            </a:r>
            <a:r>
              <a:rPr lang="en-US" dirty="0" err="1"/>
              <a:t>DuckDB</a:t>
            </a:r>
            <a:r>
              <a:rPr lang="en-US" dirty="0"/>
              <a:t>, or </a:t>
            </a:r>
            <a:r>
              <a:rPr lang="en-US" dirty="0" err="1"/>
              <a:t>DataFusion</a:t>
            </a:r>
            <a:r>
              <a:rPr lang="en-US" dirty="0"/>
              <a:t>-based systems.</a:t>
            </a:r>
          </a:p>
          <a:p>
            <a:endParaRPr lang="en-US" dirty="0"/>
          </a:p>
          <a:p>
            <a:r>
              <a:rPr lang="en-US" dirty="0"/>
              <a:t>These systems are lightweight and suitable for medium-sized workloads.</a:t>
            </a:r>
          </a:p>
          <a:p>
            <a:endParaRPr lang="en-US" dirty="0"/>
          </a:p>
          <a:p>
            <a:r>
              <a:rPr lang="en-US" dirty="0"/>
              <a:t>The popularity of these systems comes from the ….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2A98F-5110-91C0-C50F-20D9CD9472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44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next challenge is the huge number of operators that need to be implemented on the GPU, as we have tons of geometry types and spatial predicates.</a:t>
            </a:r>
          </a:p>
          <a:p>
            <a:endParaRPr lang="en-US" dirty="0"/>
          </a:p>
          <a:p>
            <a:r>
              <a:rPr lang="en-US" dirty="0"/>
              <a:t>To tackle this challenge, instead of implementing each operator one by one, we compute a unified operator called DE-9IM matrix by evaluating the spatial spatial relationships.</a:t>
            </a:r>
          </a:p>
          <a:p>
            <a:endParaRPr lang="en-US" dirty="0"/>
          </a:p>
          <a:p>
            <a:r>
              <a:rPr lang="en-US" dirty="0"/>
              <a:t>By using this unified strategy, the total number of operators has been cutting down to about 20 device functions.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3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A complex geometry is composed of points, line segments, and rings</a:t>
            </a: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We can always</a:t>
            </a:r>
            <a:r>
              <a:rPr lang="zh-CN" alt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 </a:t>
            </a: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decompose a geometry into these basic</a:t>
            </a:r>
            <a:r>
              <a:rPr lang="zh-CN" alt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 </a:t>
            </a: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components</a:t>
            </a: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2980B9"/>
                </a:solidFill>
                <a:latin typeface="Arial"/>
              </a:rPr>
              <a:t>RT-accelerated BVH serves as a spatial index</a:t>
            </a:r>
          </a:p>
          <a:p>
            <a:pPr marL="411480" lvl="1">
              <a:lnSpc>
                <a:spcPct val="11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>
                <a:solidFill>
                  <a:srgbClr val="4B5563"/>
                </a:solidFill>
                <a:latin typeface="Arial"/>
              </a:rPr>
              <a:t>Using AABBs to enclose line segments for </a:t>
            </a:r>
            <a:r>
              <a:rPr lang="en-US" sz="1800" b="1" dirty="0">
                <a:solidFill>
                  <a:srgbClr val="FF0000"/>
                </a:solidFill>
                <a:latin typeface="Arial"/>
              </a:rPr>
              <a:t>one side of the spatial join</a:t>
            </a:r>
          </a:p>
          <a:p>
            <a:pPr marL="0" indent="0">
              <a:buNone/>
            </a:pPr>
            <a:endParaRPr lang="en-US" dirty="0"/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Using different forms of rays to simulate them</a:t>
            </a:r>
          </a:p>
          <a:p>
            <a:pPr marL="411480" lvl="1">
              <a:lnSpc>
                <a:spcPct val="11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>
                <a:solidFill>
                  <a:srgbClr val="4B5563"/>
                </a:solidFill>
                <a:latin typeface="Arial"/>
              </a:rPr>
              <a:t>Casting rays for </a:t>
            </a:r>
            <a:r>
              <a:rPr lang="en-US" sz="1800" b="1" dirty="0">
                <a:solidFill>
                  <a:srgbClr val="FF0000"/>
                </a:solidFill>
                <a:latin typeface="Arial"/>
              </a:rPr>
              <a:t>another side </a:t>
            </a:r>
            <a:r>
              <a:rPr lang="en-US" sz="1800" dirty="0">
                <a:solidFill>
                  <a:srgbClr val="4B5563"/>
                </a:solidFill>
                <a:latin typeface="Arial"/>
              </a:rPr>
              <a:t>of the join to find </a:t>
            </a:r>
            <a:r>
              <a:rPr lang="en-US" sz="1800" b="1" dirty="0">
                <a:solidFill>
                  <a:srgbClr val="FF0000"/>
                </a:solidFill>
                <a:latin typeface="Arial"/>
              </a:rPr>
              <a:t>intersections</a:t>
            </a: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7117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work is called </a:t>
            </a:r>
            <a:r>
              <a:rPr lang="en-US" dirty="0" err="1"/>
              <a:t>RayBooster</a:t>
            </a:r>
            <a:r>
              <a:rPr lang="en-US" dirty="0"/>
              <a:t>: A Suite of Solutions to Accelerate </a:t>
            </a:r>
            <a:r>
              <a:rPr lang="en-US" dirty="0" err="1"/>
              <a:t>SedonaDB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Here’s how we modify upon </a:t>
            </a:r>
            <a:r>
              <a:rPr lang="en-US" dirty="0" err="1"/>
              <a:t>SedonaDB</a:t>
            </a:r>
            <a:endParaRPr lang="en-US" dirty="0"/>
          </a:p>
          <a:p>
            <a:endParaRPr lang="en-US" dirty="0"/>
          </a:p>
          <a:p>
            <a:r>
              <a:rPr lang="en-US" dirty="0"/>
              <a:t>In the columnar in-memory data representation of </a:t>
            </a:r>
            <a:r>
              <a:rPr lang="en-US" dirty="0" err="1"/>
              <a:t>SedonaDB</a:t>
            </a:r>
            <a:r>
              <a:rPr lang="en-US" dirty="0"/>
              <a:t>, we provide a GPU-friendly storage format.</a:t>
            </a:r>
          </a:p>
          <a:p>
            <a:endParaRPr lang="en-US" dirty="0"/>
          </a:p>
          <a:p>
            <a:r>
              <a:rPr lang="en-US" dirty="0"/>
              <a:t>In the spatial query processing layer, we replace it with the RT-accelerated indexing and refinement layer.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502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8D347-14F9-6425-69B6-A57573BBD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BF8497-9106-D7B4-95D6-1A523C879B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552B92-F1DE-4AF4-0FC1-241552D5C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include the following classical spatial DBs and libraries.</a:t>
            </a:r>
          </a:p>
          <a:p>
            <a:endParaRPr lang="en-US" dirty="0"/>
          </a:p>
          <a:p>
            <a:r>
              <a:rPr lang="en-US" dirty="0"/>
              <a:t>The figures show that </a:t>
            </a:r>
            <a:r>
              <a:rPr lang="en-US" dirty="0" err="1"/>
              <a:t>SedonaDB</a:t>
            </a:r>
            <a:r>
              <a:rPr lang="en-US" dirty="0"/>
              <a:t> is already faster than these baselines, so we don’t show them again in the following experiments.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4CF50-66B1-A101-CAD3-789A11BBF8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747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2535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4B5563"/>
                </a:solidFill>
              </a:rPr>
              <a:t>While academic prototypes exist, building an industrial-grade engine poses unique challenges: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92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Most of the existing DBs support spatial data types in the form of extensions, such as </a:t>
            </a:r>
            <a:r>
              <a:rPr lang="en-US" dirty="0" err="1"/>
              <a:t>PostGIS</a:t>
            </a:r>
            <a:r>
              <a:rPr lang="en-US" dirty="0"/>
              <a:t> and </a:t>
            </a:r>
            <a:r>
              <a:rPr lang="en-US" dirty="0" err="1"/>
              <a:t>DuckDB</a:t>
            </a:r>
            <a:endParaRPr lang="en-US" dirty="0"/>
          </a:p>
          <a:p>
            <a:endParaRPr lang="en-US" dirty="0"/>
          </a:p>
          <a:p>
            <a:r>
              <a:rPr lang="en-US" dirty="0"/>
              <a:t>This practice faces many challenges, such as architecture mismatch…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220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Although </a:t>
            </a:r>
            <a:r>
              <a:rPr lang="en-US" dirty="0" err="1"/>
              <a:t>SedonaDB</a:t>
            </a:r>
            <a:r>
              <a:rPr lang="en-US" dirty="0"/>
              <a:t> is blazing fast, it can still be bottlenecked due to the limited power of a single node.</a:t>
            </a:r>
          </a:p>
          <a:p>
            <a:endParaRPr lang="en-US" dirty="0"/>
          </a:p>
          <a:p>
            <a:r>
              <a:rPr lang="en-US" dirty="0"/>
              <a:t>First, we have the exponential growth of spatial data, and running a spatial query is significantly more expensive than a regular SQL query.</a:t>
            </a:r>
          </a:p>
          <a:p>
            <a:endParaRPr lang="en-US" dirty="0"/>
          </a:p>
          <a:p>
            <a:r>
              <a:rPr lang="en-US" dirty="0"/>
              <a:t>In this example, we can see that most of the running time is spent on the filter and refinement stages in a spatial join, and both stages can be performance bottlenecks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605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the GPUs are getting more powerful, one may think of using the GPU to make a single-node system faster.</a:t>
            </a:r>
          </a:p>
          <a:p>
            <a:endParaRPr lang="en-US" dirty="0"/>
          </a:p>
          <a:p>
            <a:r>
              <a:rPr lang="en-US" dirty="0"/>
              <a:t>Indeed, we have seen many pioneering and emerging GPU-accelerated databases.</a:t>
            </a:r>
          </a:p>
          <a:p>
            <a:endParaRPr lang="en-US" dirty="0"/>
          </a:p>
          <a:p>
            <a:r>
              <a:rPr lang="en-US" dirty="0"/>
              <a:t>However, among them, GPU acceleration for spatial queries is very rare.</a:t>
            </a:r>
          </a:p>
          <a:p>
            <a:endParaRPr lang="en-US" dirty="0"/>
          </a:p>
          <a:p>
            <a:r>
              <a:rPr lang="en-US" dirty="0"/>
              <a:t>The main reason is that the execution pattern of spatial queries is not GPU-friendly</a:t>
            </a:r>
          </a:p>
          <a:p>
            <a:endParaRPr lang="en-US" dirty="0"/>
          </a:p>
          <a:p>
            <a:r>
              <a:rPr lang="en-US" dirty="0"/>
              <a:t>Tree traversal faces the following challenges on the GPU.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98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do a comparison between the two domains of graphics and spatial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30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We have addressed all RT repurposing problems in the previous topics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2980B9"/>
                </a:solidFill>
                <a:latin typeface="Arial"/>
              </a:rPr>
              <a:t>However, we have to address several engineering challenges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104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SedonaDB</a:t>
            </a:r>
            <a:r>
              <a:rPr lang="en-US" dirty="0"/>
              <a:t> internally adopts the WKB format, which is efficient for storage purposes, but it is inefficient for computation because it does not support accessing geometries arbitrarily. </a:t>
            </a:r>
          </a:p>
          <a:p>
            <a:endParaRPr lang="en-US" dirty="0"/>
          </a:p>
          <a:p>
            <a:r>
              <a:rPr lang="en-US" dirty="0"/>
              <a:t>We designed a CSR-like format, which is used in the linear algebra domain. It contains several offset arrays to get the positions of geometry elements, such as features, parts, rings, and vertices.</a:t>
            </a:r>
          </a:p>
          <a:p>
            <a:endParaRPr lang="en-US" dirty="0"/>
          </a:p>
          <a:p>
            <a:r>
              <a:rPr lang="en-US" dirty="0"/>
              <a:t>We convert the WKBs to this format online for a given query.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74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next thing we want to accelerate is the filter stage.</a:t>
            </a:r>
          </a:p>
          <a:p>
            <a:endParaRPr lang="en-US" dirty="0"/>
          </a:p>
          <a:p>
            <a:r>
              <a:rPr lang="en-US" dirty="0"/>
              <a:t>With the method we demonstrated before, we translate point queries and range queries into different forms of rays. Then, we cast rays and collect intersections, which are subsequently stored in a concurrent queue. The intersections are ready to be refined by the next layer – refinement layer.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742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refinement layer, we need a fine grained index for each geometry, as a geometry may contain thousands of line segments. </a:t>
            </a:r>
          </a:p>
          <a:p>
            <a:r>
              <a:rPr lang="en-US" dirty="0"/>
              <a:t>We use a similar strategy to GEOS’ </a:t>
            </a:r>
            <a:r>
              <a:rPr lang="en-US" dirty="0" err="1"/>
              <a:t>PreparedPolygon</a:t>
            </a:r>
            <a:r>
              <a:rPr lang="en-US" dirty="0"/>
              <a:t>, building a separate index for each polygon. However, this method may result in a large number of indexes, leading to poor GPU utilization. </a:t>
            </a:r>
          </a:p>
          <a:p>
            <a:endParaRPr lang="en-US" dirty="0"/>
          </a:p>
          <a:p>
            <a:r>
              <a:rPr lang="en-US" dirty="0"/>
              <a:t>To address this limitation, we adopt a unique method called Z-stacking. By reusing the spare z-axis in the space, we arrange the AABBs for the geometries layer by layer. Therefore, we have a monolithic index, completely eliminating the multi-BVH allocation and synchronization overhead.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8F097-DE35-FA49-A776-5420E361686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58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2A476-545E-2B7B-BC21-75D3DB321F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BD3FC3-5512-C891-E6D6-019757004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16F2D-CEC8-00B7-2446-3A635B132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0072C-CA10-C44F-9325-54CFEC341C4A}" type="datetime1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863EF-7DC7-487B-B1D1-57C784B47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B6CF5-2C0F-5123-779B-7E83651E7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43E19-8CA0-9445-BFC5-15EE585FF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277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F04D-ECB2-8743-B153-491EA0534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4FAC1-DFC4-DDC0-D4E6-3C153B76BF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AD1A2-7358-A43E-2C0C-BE0117F9A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BBB-F850-5C47-B48A-39E16BA9DE36}" type="datetime1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AEBC7-FD25-06D9-3F09-458EA95DB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07FB4-E4AE-CE55-7A65-61A5F7F93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43E19-8CA0-9445-BFC5-15EE585FF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30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09465C-B031-997D-04F3-E2892E22CC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23F986-04EF-D6E6-1DE0-F59D91431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760C2-1AC4-DAA2-8600-F7C299875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8FA2-D9BA-EF46-8034-C1FD59AF99CE}" type="datetime1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4FCA7-822D-2AB9-3EF4-0D607335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3F7F1-3E65-481C-D123-95FD2846B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43E19-8CA0-9445-BFC5-15EE585FF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62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47561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28848EED-9C29-DF47-9674-6F6C3BCFEA59}" type="datetime1">
              <a:rPr lang="en-US" smtClean="0"/>
              <a:t>8/27/26</a:t>
            </a:fld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475618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10042989" y="647561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" name="Google Shape;104;p15">
            <a:extLst>
              <a:ext uri="{FF2B5EF4-FFF2-40B4-BE49-F238E27FC236}">
                <a16:creationId xmlns:a16="http://schemas.microsoft.com/office/drawing/2014/main" id="{6C9E8283-07C6-6636-E7F0-B81D00F58C8F}"/>
              </a:ext>
            </a:extLst>
          </p:cNvPr>
          <p:cNvSpPr/>
          <p:nvPr userDrawn="1"/>
        </p:nvSpPr>
        <p:spPr>
          <a:xfrm>
            <a:off x="0" y="0"/>
            <a:ext cx="12192000" cy="95250"/>
          </a:xfrm>
          <a:prstGeom prst="rect">
            <a:avLst/>
          </a:prstGeom>
          <a:solidFill>
            <a:srgbClr val="991B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06;p15">
            <a:extLst>
              <a:ext uri="{FF2B5EF4-FFF2-40B4-BE49-F238E27FC236}">
                <a16:creationId xmlns:a16="http://schemas.microsoft.com/office/drawing/2014/main" id="{0A8D1225-5E0E-57BD-6D59-C2E80F0922A7}"/>
              </a:ext>
            </a:extLst>
          </p:cNvPr>
          <p:cNvSpPr/>
          <p:nvPr userDrawn="1"/>
        </p:nvSpPr>
        <p:spPr>
          <a:xfrm>
            <a:off x="571500" y="1123945"/>
            <a:ext cx="11049000" cy="45719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32D7436-4C3C-24B9-0520-A0144BFA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87070"/>
            <a:ext cx="11049000" cy="700710"/>
          </a:xfrm>
        </p:spPr>
        <p:txBody>
          <a:bodyPr>
            <a:normAutofit/>
          </a:bodyPr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buNone/>
              <a:defRPr sz="3300" b="1">
                <a:solidFill>
                  <a:srgbClr val="991B1B"/>
                </a:solidFill>
                <a:latin typeface="+mj-lt"/>
              </a:defRPr>
            </a:lvl1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02E9CF3-39BF-04F4-0754-ACEDACB14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379601"/>
            <a:ext cx="11049000" cy="4949761"/>
          </a:xfrm>
        </p:spPr>
        <p:txBody>
          <a:bodyPr/>
          <a:lstStyle>
            <a:lvl1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0297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1B397-2F87-159D-B57E-17BE5926D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8F411-9A2B-F1A4-3D82-C00E956B0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2071B-2B40-4764-B020-047EB511D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18D40-EBF9-1F4B-A74A-481375FD61F5}" type="datetime1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D634C-C529-EFEA-DD98-AEA82B4E4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B9412-8AFE-C3F4-53A5-BEA7258C6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43E19-8CA0-9445-BFC5-15EE585FF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6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87CEB-31E1-C39A-DEF5-EAB72ACC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386FB-ECD1-ADC2-27A2-05E2492861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467269-6ED5-BD32-99DF-8D75FBF10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A3ED4-5EFB-F425-68A2-19DE4A634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55C99-079E-F341-A8EE-3A0498E258A5}" type="datetime1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6535C1-1ECC-C6C0-1414-0AAF5378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3F5CCC-9D4D-B541-F6B8-33D839635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43E19-8CA0-9445-BFC5-15EE585FF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366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4356B-857D-79ED-7B05-B9BCDFE9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984BD6-A0D9-A677-7F82-77A4E2AED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CF9E3A-07C3-B838-1F06-1F93E6AD2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F3DEBD-A5F3-A520-C698-5B4BF6DF46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02A215-BE70-D033-8D20-723CAEDDB2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1AEDE7-D616-7575-40C5-BAC477976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4922D-6DEE-6A4E-81E1-F1C6D9DCF4DC}" type="datetime1">
              <a:rPr lang="en-US" smtClean="0"/>
              <a:t>8/27/26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12D2C3-FAF4-BC6F-455C-B501E7B45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55D847-11D2-C9CA-3ECB-CD0A401B9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43E19-8CA0-9445-BFC5-15EE585FF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650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6CDCC-A876-F659-0C1F-1F79CB5BE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D96212-2B87-4A44-8925-22E183BB2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AD7FD-F5F9-8242-913B-40D6A1A59221}" type="datetime1">
              <a:rPr lang="en-US" smtClean="0"/>
              <a:t>8/27/26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3361D7-43D1-069B-E89D-E094A6163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7F4A80-7B2D-5683-4706-B116DCC55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43E19-8CA0-9445-BFC5-15EE585FF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983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1E4CA-67B5-F2BA-A4A8-ACAB7D10F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1640C-5D79-6A47-9897-7F3042B312B0}" type="datetime1">
              <a:rPr lang="en-US" smtClean="0"/>
              <a:t>8/27/26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EDB7FD-7F17-9B85-7285-A8FCE74DC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71C1B-6FC8-12C9-63D8-CF9FBC142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43E19-8CA0-9445-BFC5-15EE585FF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341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FA378-3273-0310-FA8C-7AA9A18AB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DBFF5-4FFD-87AE-5A17-7DA3C05D1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885CE9-970F-1163-381D-270A51DFC5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8732CA-5910-B4CE-4DD7-45377581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B4F2-DEEE-B748-9CD4-9E48BBE3EECA}" type="datetime1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13EED-5FE2-6512-078F-049B86D4C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DF5446-E748-540B-6C06-BE8B9C6F5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43E19-8CA0-9445-BFC5-15EE585FF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96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B7A87-08D0-BB65-CD71-82E4E6552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C2E7CE-3A15-43E1-35DB-A31F819DC7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E89F7-DA97-1B00-64D6-C753A9103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67C4DD-9435-AD90-D4E0-E7FBE43A5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78C2-0691-3846-B619-A61EF7B99B70}" type="datetime1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AD5EF1-7D71-0818-988A-35C65206A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7037A-84DF-D83D-EC21-33303EEC0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43E19-8CA0-9445-BFC5-15EE585FF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7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D76165-D62F-0593-7C6D-335F84EF1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A6B77-4194-5A63-BEA9-B3C4DA386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6066F-43F9-F0C1-0D42-DFC553624A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732821-5146-184B-933E-9C2DC36AEEFB}" type="datetime1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3AB8C-5B73-F175-39F1-A0723BAB6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7B121-4E67-764F-9E0B-84F45B343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D43E19-8CA0-9445-BFC5-15EE585FF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2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6.png"/><Relationship Id="rId11" Type="http://schemas.openxmlformats.org/officeDocument/2006/relationships/image" Target="../media/image260.png"/><Relationship Id="rId5" Type="http://schemas.openxmlformats.org/officeDocument/2006/relationships/image" Target="../media/image25.png"/><Relationship Id="rId10" Type="http://schemas.openxmlformats.org/officeDocument/2006/relationships/image" Target="../media/image250.png"/><Relationship Id="rId4" Type="http://schemas.openxmlformats.org/officeDocument/2006/relationships/image" Target="../media/image24.png"/><Relationship Id="rId9" Type="http://schemas.openxmlformats.org/officeDocument/2006/relationships/image" Target="../media/image2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8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00.png"/><Relationship Id="rId5" Type="http://schemas.openxmlformats.org/officeDocument/2006/relationships/image" Target="../media/image290.png"/><Relationship Id="rId4" Type="http://schemas.openxmlformats.org/officeDocument/2006/relationships/image" Target="../media/image37.png"/><Relationship Id="rId9" Type="http://schemas.openxmlformats.org/officeDocument/2006/relationships/image" Target="../media/image3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0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90.png"/><Relationship Id="rId5" Type="http://schemas.openxmlformats.org/officeDocument/2006/relationships/image" Target="../media/image180.png"/><Relationship Id="rId4" Type="http://schemas.openxmlformats.org/officeDocument/2006/relationships/image" Target="../media/image17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38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D8E8F-C537-5B58-A8BF-C4EFDAF98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7939" y="1122363"/>
            <a:ext cx="10076121" cy="23876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US" sz="4800" b="1" dirty="0" err="1">
                <a:solidFill>
                  <a:srgbClr val="991B1B"/>
                </a:solidFill>
                <a:latin typeface="Poppins"/>
                <a:cs typeface="Poppins"/>
                <a:sym typeface="Arial"/>
              </a:rPr>
              <a:t>RayBooster</a:t>
            </a:r>
            <a:r>
              <a:rPr lang="en-US" sz="4800" b="1" dirty="0">
                <a:solidFill>
                  <a:srgbClr val="991B1B"/>
                </a:solidFill>
                <a:latin typeface="Poppins"/>
                <a:cs typeface="Poppins"/>
                <a:sym typeface="Arial"/>
              </a:rPr>
              <a:t>: A Ray Tracing Engine to Accelerate </a:t>
            </a:r>
            <a:r>
              <a:rPr lang="en-US" sz="4800" b="1" dirty="0" err="1">
                <a:solidFill>
                  <a:srgbClr val="991B1B"/>
                </a:solidFill>
                <a:latin typeface="Poppins"/>
                <a:cs typeface="Poppins"/>
                <a:sym typeface="Arial"/>
              </a:rPr>
              <a:t>SedonaDB</a:t>
            </a:r>
            <a:endParaRPr lang="en-US" sz="4800" b="1" dirty="0">
              <a:solidFill>
                <a:srgbClr val="991B1B"/>
              </a:solidFill>
              <a:latin typeface="Poppins"/>
              <a:cs typeface="Poppins"/>
              <a:sym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4C8CC-A417-0728-0C42-26983CEA1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7940" y="3994054"/>
            <a:ext cx="10076120" cy="704148"/>
          </a:xfrm>
        </p:spPr>
        <p:txBody>
          <a:bodyPr>
            <a:normAutofit fontScale="92500"/>
          </a:bodyPr>
          <a:lstStyle/>
          <a:p>
            <a:pPr>
              <a:lnSpc>
                <a:spcPct val="169952"/>
              </a:lnSpc>
              <a:spcBef>
                <a:spcPts val="0"/>
              </a:spcBef>
              <a:buClr>
                <a:srgbClr val="000000"/>
              </a:buClr>
            </a:pPr>
            <a:r>
              <a:rPr lang="en-US" sz="2100" b="1" dirty="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Liang Geng</a:t>
            </a:r>
            <a:r>
              <a:rPr lang="en-US" sz="2100" b="1" baseline="30000" dirty="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+</a:t>
            </a:r>
            <a:r>
              <a:rPr lang="en-US" sz="2100" dirty="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100" dirty="0" err="1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Rubao</a:t>
            </a:r>
            <a:r>
              <a:rPr lang="en-US" sz="2100" dirty="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 Lee</a:t>
            </a:r>
            <a:r>
              <a:rPr lang="en-US" sz="2100" b="1" baseline="30000" dirty="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+</a:t>
            </a:r>
            <a:r>
              <a:rPr lang="en-US" sz="2100" dirty="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100" dirty="0">
                <a:solidFill>
                  <a:srgbClr val="4B5563"/>
                </a:solidFill>
                <a:latin typeface="Lato"/>
                <a:ea typeface="Lato"/>
                <a:cs typeface="Lato"/>
                <a:sym typeface="Arial"/>
              </a:rPr>
              <a:t>Dewey Dunnington*</a:t>
            </a:r>
            <a:r>
              <a:rPr lang="en-US" sz="2100" dirty="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lang="en-US" sz="2100" dirty="0">
                <a:solidFill>
                  <a:srgbClr val="4B5563"/>
                </a:solidFill>
                <a:latin typeface="Lato"/>
                <a:ea typeface="Lato"/>
                <a:cs typeface="Lato"/>
                <a:sym typeface="Arial"/>
              </a:rPr>
              <a:t> Feng Zhang*</a:t>
            </a:r>
            <a:r>
              <a:rPr lang="en-US" sz="2100" dirty="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lang="en-US" sz="2100" dirty="0">
                <a:solidFill>
                  <a:srgbClr val="4B5563"/>
                </a:solidFill>
                <a:latin typeface="Lato"/>
                <a:ea typeface="Lato"/>
                <a:cs typeface="Lato"/>
                <a:sym typeface="Arial"/>
              </a:rPr>
              <a:t> Jia Yu*,</a:t>
            </a:r>
            <a:r>
              <a:rPr lang="en-US" sz="2100" dirty="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 Xiaodong Zhang</a:t>
            </a:r>
            <a:r>
              <a:rPr lang="en-US" sz="2100" b="1" baseline="30000" dirty="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+</a:t>
            </a:r>
            <a:endParaRPr lang="en-US" sz="2100" dirty="0">
              <a:solidFill>
                <a:srgbClr val="4B5563"/>
              </a:solidFill>
              <a:latin typeface="Lato"/>
              <a:ea typeface="Lato"/>
              <a:cs typeface="Lato"/>
              <a:sym typeface="Arial"/>
            </a:endParaRPr>
          </a:p>
        </p:txBody>
      </p:sp>
      <p:sp>
        <p:nvSpPr>
          <p:cNvPr id="6" name="Google Shape;85;p13">
            <a:extLst>
              <a:ext uri="{FF2B5EF4-FFF2-40B4-BE49-F238E27FC236}">
                <a16:creationId xmlns:a16="http://schemas.microsoft.com/office/drawing/2014/main" id="{B60E3B61-1B67-BCE5-57D6-D5BFA0C5FDC5}"/>
              </a:ext>
            </a:extLst>
          </p:cNvPr>
          <p:cNvSpPr/>
          <p:nvPr/>
        </p:nvSpPr>
        <p:spPr>
          <a:xfrm>
            <a:off x="0" y="0"/>
            <a:ext cx="12192000" cy="95250"/>
          </a:xfrm>
          <a:prstGeom prst="rect">
            <a:avLst/>
          </a:prstGeom>
          <a:solidFill>
            <a:srgbClr val="991B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88;p13">
            <a:extLst>
              <a:ext uri="{FF2B5EF4-FFF2-40B4-BE49-F238E27FC236}">
                <a16:creationId xmlns:a16="http://schemas.microsoft.com/office/drawing/2014/main" id="{C5A29E9C-1014-C55F-D095-2F0F151F9BF3}"/>
              </a:ext>
            </a:extLst>
          </p:cNvPr>
          <p:cNvSpPr txBox="1"/>
          <p:nvPr/>
        </p:nvSpPr>
        <p:spPr>
          <a:xfrm>
            <a:off x="1262062" y="4602509"/>
            <a:ext cx="9667875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9944"/>
              </a:lnSpc>
              <a:buClr>
                <a:srgbClr val="000000"/>
              </a:buClr>
            </a:pPr>
            <a:r>
              <a:rPr lang="en-US" b="1" baseline="30000" dirty="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rPr>
              <a:t>+</a:t>
            </a:r>
            <a:r>
              <a:rPr lang="en-US" dirty="0">
                <a:solidFill>
                  <a:srgbClr val="6B7280"/>
                </a:solidFill>
                <a:latin typeface="Lato"/>
                <a:ea typeface="Lato"/>
                <a:cs typeface="Lato"/>
                <a:sym typeface="Lato"/>
              </a:rPr>
              <a:t>The Ohio State University, USA | *</a:t>
            </a:r>
            <a:r>
              <a:rPr lang="en-US" dirty="0" err="1">
                <a:solidFill>
                  <a:srgbClr val="6B7280"/>
                </a:solidFill>
                <a:latin typeface="Lato"/>
                <a:ea typeface="Lato"/>
                <a:cs typeface="Lato"/>
                <a:sym typeface="Lato"/>
              </a:rPr>
              <a:t>Wherobots</a:t>
            </a:r>
            <a:r>
              <a:rPr lang="en-US" dirty="0">
                <a:solidFill>
                  <a:srgbClr val="6B7280"/>
                </a:solidFill>
                <a:latin typeface="Lato"/>
                <a:ea typeface="Lato"/>
                <a:cs typeface="Lato"/>
                <a:sym typeface="Lato"/>
              </a:rPr>
              <a:t> Inc., USA</a:t>
            </a:r>
            <a:endParaRPr dirty="0">
              <a:solidFill>
                <a:srgbClr val="6B7280"/>
              </a:solidFill>
              <a:latin typeface="Lato"/>
              <a:ea typeface="Lato"/>
              <a:cs typeface="Lato"/>
              <a:sym typeface="Arial"/>
            </a:endParaRPr>
          </a:p>
        </p:txBody>
      </p:sp>
      <p:pic>
        <p:nvPicPr>
          <p:cNvPr id="4" name="Picture 3" descr="Ohio State Buckeyes football - Wikipedia">
            <a:extLst>
              <a:ext uri="{FF2B5EF4-FFF2-40B4-BE49-F238E27FC236}">
                <a16:creationId xmlns:a16="http://schemas.microsoft.com/office/drawing/2014/main" id="{E18D748A-F7F7-7B72-7D04-B3751FE2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13" y="5549807"/>
            <a:ext cx="1191034" cy="1171668"/>
          </a:xfrm>
          <a:prstGeom prst="rect">
            <a:avLst/>
          </a:prstGeom>
        </p:spPr>
      </p:pic>
      <p:pic>
        <p:nvPicPr>
          <p:cNvPr id="12" name="Picture 11" descr="Wherobots | The AI Context Engine for the Physical World">
            <a:extLst>
              <a:ext uri="{FF2B5EF4-FFF2-40B4-BE49-F238E27FC236}">
                <a16:creationId xmlns:a16="http://schemas.microsoft.com/office/drawing/2014/main" id="{3397B963-7652-8CF5-5E33-05E2D2994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6342" y="5735637"/>
            <a:ext cx="4251134" cy="97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3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92"/>
    </mc:Choice>
    <mc:Fallback xmlns="">
      <p:transition spd="slow" advTm="1719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0DBDDC-265E-2A6A-E1A0-0CE306CF4A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D43466-50B7-52D9-8C2E-9EF18EFC0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Accelerating the Filter Stage with RT cores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8BF5C-009E-79E6-8D2D-6EA77BE581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8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The filter stage finds geometries that potentially have intersections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400" dirty="0">
                <a:solidFill>
                  <a:srgbClr val="4B5563"/>
                </a:solidFill>
                <a:latin typeface="Arial"/>
              </a:rPr>
              <a:t>Using MBRs, approximate the outline of geometries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400" dirty="0">
                <a:solidFill>
                  <a:srgbClr val="4B5563"/>
                </a:solidFill>
                <a:latin typeface="Arial"/>
              </a:rPr>
              <a:t>Point query: </a:t>
            </a:r>
            <a:r>
              <a:rPr lang="en-US" sz="1400" b="1" dirty="0">
                <a:solidFill>
                  <a:srgbClr val="FF0000"/>
                </a:solidFill>
                <a:latin typeface="Arial"/>
              </a:rPr>
              <a:t>MBR-Point</a:t>
            </a:r>
            <a:r>
              <a:rPr lang="en-US" sz="1400" dirty="0">
                <a:solidFill>
                  <a:srgbClr val="4B5563"/>
                </a:solidFill>
                <a:latin typeface="Arial"/>
              </a:rPr>
              <a:t> intersection test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400" dirty="0">
                <a:solidFill>
                  <a:srgbClr val="4B5563"/>
                </a:solidFill>
                <a:latin typeface="Arial"/>
              </a:rPr>
              <a:t>Range query: </a:t>
            </a:r>
            <a:r>
              <a:rPr lang="en-US" sz="1400" b="1" dirty="0">
                <a:solidFill>
                  <a:srgbClr val="FF0000"/>
                </a:solidFill>
                <a:latin typeface="Arial"/>
              </a:rPr>
              <a:t>MBR-MBR</a:t>
            </a:r>
            <a:r>
              <a:rPr lang="en-US" sz="1400" dirty="0">
                <a:solidFill>
                  <a:srgbClr val="4B5563"/>
                </a:solidFill>
                <a:latin typeface="Arial"/>
              </a:rPr>
              <a:t> intersection test</a:t>
            </a:r>
            <a:endParaRPr lang="en-US" sz="1400" dirty="0">
              <a:solidFill>
                <a:srgbClr val="4B5563"/>
              </a:solidFill>
            </a:endParaRPr>
          </a:p>
          <a:p>
            <a:r>
              <a:rPr lang="en-US" sz="18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Maps spatial index search to ray casting operations: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400" dirty="0">
                <a:solidFill>
                  <a:srgbClr val="4B5563"/>
                </a:solidFill>
                <a:latin typeface="Arial"/>
              </a:rPr>
              <a:t>Point Queries: </a:t>
            </a:r>
            <a:r>
              <a:rPr lang="en-US" sz="1400" b="1" dirty="0">
                <a:solidFill>
                  <a:srgbClr val="FF0000"/>
                </a:solidFill>
                <a:latin typeface="Arial"/>
              </a:rPr>
              <a:t>Cast short rays </a:t>
            </a:r>
            <a:r>
              <a:rPr lang="en-US" sz="1400" dirty="0">
                <a:solidFill>
                  <a:srgbClr val="4B5563"/>
                </a:solidFill>
                <a:latin typeface="Arial"/>
              </a:rPr>
              <a:t>from the probe points.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400" dirty="0">
                <a:solidFill>
                  <a:srgbClr val="4B5563"/>
                </a:solidFill>
                <a:latin typeface="Arial"/>
              </a:rPr>
              <a:t>Range Queries: Dual-pass </a:t>
            </a:r>
            <a:r>
              <a:rPr lang="en-US" sz="1400" b="1" dirty="0">
                <a:solidFill>
                  <a:srgbClr val="FF0000"/>
                </a:solidFill>
                <a:latin typeface="Arial"/>
              </a:rPr>
              <a:t>diagonal/anti-diagonal ray casting</a:t>
            </a:r>
            <a:r>
              <a:rPr lang="en-US" sz="1400" dirty="0">
                <a:solidFill>
                  <a:srgbClr val="4B5563"/>
                </a:solidFill>
                <a:latin typeface="Arial"/>
              </a:rPr>
              <a:t>.</a:t>
            </a:r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2786B171-F8CE-9B24-E514-098A9B2FC648}"/>
              </a:ext>
            </a:extLst>
          </p:cNvPr>
          <p:cNvGrpSpPr/>
          <p:nvPr/>
        </p:nvGrpSpPr>
        <p:grpSpPr>
          <a:xfrm>
            <a:off x="1441200" y="4036799"/>
            <a:ext cx="1645526" cy="1663822"/>
            <a:chOff x="1441200" y="4036799"/>
            <a:chExt cx="1645526" cy="1663822"/>
          </a:xfrm>
        </p:grpSpPr>
        <p:graphicFrame>
          <p:nvGraphicFramePr>
            <p:cNvPr id="119" name="Table 118">
              <a:extLst>
                <a:ext uri="{FF2B5EF4-FFF2-40B4-BE49-F238E27FC236}">
                  <a16:creationId xmlns:a16="http://schemas.microsoft.com/office/drawing/2014/main" id="{F4A75896-0B53-974C-56A6-C90D93EAA70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79449791"/>
                </p:ext>
              </p:extLst>
            </p:nvPr>
          </p:nvGraphicFramePr>
          <p:xfrm>
            <a:off x="1441200" y="4412841"/>
            <a:ext cx="1645526" cy="1287780"/>
          </p:xfrm>
          <a:graphic>
            <a:graphicData uri="http://schemas.openxmlformats.org/drawingml/2006/table">
              <a:tbl>
                <a:tblPr firstRow="1" bandRow="1">
                  <a:tableStyleId>{073A0DAA-6AF3-43AB-8588-CEC1D06C72B9}</a:tableStyleId>
                </a:tblPr>
                <a:tblGrid>
                  <a:gridCol w="847701">
                    <a:extLst>
                      <a:ext uri="{9D8B030D-6E8A-4147-A177-3AD203B41FA5}">
                        <a16:colId xmlns:a16="http://schemas.microsoft.com/office/drawing/2014/main" val="3045944556"/>
                      </a:ext>
                    </a:extLst>
                  </a:gridCol>
                  <a:gridCol w="797825">
                    <a:extLst>
                      <a:ext uri="{9D8B030D-6E8A-4147-A177-3AD203B41FA5}">
                        <a16:colId xmlns:a16="http://schemas.microsoft.com/office/drawing/2014/main" val="2895826200"/>
                      </a:ext>
                    </a:extLst>
                  </a:gridCol>
                </a:tblGrid>
                <a:tr h="245609">
                  <a:tc>
                    <a:txBody>
                      <a:bodyPr/>
                      <a:lstStyle/>
                      <a:p>
                        <a:pPr algn="ctr"/>
                        <a:r>
                          <a:rPr lang="en-US" sz="1050" dirty="0">
                            <a:solidFill>
                              <a:schemeClr val="tx1"/>
                            </a:solidFill>
                          </a:rPr>
                          <a:t>Feature ID </a:t>
                        </a:r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rgbClr val="DAE8FC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n-US" sz="1050" dirty="0">
                            <a:solidFill>
                              <a:schemeClr val="tx1"/>
                            </a:solidFill>
                          </a:rPr>
                          <a:t>Geometry</a:t>
                        </a:r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rgbClr val="DAE8FC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2476762352"/>
                    </a:ext>
                  </a:extLst>
                </a:tr>
                <a:tr h="253051">
                  <a:tc>
                    <a:txBody>
                      <a:bodyPr/>
                      <a:lstStyle/>
                      <a:p>
                        <a:pPr algn="ctr"/>
                        <a:r>
                          <a:rPr lang="en-US" sz="1100" dirty="0"/>
                          <a:t>P</a:t>
                        </a:r>
                        <a:r>
                          <a:rPr lang="en-US" sz="1100" baseline="-25000" dirty="0"/>
                          <a:t>1</a:t>
                        </a:r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100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9847573"/>
                    </a:ext>
                  </a:extLst>
                </a:tr>
                <a:tr h="253051">
                  <a:tc>
                    <a:txBody>
                      <a:bodyPr/>
                      <a:lstStyle/>
                      <a:p>
                        <a:pPr algn="ctr"/>
                        <a:r>
                          <a:rPr lang="en-US" sz="1100" dirty="0"/>
                          <a:t>P</a:t>
                        </a:r>
                        <a:r>
                          <a:rPr lang="en-US" sz="1100" baseline="-25000" dirty="0"/>
                          <a:t>2</a:t>
                        </a:r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100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2269928777"/>
                    </a:ext>
                  </a:extLst>
                </a:tr>
                <a:tr h="253051">
                  <a:tc>
                    <a:txBody>
                      <a:bodyPr/>
                      <a:lstStyle/>
                      <a:p>
                        <a:pPr algn="ctr"/>
                        <a:r>
                          <a:rPr lang="en-US" sz="1100" dirty="0"/>
                          <a:t>P</a:t>
                        </a:r>
                        <a:r>
                          <a:rPr lang="en-US" sz="1100" baseline="-25000" dirty="0"/>
                          <a:t>3</a:t>
                        </a:r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100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2784857460"/>
                    </a:ext>
                  </a:extLst>
                </a:tr>
                <a:tr h="253051">
                  <a:tc>
                    <a:txBody>
                      <a:bodyPr/>
                      <a:lstStyle/>
                      <a:p>
                        <a:pPr algn="ctr"/>
                        <a:r>
                          <a:rPr lang="en-US" sz="1100" dirty="0"/>
                          <a:t>P</a:t>
                        </a:r>
                        <a:r>
                          <a:rPr lang="en-US" sz="1100" baseline="-25000" dirty="0"/>
                          <a:t>4</a:t>
                        </a:r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US" sz="1100" dirty="0"/>
                      </a:p>
                    </a:txBody>
                    <a:tcPr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678679367"/>
                    </a:ext>
                  </a:extLst>
                </a:tr>
              </a:tbl>
            </a:graphicData>
          </a:graphic>
        </p:graphicFrame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49AFB80-4E8F-C689-3B89-7701E6A2F9A2}"/>
                </a:ext>
              </a:extLst>
            </p:cNvPr>
            <p:cNvGrpSpPr/>
            <p:nvPr/>
          </p:nvGrpSpPr>
          <p:grpSpPr>
            <a:xfrm>
              <a:off x="2601750" y="4697870"/>
              <a:ext cx="225761" cy="214668"/>
              <a:chOff x="6787058" y="4241722"/>
              <a:chExt cx="746125" cy="720725"/>
            </a:xfrm>
          </p:grpSpPr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949B4D01-B576-1D95-98E3-A68282D7885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787058" y="4241722"/>
                <a:ext cx="746125" cy="720725"/>
              </a:xfrm>
              <a:custGeom>
                <a:avLst/>
                <a:gdLst>
                  <a:gd name="csX0" fmla="*/ 0 w 746125"/>
                  <a:gd name="csY0" fmla="*/ 577850 h 720725"/>
                  <a:gd name="csX1" fmla="*/ 85725 w 746125"/>
                  <a:gd name="csY1" fmla="*/ 352425 h 720725"/>
                  <a:gd name="csX2" fmla="*/ 69850 w 746125"/>
                  <a:gd name="csY2" fmla="*/ 130175 h 720725"/>
                  <a:gd name="csX3" fmla="*/ 396875 w 746125"/>
                  <a:gd name="csY3" fmla="*/ 88900 h 720725"/>
                  <a:gd name="csX4" fmla="*/ 590550 w 746125"/>
                  <a:gd name="csY4" fmla="*/ 0 h 720725"/>
                  <a:gd name="csX5" fmla="*/ 746125 w 746125"/>
                  <a:gd name="csY5" fmla="*/ 187325 h 720725"/>
                  <a:gd name="csX6" fmla="*/ 644525 w 746125"/>
                  <a:gd name="csY6" fmla="*/ 377825 h 720725"/>
                  <a:gd name="csX7" fmla="*/ 723900 w 746125"/>
                  <a:gd name="csY7" fmla="*/ 466725 h 720725"/>
                  <a:gd name="csX8" fmla="*/ 571500 w 746125"/>
                  <a:gd name="csY8" fmla="*/ 558800 h 720725"/>
                  <a:gd name="csX9" fmla="*/ 390525 w 746125"/>
                  <a:gd name="csY9" fmla="*/ 561975 h 720725"/>
                  <a:gd name="csX10" fmla="*/ 257175 w 746125"/>
                  <a:gd name="csY10" fmla="*/ 720725 h 720725"/>
                  <a:gd name="csX11" fmla="*/ 0 w 746125"/>
                  <a:gd name="csY11" fmla="*/ 577850 h 7207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746125" h="720725">
                    <a:moveTo>
                      <a:pt x="0" y="577850"/>
                    </a:moveTo>
                    <a:lnTo>
                      <a:pt x="85725" y="352425"/>
                    </a:lnTo>
                    <a:lnTo>
                      <a:pt x="69850" y="130175"/>
                    </a:lnTo>
                    <a:lnTo>
                      <a:pt x="396875" y="88900"/>
                    </a:lnTo>
                    <a:lnTo>
                      <a:pt x="590550" y="0"/>
                    </a:lnTo>
                    <a:lnTo>
                      <a:pt x="746125" y="187325"/>
                    </a:lnTo>
                    <a:lnTo>
                      <a:pt x="644525" y="377825"/>
                    </a:lnTo>
                    <a:lnTo>
                      <a:pt x="723900" y="466725"/>
                    </a:lnTo>
                    <a:lnTo>
                      <a:pt x="571500" y="558800"/>
                    </a:lnTo>
                    <a:lnTo>
                      <a:pt x="390525" y="561975"/>
                    </a:lnTo>
                    <a:lnTo>
                      <a:pt x="257175" y="720725"/>
                    </a:lnTo>
                    <a:lnTo>
                      <a:pt x="0" y="577850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Helvetica" pitchFamily="2" charset="0"/>
                </a:endParaRPr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95AA91C8-E2DA-A5EA-E5C2-CD775C0EF0D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031533" y="4451272"/>
                <a:ext cx="320675" cy="225425"/>
              </a:xfrm>
              <a:custGeom>
                <a:avLst/>
                <a:gdLst>
                  <a:gd name="csX0" fmla="*/ 0 w 320675"/>
                  <a:gd name="csY0" fmla="*/ 41275 h 225425"/>
                  <a:gd name="csX1" fmla="*/ 234950 w 320675"/>
                  <a:gd name="csY1" fmla="*/ 0 h 225425"/>
                  <a:gd name="csX2" fmla="*/ 215900 w 320675"/>
                  <a:gd name="csY2" fmla="*/ 92075 h 225425"/>
                  <a:gd name="csX3" fmla="*/ 320675 w 320675"/>
                  <a:gd name="csY3" fmla="*/ 136525 h 225425"/>
                  <a:gd name="csX4" fmla="*/ 158750 w 320675"/>
                  <a:gd name="csY4" fmla="*/ 225425 h 225425"/>
                  <a:gd name="csX5" fmla="*/ 19050 w 320675"/>
                  <a:gd name="csY5" fmla="*/ 158750 h 225425"/>
                  <a:gd name="csX6" fmla="*/ 0 w 320675"/>
                  <a:gd name="csY6" fmla="*/ 41275 h 2254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20675" h="225425">
                    <a:moveTo>
                      <a:pt x="0" y="41275"/>
                    </a:moveTo>
                    <a:lnTo>
                      <a:pt x="234950" y="0"/>
                    </a:lnTo>
                    <a:lnTo>
                      <a:pt x="215900" y="92075"/>
                    </a:lnTo>
                    <a:lnTo>
                      <a:pt x="320675" y="136525"/>
                    </a:lnTo>
                    <a:lnTo>
                      <a:pt x="158750" y="225425"/>
                    </a:lnTo>
                    <a:lnTo>
                      <a:pt x="19050" y="158750"/>
                    </a:lnTo>
                    <a:lnTo>
                      <a:pt x="0" y="412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Helvetica" pitchFamily="2" charset="0"/>
                </a:endParaRP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2BA64E30-ADB9-B305-0401-BDFAF52DC71A}"/>
                </a:ext>
              </a:extLst>
            </p:cNvPr>
            <p:cNvGrpSpPr/>
            <p:nvPr/>
          </p:nvGrpSpPr>
          <p:grpSpPr>
            <a:xfrm>
              <a:off x="2555897" y="4951472"/>
              <a:ext cx="317466" cy="223685"/>
              <a:chOff x="6380250" y="4835082"/>
              <a:chExt cx="1066800" cy="763596"/>
            </a:xfrm>
          </p:grpSpPr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7C8E6BD2-5E6F-7748-38F2-3429D83DCB7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808875" y="5185928"/>
                <a:ext cx="638175" cy="412750"/>
              </a:xfrm>
              <a:custGeom>
                <a:avLst/>
                <a:gdLst>
                  <a:gd name="csX0" fmla="*/ 0 w 638175"/>
                  <a:gd name="csY0" fmla="*/ 209550 h 412750"/>
                  <a:gd name="csX1" fmla="*/ 82550 w 638175"/>
                  <a:gd name="csY1" fmla="*/ 82550 h 412750"/>
                  <a:gd name="csX2" fmla="*/ 434975 w 638175"/>
                  <a:gd name="csY2" fmla="*/ 0 h 412750"/>
                  <a:gd name="csX3" fmla="*/ 593725 w 638175"/>
                  <a:gd name="csY3" fmla="*/ 60325 h 412750"/>
                  <a:gd name="csX4" fmla="*/ 638175 w 638175"/>
                  <a:gd name="csY4" fmla="*/ 146050 h 412750"/>
                  <a:gd name="csX5" fmla="*/ 501650 w 638175"/>
                  <a:gd name="csY5" fmla="*/ 288925 h 412750"/>
                  <a:gd name="csX6" fmla="*/ 555625 w 638175"/>
                  <a:gd name="csY6" fmla="*/ 377825 h 412750"/>
                  <a:gd name="csX7" fmla="*/ 371475 w 638175"/>
                  <a:gd name="csY7" fmla="*/ 412750 h 412750"/>
                  <a:gd name="csX8" fmla="*/ 301625 w 638175"/>
                  <a:gd name="csY8" fmla="*/ 342900 h 412750"/>
                  <a:gd name="csX9" fmla="*/ 53975 w 638175"/>
                  <a:gd name="csY9" fmla="*/ 311150 h 412750"/>
                  <a:gd name="csX10" fmla="*/ 0 w 638175"/>
                  <a:gd name="csY10" fmla="*/ 209550 h 412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638175" h="412750">
                    <a:moveTo>
                      <a:pt x="0" y="209550"/>
                    </a:moveTo>
                    <a:lnTo>
                      <a:pt x="82550" y="82550"/>
                    </a:lnTo>
                    <a:lnTo>
                      <a:pt x="434975" y="0"/>
                    </a:lnTo>
                    <a:lnTo>
                      <a:pt x="593725" y="60325"/>
                    </a:lnTo>
                    <a:lnTo>
                      <a:pt x="638175" y="146050"/>
                    </a:lnTo>
                    <a:lnTo>
                      <a:pt x="501650" y="288925"/>
                    </a:lnTo>
                    <a:lnTo>
                      <a:pt x="555625" y="377825"/>
                    </a:lnTo>
                    <a:lnTo>
                      <a:pt x="371475" y="412750"/>
                    </a:lnTo>
                    <a:lnTo>
                      <a:pt x="301625" y="342900"/>
                    </a:lnTo>
                    <a:lnTo>
                      <a:pt x="53975" y="311150"/>
                    </a:lnTo>
                    <a:lnTo>
                      <a:pt x="0" y="209550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Helvetica" pitchFamily="2" charset="0"/>
                </a:endParaRPr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CD7F64C5-E883-771A-43F0-97C780A561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380250" y="4835082"/>
                <a:ext cx="390525" cy="406400"/>
              </a:xfrm>
              <a:custGeom>
                <a:avLst/>
                <a:gdLst>
                  <a:gd name="csX0" fmla="*/ 0 w 390525"/>
                  <a:gd name="csY0" fmla="*/ 130175 h 406400"/>
                  <a:gd name="csX1" fmla="*/ 142875 w 390525"/>
                  <a:gd name="csY1" fmla="*/ 0 h 406400"/>
                  <a:gd name="csX2" fmla="*/ 257175 w 390525"/>
                  <a:gd name="csY2" fmla="*/ 25400 h 406400"/>
                  <a:gd name="csX3" fmla="*/ 377825 w 390525"/>
                  <a:gd name="csY3" fmla="*/ 168275 h 406400"/>
                  <a:gd name="csX4" fmla="*/ 231775 w 390525"/>
                  <a:gd name="csY4" fmla="*/ 196850 h 406400"/>
                  <a:gd name="csX5" fmla="*/ 390525 w 390525"/>
                  <a:gd name="csY5" fmla="*/ 304800 h 406400"/>
                  <a:gd name="csX6" fmla="*/ 288925 w 390525"/>
                  <a:gd name="csY6" fmla="*/ 403225 h 406400"/>
                  <a:gd name="csX7" fmla="*/ 82550 w 390525"/>
                  <a:gd name="csY7" fmla="*/ 406400 h 406400"/>
                  <a:gd name="csX8" fmla="*/ 0 w 390525"/>
                  <a:gd name="csY8" fmla="*/ 130175 h 4064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390525" h="406400">
                    <a:moveTo>
                      <a:pt x="0" y="130175"/>
                    </a:moveTo>
                    <a:lnTo>
                      <a:pt x="142875" y="0"/>
                    </a:lnTo>
                    <a:lnTo>
                      <a:pt x="257175" y="25400"/>
                    </a:lnTo>
                    <a:lnTo>
                      <a:pt x="377825" y="168275"/>
                    </a:lnTo>
                    <a:lnTo>
                      <a:pt x="231775" y="196850"/>
                    </a:lnTo>
                    <a:lnTo>
                      <a:pt x="390525" y="304800"/>
                    </a:lnTo>
                    <a:lnTo>
                      <a:pt x="288925" y="403225"/>
                    </a:lnTo>
                    <a:lnTo>
                      <a:pt x="82550" y="406400"/>
                    </a:lnTo>
                    <a:lnTo>
                      <a:pt x="0" y="130175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Helvetica" pitchFamily="2" charset="0"/>
                </a:endParaRPr>
              </a:p>
            </p:txBody>
          </p:sp>
        </p:grp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2E375AC7-F1F1-926F-5E14-889F774FD76E}"/>
                </a:ext>
              </a:extLst>
            </p:cNvPr>
            <p:cNvSpPr>
              <a:spLocks/>
            </p:cNvSpPr>
            <p:nvPr/>
          </p:nvSpPr>
          <p:spPr>
            <a:xfrm>
              <a:off x="2336632" y="5222014"/>
              <a:ext cx="335480" cy="197660"/>
            </a:xfrm>
            <a:custGeom>
              <a:avLst/>
              <a:gdLst>
                <a:gd name="csX0" fmla="*/ 0 w 869950"/>
                <a:gd name="csY0" fmla="*/ 304800 h 520700"/>
                <a:gd name="csX1" fmla="*/ 260350 w 869950"/>
                <a:gd name="csY1" fmla="*/ 269875 h 520700"/>
                <a:gd name="csX2" fmla="*/ 282575 w 869950"/>
                <a:gd name="csY2" fmla="*/ 206375 h 520700"/>
                <a:gd name="csX3" fmla="*/ 387350 w 869950"/>
                <a:gd name="csY3" fmla="*/ 193675 h 520700"/>
                <a:gd name="csX4" fmla="*/ 419100 w 869950"/>
                <a:gd name="csY4" fmla="*/ 123825 h 520700"/>
                <a:gd name="csX5" fmla="*/ 628650 w 869950"/>
                <a:gd name="csY5" fmla="*/ 120650 h 520700"/>
                <a:gd name="csX6" fmla="*/ 727075 w 869950"/>
                <a:gd name="csY6" fmla="*/ 0 h 520700"/>
                <a:gd name="csX7" fmla="*/ 869950 w 869950"/>
                <a:gd name="csY7" fmla="*/ 355600 h 520700"/>
                <a:gd name="csX8" fmla="*/ 558800 w 869950"/>
                <a:gd name="csY8" fmla="*/ 520700 h 520700"/>
                <a:gd name="csX9" fmla="*/ 292100 w 869950"/>
                <a:gd name="csY9" fmla="*/ 396875 h 520700"/>
                <a:gd name="csX10" fmla="*/ 38100 w 869950"/>
                <a:gd name="csY10" fmla="*/ 406400 h 520700"/>
                <a:gd name="csX11" fmla="*/ 0 w 869950"/>
                <a:gd name="csY11" fmla="*/ 304800 h 5207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869950" h="520700">
                  <a:moveTo>
                    <a:pt x="0" y="304800"/>
                  </a:moveTo>
                  <a:lnTo>
                    <a:pt x="260350" y="269875"/>
                  </a:lnTo>
                  <a:lnTo>
                    <a:pt x="282575" y="206375"/>
                  </a:lnTo>
                  <a:lnTo>
                    <a:pt x="387350" y="193675"/>
                  </a:lnTo>
                  <a:lnTo>
                    <a:pt x="419100" y="123825"/>
                  </a:lnTo>
                  <a:lnTo>
                    <a:pt x="628650" y="120650"/>
                  </a:lnTo>
                  <a:lnTo>
                    <a:pt x="727075" y="0"/>
                  </a:lnTo>
                  <a:lnTo>
                    <a:pt x="869950" y="355600"/>
                  </a:lnTo>
                  <a:lnTo>
                    <a:pt x="558800" y="520700"/>
                  </a:lnTo>
                  <a:lnTo>
                    <a:pt x="292100" y="396875"/>
                  </a:lnTo>
                  <a:lnTo>
                    <a:pt x="38100" y="40640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DAE8FC"/>
            </a:solidFill>
            <a:ln w="9525">
              <a:solidFill>
                <a:srgbClr val="6C8E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2E9E9C4D-5F13-47BB-40B2-D89FC35DB204}"/>
                </a:ext>
              </a:extLst>
            </p:cNvPr>
            <p:cNvSpPr>
              <a:spLocks/>
            </p:cNvSpPr>
            <p:nvPr/>
          </p:nvSpPr>
          <p:spPr>
            <a:xfrm>
              <a:off x="2735349" y="5510364"/>
              <a:ext cx="264289" cy="174838"/>
            </a:xfrm>
            <a:custGeom>
              <a:avLst/>
              <a:gdLst>
                <a:gd name="csX0" fmla="*/ 57150 w 590550"/>
                <a:gd name="csY0" fmla="*/ 111125 h 396875"/>
                <a:gd name="csX1" fmla="*/ 282575 w 590550"/>
                <a:gd name="csY1" fmla="*/ 130175 h 396875"/>
                <a:gd name="csX2" fmla="*/ 558800 w 590550"/>
                <a:gd name="csY2" fmla="*/ 0 h 396875"/>
                <a:gd name="csX3" fmla="*/ 590550 w 590550"/>
                <a:gd name="csY3" fmla="*/ 228600 h 396875"/>
                <a:gd name="csX4" fmla="*/ 263525 w 590550"/>
                <a:gd name="csY4" fmla="*/ 368300 h 396875"/>
                <a:gd name="csX5" fmla="*/ 0 w 590550"/>
                <a:gd name="csY5" fmla="*/ 396875 h 396875"/>
                <a:gd name="csX6" fmla="*/ 57150 w 590550"/>
                <a:gd name="csY6" fmla="*/ 111125 h 3968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90550" h="396875">
                  <a:moveTo>
                    <a:pt x="57150" y="111125"/>
                  </a:moveTo>
                  <a:lnTo>
                    <a:pt x="282575" y="130175"/>
                  </a:lnTo>
                  <a:lnTo>
                    <a:pt x="558800" y="0"/>
                  </a:lnTo>
                  <a:lnTo>
                    <a:pt x="590550" y="228600"/>
                  </a:lnTo>
                  <a:lnTo>
                    <a:pt x="263525" y="368300"/>
                  </a:lnTo>
                  <a:lnTo>
                    <a:pt x="0" y="396875"/>
                  </a:lnTo>
                  <a:lnTo>
                    <a:pt x="57150" y="111125"/>
                  </a:lnTo>
                  <a:close/>
                </a:path>
              </a:pathLst>
            </a:custGeom>
            <a:solidFill>
              <a:srgbClr val="DAE8FC"/>
            </a:solidFill>
            <a:ln w="9525">
              <a:solidFill>
                <a:srgbClr val="6C8E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73CC4208-92CE-E715-CA75-9A6C425FEE1E}"/>
                </a:ext>
              </a:extLst>
            </p:cNvPr>
            <p:cNvSpPr txBox="1"/>
            <p:nvPr/>
          </p:nvSpPr>
          <p:spPr>
            <a:xfrm>
              <a:off x="1597327" y="4036799"/>
              <a:ext cx="11897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Build-side</a:t>
              </a:r>
            </a:p>
          </p:txBody>
        </p:sp>
      </p:grpSp>
      <p:graphicFrame>
        <p:nvGraphicFramePr>
          <p:cNvPr id="129" name="Table 128">
            <a:extLst>
              <a:ext uri="{FF2B5EF4-FFF2-40B4-BE49-F238E27FC236}">
                <a16:creationId xmlns:a16="http://schemas.microsoft.com/office/drawing/2014/main" id="{C50A52A3-3ADF-9E24-19DA-5812CECF6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77810"/>
              </p:ext>
            </p:extLst>
          </p:nvPr>
        </p:nvGraphicFramePr>
        <p:xfrm>
          <a:off x="8655403" y="4331114"/>
          <a:ext cx="1645526" cy="10287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47701">
                  <a:extLst>
                    <a:ext uri="{9D8B030D-6E8A-4147-A177-3AD203B41FA5}">
                      <a16:colId xmlns:a16="http://schemas.microsoft.com/office/drawing/2014/main" val="3045944556"/>
                    </a:ext>
                  </a:extLst>
                </a:gridCol>
                <a:gridCol w="797825">
                  <a:extLst>
                    <a:ext uri="{9D8B030D-6E8A-4147-A177-3AD203B41FA5}">
                      <a16:colId xmlns:a16="http://schemas.microsoft.com/office/drawing/2014/main" val="2895826200"/>
                    </a:ext>
                  </a:extLst>
                </a:gridCol>
              </a:tblGrid>
              <a:tr h="206044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Feature ID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8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Geometry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8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762352"/>
                  </a:ext>
                </a:extLst>
              </a:tr>
              <a:tr h="235479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Q</a:t>
                      </a:r>
                      <a:r>
                        <a:rPr lang="en-US" sz="1100" baseline="-250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9847573"/>
                  </a:ext>
                </a:extLst>
              </a:tr>
              <a:tr h="235479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Q</a:t>
                      </a:r>
                      <a:r>
                        <a:rPr lang="en-US" sz="1100" baseline="-250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9928777"/>
                  </a:ext>
                </a:extLst>
              </a:tr>
              <a:tr h="235479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Q</a:t>
                      </a:r>
                      <a:r>
                        <a:rPr lang="en-US" sz="1100" baseline="-250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4857460"/>
                  </a:ext>
                </a:extLst>
              </a:tr>
            </a:tbl>
          </a:graphicData>
        </a:graphic>
      </p:graphicFrame>
      <p:sp>
        <p:nvSpPr>
          <p:cNvPr id="130" name="Oval 129">
            <a:extLst>
              <a:ext uri="{FF2B5EF4-FFF2-40B4-BE49-F238E27FC236}">
                <a16:creationId xmlns:a16="http://schemas.microsoft.com/office/drawing/2014/main" id="{A01A1209-5AD7-D55C-CC9A-8966550929BE}"/>
              </a:ext>
            </a:extLst>
          </p:cNvPr>
          <p:cNvSpPr/>
          <p:nvPr/>
        </p:nvSpPr>
        <p:spPr>
          <a:xfrm>
            <a:off x="9936997" y="4666445"/>
            <a:ext cx="91440" cy="91440"/>
          </a:xfrm>
          <a:prstGeom prst="ellipse">
            <a:avLst/>
          </a:prstGeom>
          <a:solidFill>
            <a:srgbClr val="82B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itchFamily="2" charset="0"/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829B746C-7AF8-E1BF-7C0F-A1B7F61440D6}"/>
              </a:ext>
            </a:extLst>
          </p:cNvPr>
          <p:cNvSpPr/>
          <p:nvPr/>
        </p:nvSpPr>
        <p:spPr>
          <a:xfrm>
            <a:off x="9604821" y="4963518"/>
            <a:ext cx="91440" cy="91440"/>
          </a:xfrm>
          <a:prstGeom prst="ellipse">
            <a:avLst/>
          </a:prstGeom>
          <a:solidFill>
            <a:srgbClr val="82B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itchFamily="2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6F91E6DC-170B-117C-3141-E8A62CE50282}"/>
              </a:ext>
            </a:extLst>
          </p:cNvPr>
          <p:cNvSpPr txBox="1"/>
          <p:nvPr/>
        </p:nvSpPr>
        <p:spPr>
          <a:xfrm>
            <a:off x="8716855" y="3992257"/>
            <a:ext cx="1266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Probe-side</a:t>
            </a:r>
          </a:p>
        </p:txBody>
      </p: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0A2A8D3B-8278-C95A-BC5A-FF00CF6CA49D}"/>
              </a:ext>
            </a:extLst>
          </p:cNvPr>
          <p:cNvGrpSpPr/>
          <p:nvPr/>
        </p:nvGrpSpPr>
        <p:grpSpPr>
          <a:xfrm>
            <a:off x="3084324" y="4496200"/>
            <a:ext cx="1456485" cy="558758"/>
            <a:chOff x="3084324" y="4496200"/>
            <a:chExt cx="1456485" cy="558758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39D11ADF-EEBE-9F97-3F2A-2EAF6D237B27}"/>
                </a:ext>
              </a:extLst>
            </p:cNvPr>
            <p:cNvSpPr txBox="1"/>
            <p:nvPr/>
          </p:nvSpPr>
          <p:spPr>
            <a:xfrm>
              <a:off x="3084324" y="4496200"/>
              <a:ext cx="13957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Helvetica" pitchFamily="2" charset="0"/>
                </a:rPr>
                <a:t>① BVH over</a:t>
              </a:r>
            </a:p>
            <a:p>
              <a:pPr algn="ctr"/>
              <a:r>
                <a:rPr lang="en-US" sz="1200" b="1" dirty="0">
                  <a:latin typeface="Helvetica" pitchFamily="2" charset="0"/>
                </a:rPr>
                <a:t>Feature MBRs</a:t>
              </a:r>
            </a:p>
          </p:txBody>
        </p:sp>
        <p:sp>
          <p:nvSpPr>
            <p:cNvPr id="223" name="Down Arrow 222">
              <a:extLst>
                <a:ext uri="{FF2B5EF4-FFF2-40B4-BE49-F238E27FC236}">
                  <a16:creationId xmlns:a16="http://schemas.microsoft.com/office/drawing/2014/main" id="{D163AD77-67B3-68A7-D1B1-6E25C9157A8B}"/>
                </a:ext>
              </a:extLst>
            </p:cNvPr>
            <p:cNvSpPr/>
            <p:nvPr/>
          </p:nvSpPr>
          <p:spPr>
            <a:xfrm rot="16200000">
              <a:off x="3773666" y="4287814"/>
              <a:ext cx="153870" cy="1380417"/>
            </a:xfrm>
            <a:prstGeom prst="downArrow">
              <a:avLst>
                <a:gd name="adj1" fmla="val 50000"/>
                <a:gd name="adj2" fmla="val 75933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6FF654E5-3352-22AD-E969-A26211CC0899}"/>
              </a:ext>
            </a:extLst>
          </p:cNvPr>
          <p:cNvGrpSpPr/>
          <p:nvPr/>
        </p:nvGrpSpPr>
        <p:grpSpPr>
          <a:xfrm>
            <a:off x="7121773" y="4163821"/>
            <a:ext cx="1516440" cy="714099"/>
            <a:chOff x="7121773" y="4163821"/>
            <a:chExt cx="1516440" cy="714099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8D320CB8-586C-1077-E217-B86066AE1ADD}"/>
                </a:ext>
              </a:extLst>
            </p:cNvPr>
            <p:cNvSpPr txBox="1"/>
            <p:nvPr/>
          </p:nvSpPr>
          <p:spPr>
            <a:xfrm>
              <a:off x="7302838" y="4163821"/>
              <a:ext cx="132183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latin typeface="Helvetica" pitchFamily="2" charset="0"/>
                </a:rPr>
                <a:t>② Cast Rays</a:t>
              </a:r>
            </a:p>
            <a:p>
              <a:pPr algn="ctr"/>
              <a:r>
                <a:rPr lang="en-US" sz="1100" b="1" dirty="0">
                  <a:latin typeface="Helvetica" pitchFamily="2" charset="0"/>
                </a:rPr>
                <a:t>from Geometry Outlines</a:t>
              </a:r>
            </a:p>
          </p:txBody>
        </p:sp>
        <p:sp>
          <p:nvSpPr>
            <p:cNvPr id="225" name="Down Arrow 224">
              <a:extLst>
                <a:ext uri="{FF2B5EF4-FFF2-40B4-BE49-F238E27FC236}">
                  <a16:creationId xmlns:a16="http://schemas.microsoft.com/office/drawing/2014/main" id="{E7EBC8FA-210C-CEF1-7DBC-6D6D5A011EA2}"/>
                </a:ext>
              </a:extLst>
            </p:cNvPr>
            <p:cNvSpPr/>
            <p:nvPr/>
          </p:nvSpPr>
          <p:spPr>
            <a:xfrm rot="5400000">
              <a:off x="7787659" y="4027366"/>
              <a:ext cx="184668" cy="1516440"/>
            </a:xfrm>
            <a:prstGeom prst="downArrow">
              <a:avLst>
                <a:gd name="adj1" fmla="val 50000"/>
                <a:gd name="adj2" fmla="val 7593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Helvetica" pitchFamily="2" charset="0"/>
              </a:endParaRPr>
            </a:p>
          </p:txBody>
        </p:sp>
      </p:grpSp>
      <p:graphicFrame>
        <p:nvGraphicFramePr>
          <p:cNvPr id="227" name="Table 226">
            <a:extLst>
              <a:ext uri="{FF2B5EF4-FFF2-40B4-BE49-F238E27FC236}">
                <a16:creationId xmlns:a16="http://schemas.microsoft.com/office/drawing/2014/main" id="{74E9D361-4B87-A281-79FA-6189C601C9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944887"/>
              </p:ext>
            </p:extLst>
          </p:nvPr>
        </p:nvGraphicFramePr>
        <p:xfrm>
          <a:off x="8175741" y="6118787"/>
          <a:ext cx="2486595" cy="2875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8865">
                  <a:extLst>
                    <a:ext uri="{9D8B030D-6E8A-4147-A177-3AD203B41FA5}">
                      <a16:colId xmlns:a16="http://schemas.microsoft.com/office/drawing/2014/main" val="1405154005"/>
                    </a:ext>
                  </a:extLst>
                </a:gridCol>
                <a:gridCol w="828865">
                  <a:extLst>
                    <a:ext uri="{9D8B030D-6E8A-4147-A177-3AD203B41FA5}">
                      <a16:colId xmlns:a16="http://schemas.microsoft.com/office/drawing/2014/main" val="2929450236"/>
                    </a:ext>
                  </a:extLst>
                </a:gridCol>
                <a:gridCol w="828865">
                  <a:extLst>
                    <a:ext uri="{9D8B030D-6E8A-4147-A177-3AD203B41FA5}">
                      <a16:colId xmlns:a16="http://schemas.microsoft.com/office/drawing/2014/main" val="3169401701"/>
                    </a:ext>
                  </a:extLst>
                </a:gridCol>
              </a:tblGrid>
              <a:tr h="28755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200" b="1" dirty="0">
                          <a:solidFill>
                            <a:srgbClr val="6C8EBF"/>
                          </a:solidFill>
                        </a:rPr>
                        <a:t>P</a:t>
                      </a:r>
                      <a:r>
                        <a:rPr lang="en-US" sz="1200" b="1" baseline="-25000" dirty="0">
                          <a:solidFill>
                            <a:srgbClr val="6C8EBF"/>
                          </a:solidFill>
                        </a:rPr>
                        <a:t>1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200" b="1" dirty="0">
                          <a:solidFill>
                            <a:srgbClr val="82B366"/>
                          </a:solidFill>
                        </a:rPr>
                        <a:t>Q</a:t>
                      </a:r>
                      <a:r>
                        <a:rPr lang="en-US" sz="1200" b="1" baseline="-25000" dirty="0">
                          <a:solidFill>
                            <a:srgbClr val="82B366"/>
                          </a:solidFill>
                        </a:rPr>
                        <a:t>1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200" b="1" dirty="0">
                          <a:solidFill>
                            <a:srgbClr val="6C8EBF"/>
                          </a:solidFill>
                        </a:rPr>
                        <a:t>P</a:t>
                      </a:r>
                      <a:r>
                        <a:rPr lang="en-US" sz="1200" b="1" baseline="-25000" dirty="0">
                          <a:solidFill>
                            <a:srgbClr val="6C8EBF"/>
                          </a:solidFill>
                        </a:rPr>
                        <a:t>1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200" b="1" dirty="0">
                          <a:solidFill>
                            <a:srgbClr val="82B366"/>
                          </a:solidFill>
                        </a:rPr>
                        <a:t>Q</a:t>
                      </a:r>
                      <a:r>
                        <a:rPr lang="en-US" sz="1200" b="1" baseline="-25000" dirty="0">
                          <a:solidFill>
                            <a:srgbClr val="82B366"/>
                          </a:solidFill>
                        </a:rPr>
                        <a:t>2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743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200" b="1" dirty="0">
                          <a:solidFill>
                            <a:srgbClr val="6C8EBF"/>
                          </a:solidFill>
                        </a:rPr>
                        <a:t>P</a:t>
                      </a:r>
                      <a:r>
                        <a:rPr lang="en-US" sz="1200" b="1" baseline="-25000" dirty="0">
                          <a:solidFill>
                            <a:srgbClr val="6C8EBF"/>
                          </a:solidFill>
                        </a:rPr>
                        <a:t>4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200" b="1" dirty="0">
                          <a:solidFill>
                            <a:srgbClr val="82B366"/>
                          </a:solidFill>
                        </a:rPr>
                        <a:t>Q</a:t>
                      </a:r>
                      <a:r>
                        <a:rPr lang="en-US" sz="1200" b="1" baseline="-25000" dirty="0">
                          <a:solidFill>
                            <a:srgbClr val="82B366"/>
                          </a:solidFill>
                        </a:rPr>
                        <a:t>3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1278"/>
                  </a:ext>
                </a:extLst>
              </a:tr>
            </a:tbl>
          </a:graphicData>
        </a:graphic>
      </p:graphicFrame>
      <p:sp>
        <p:nvSpPr>
          <p:cNvPr id="228" name="TextBox 227">
            <a:extLst>
              <a:ext uri="{FF2B5EF4-FFF2-40B4-BE49-F238E27FC236}">
                <a16:creationId xmlns:a16="http://schemas.microsoft.com/office/drawing/2014/main" id="{356971D6-6140-801A-26F3-2E207B05B87E}"/>
              </a:ext>
            </a:extLst>
          </p:cNvPr>
          <p:cNvSpPr txBox="1"/>
          <p:nvPr/>
        </p:nvSpPr>
        <p:spPr>
          <a:xfrm>
            <a:off x="8535421" y="5767559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Candidate Pairs</a:t>
            </a:r>
          </a:p>
        </p:txBody>
      </p:sp>
      <p:sp>
        <p:nvSpPr>
          <p:cNvPr id="245" name="Freeform 244">
            <a:extLst>
              <a:ext uri="{FF2B5EF4-FFF2-40B4-BE49-F238E27FC236}">
                <a16:creationId xmlns:a16="http://schemas.microsoft.com/office/drawing/2014/main" id="{DC1BCE77-007A-C82C-EA35-866FB453A2B1}"/>
              </a:ext>
            </a:extLst>
          </p:cNvPr>
          <p:cNvSpPr/>
          <p:nvPr/>
        </p:nvSpPr>
        <p:spPr>
          <a:xfrm rot="19451481">
            <a:off x="10006882" y="5112409"/>
            <a:ext cx="155773" cy="259810"/>
          </a:xfrm>
          <a:custGeom>
            <a:avLst/>
            <a:gdLst>
              <a:gd name="csX0" fmla="*/ 0 w 995787"/>
              <a:gd name="csY0" fmla="*/ 833014 h 1364419"/>
              <a:gd name="csX1" fmla="*/ 19150 w 995787"/>
              <a:gd name="csY1" fmla="*/ 411719 h 1364419"/>
              <a:gd name="csX2" fmla="*/ 287246 w 995787"/>
              <a:gd name="csY2" fmla="*/ 0 h 1364419"/>
              <a:gd name="csX3" fmla="*/ 804289 w 995787"/>
              <a:gd name="csY3" fmla="*/ 33512 h 1364419"/>
              <a:gd name="csX4" fmla="*/ 995787 w 995787"/>
              <a:gd name="csY4" fmla="*/ 354270 h 1364419"/>
              <a:gd name="csX5" fmla="*/ 641517 w 995787"/>
              <a:gd name="csY5" fmla="*/ 1292607 h 1364419"/>
              <a:gd name="csX6" fmla="*/ 426082 w 995787"/>
              <a:gd name="csY6" fmla="*/ 1364419 h 1364419"/>
              <a:gd name="csX7" fmla="*/ 335121 w 995787"/>
              <a:gd name="csY7" fmla="*/ 1072385 h 1364419"/>
              <a:gd name="csX8" fmla="*/ 0 w 995787"/>
              <a:gd name="csY8" fmla="*/ 833014 h 13644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995787" h="1364419">
                <a:moveTo>
                  <a:pt x="0" y="833014"/>
                </a:moveTo>
                <a:lnTo>
                  <a:pt x="19150" y="411719"/>
                </a:lnTo>
                <a:lnTo>
                  <a:pt x="287246" y="0"/>
                </a:lnTo>
                <a:lnTo>
                  <a:pt x="804289" y="33512"/>
                </a:lnTo>
                <a:lnTo>
                  <a:pt x="995787" y="354270"/>
                </a:lnTo>
                <a:lnTo>
                  <a:pt x="641517" y="1292607"/>
                </a:lnTo>
                <a:lnTo>
                  <a:pt x="426082" y="1364419"/>
                </a:lnTo>
                <a:lnTo>
                  <a:pt x="335121" y="1072385"/>
                </a:lnTo>
                <a:lnTo>
                  <a:pt x="0" y="833014"/>
                </a:lnTo>
                <a:close/>
              </a:path>
            </a:pathLst>
          </a:custGeom>
          <a:solidFill>
            <a:srgbClr val="D5E8D4"/>
          </a:solidFill>
          <a:ln w="12700">
            <a:solidFill>
              <a:srgbClr val="82B366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itchFamily="2" charset="0"/>
            </a:endParaRPr>
          </a:p>
        </p:txBody>
      </p: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8A722543-4142-B08C-0C18-F6F02D8C706E}"/>
              </a:ext>
            </a:extLst>
          </p:cNvPr>
          <p:cNvGrpSpPr/>
          <p:nvPr/>
        </p:nvGrpSpPr>
        <p:grpSpPr>
          <a:xfrm>
            <a:off x="4487455" y="3688229"/>
            <a:ext cx="2634318" cy="2766703"/>
            <a:chOff x="4487455" y="3688229"/>
            <a:chExt cx="2634318" cy="2766703"/>
          </a:xfrm>
        </p:grpSpPr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6A05551B-2F50-C695-AA6A-47A2364237DC}"/>
                </a:ext>
              </a:extLst>
            </p:cNvPr>
            <p:cNvSpPr>
              <a:spLocks/>
            </p:cNvSpPr>
            <p:nvPr/>
          </p:nvSpPr>
          <p:spPr>
            <a:xfrm>
              <a:off x="4564894" y="3688229"/>
              <a:ext cx="2556879" cy="2766703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50" dirty="0">
                <a:latin typeface="Helvetica" pitchFamily="2" charset="0"/>
              </a:endParaRPr>
            </a:p>
          </p:txBody>
        </p: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015B1798-3BE1-9ADD-4957-2EBB8D202B8A}"/>
                </a:ext>
              </a:extLst>
            </p:cNvPr>
            <p:cNvCxnSpPr>
              <a:cxnSpLocks/>
              <a:stCxn id="139" idx="2"/>
              <a:endCxn id="165" idx="0"/>
            </p:cNvCxnSpPr>
            <p:nvPr/>
          </p:nvCxnSpPr>
          <p:spPr>
            <a:xfrm flipH="1">
              <a:off x="5102437" y="5311165"/>
              <a:ext cx="288206" cy="201782"/>
            </a:xfrm>
            <a:prstGeom prst="straightConnector1">
              <a:avLst/>
            </a:prstGeom>
            <a:ln w="25400">
              <a:solidFill>
                <a:srgbClr val="FF2600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E65B5B0C-0B09-D164-7483-47A4435FEF30}"/>
                </a:ext>
              </a:extLst>
            </p:cNvPr>
            <p:cNvCxnSpPr>
              <a:cxnSpLocks/>
              <a:stCxn id="139" idx="2"/>
              <a:endCxn id="175" idx="0"/>
            </p:cNvCxnSpPr>
            <p:nvPr/>
          </p:nvCxnSpPr>
          <p:spPr>
            <a:xfrm>
              <a:off x="5390643" y="5311165"/>
              <a:ext cx="203697" cy="201782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DE52D4AF-B802-07B1-8B64-4E09A29FB8F0}"/>
                </a:ext>
              </a:extLst>
            </p:cNvPr>
            <p:cNvCxnSpPr>
              <a:cxnSpLocks/>
              <a:stCxn id="146" idx="2"/>
              <a:endCxn id="181" idx="0"/>
            </p:cNvCxnSpPr>
            <p:nvPr/>
          </p:nvCxnSpPr>
          <p:spPr>
            <a:xfrm flipH="1">
              <a:off x="6188521" y="5310163"/>
              <a:ext cx="276863" cy="200145"/>
            </a:xfrm>
            <a:prstGeom prst="straightConnector1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2152C5F3-B431-7708-B2AE-281E8E110D49}"/>
                </a:ext>
              </a:extLst>
            </p:cNvPr>
            <p:cNvCxnSpPr>
              <a:cxnSpLocks/>
              <a:stCxn id="146" idx="2"/>
              <a:endCxn id="185" idx="0"/>
            </p:cNvCxnSpPr>
            <p:nvPr/>
          </p:nvCxnSpPr>
          <p:spPr>
            <a:xfrm>
              <a:off x="6465384" y="5310163"/>
              <a:ext cx="275999" cy="200145"/>
            </a:xfrm>
            <a:prstGeom prst="straightConnector1">
              <a:avLst/>
            </a:prstGeom>
            <a:ln w="25400">
              <a:solidFill>
                <a:srgbClr val="FF2600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EAB0270B-FA82-3C1A-9A33-7C3740BB5000}"/>
                </a:ext>
              </a:extLst>
            </p:cNvPr>
            <p:cNvSpPr>
              <a:spLocks/>
            </p:cNvSpPr>
            <p:nvPr/>
          </p:nvSpPr>
          <p:spPr>
            <a:xfrm>
              <a:off x="5159574" y="4829224"/>
              <a:ext cx="462138" cy="48194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BCFBE66A-158D-76D6-7E8C-9A27A59661D4}"/>
                </a:ext>
              </a:extLst>
            </p:cNvPr>
            <p:cNvGrpSpPr>
              <a:grpSpLocks/>
            </p:cNvGrpSpPr>
            <p:nvPr/>
          </p:nvGrpSpPr>
          <p:grpSpPr>
            <a:xfrm>
              <a:off x="5204307" y="4986440"/>
              <a:ext cx="380746" cy="256819"/>
              <a:chOff x="8089107" y="14571922"/>
              <a:chExt cx="1482725" cy="1000121"/>
            </a:xfrm>
          </p:grpSpPr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E671C54F-15F9-8044-65CF-57095746DE2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089107" y="14571922"/>
                <a:ext cx="746125" cy="720723"/>
              </a:xfrm>
              <a:custGeom>
                <a:avLst/>
                <a:gdLst>
                  <a:gd name="csX0" fmla="*/ 0 w 746125"/>
                  <a:gd name="csY0" fmla="*/ 577850 h 720725"/>
                  <a:gd name="csX1" fmla="*/ 85725 w 746125"/>
                  <a:gd name="csY1" fmla="*/ 352425 h 720725"/>
                  <a:gd name="csX2" fmla="*/ 69850 w 746125"/>
                  <a:gd name="csY2" fmla="*/ 130175 h 720725"/>
                  <a:gd name="csX3" fmla="*/ 396875 w 746125"/>
                  <a:gd name="csY3" fmla="*/ 88900 h 720725"/>
                  <a:gd name="csX4" fmla="*/ 590550 w 746125"/>
                  <a:gd name="csY4" fmla="*/ 0 h 720725"/>
                  <a:gd name="csX5" fmla="*/ 746125 w 746125"/>
                  <a:gd name="csY5" fmla="*/ 187325 h 720725"/>
                  <a:gd name="csX6" fmla="*/ 644525 w 746125"/>
                  <a:gd name="csY6" fmla="*/ 377825 h 720725"/>
                  <a:gd name="csX7" fmla="*/ 723900 w 746125"/>
                  <a:gd name="csY7" fmla="*/ 466725 h 720725"/>
                  <a:gd name="csX8" fmla="*/ 571500 w 746125"/>
                  <a:gd name="csY8" fmla="*/ 558800 h 720725"/>
                  <a:gd name="csX9" fmla="*/ 390525 w 746125"/>
                  <a:gd name="csY9" fmla="*/ 561975 h 720725"/>
                  <a:gd name="csX10" fmla="*/ 257175 w 746125"/>
                  <a:gd name="csY10" fmla="*/ 720725 h 720725"/>
                  <a:gd name="csX11" fmla="*/ 0 w 746125"/>
                  <a:gd name="csY11" fmla="*/ 577850 h 7207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746125" h="720725">
                    <a:moveTo>
                      <a:pt x="0" y="577850"/>
                    </a:moveTo>
                    <a:lnTo>
                      <a:pt x="85725" y="352425"/>
                    </a:lnTo>
                    <a:lnTo>
                      <a:pt x="69850" y="130175"/>
                    </a:lnTo>
                    <a:lnTo>
                      <a:pt x="396875" y="88900"/>
                    </a:lnTo>
                    <a:lnTo>
                      <a:pt x="590550" y="0"/>
                    </a:lnTo>
                    <a:lnTo>
                      <a:pt x="746125" y="187325"/>
                    </a:lnTo>
                    <a:lnTo>
                      <a:pt x="644525" y="377825"/>
                    </a:lnTo>
                    <a:lnTo>
                      <a:pt x="723900" y="466725"/>
                    </a:lnTo>
                    <a:lnTo>
                      <a:pt x="571500" y="558800"/>
                    </a:lnTo>
                    <a:lnTo>
                      <a:pt x="390525" y="561975"/>
                    </a:lnTo>
                    <a:lnTo>
                      <a:pt x="257175" y="720725"/>
                    </a:lnTo>
                    <a:lnTo>
                      <a:pt x="0" y="577850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latin typeface="Helvetica" pitchFamily="2" charset="0"/>
                </a:endParaRPr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8B7F4818-DEAB-39FF-D652-36A21974F0B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933656" y="15159294"/>
                <a:ext cx="638176" cy="412749"/>
              </a:xfrm>
              <a:custGeom>
                <a:avLst/>
                <a:gdLst>
                  <a:gd name="csX0" fmla="*/ 0 w 638175"/>
                  <a:gd name="csY0" fmla="*/ 209550 h 412750"/>
                  <a:gd name="csX1" fmla="*/ 82550 w 638175"/>
                  <a:gd name="csY1" fmla="*/ 82550 h 412750"/>
                  <a:gd name="csX2" fmla="*/ 434975 w 638175"/>
                  <a:gd name="csY2" fmla="*/ 0 h 412750"/>
                  <a:gd name="csX3" fmla="*/ 593725 w 638175"/>
                  <a:gd name="csY3" fmla="*/ 60325 h 412750"/>
                  <a:gd name="csX4" fmla="*/ 638175 w 638175"/>
                  <a:gd name="csY4" fmla="*/ 146050 h 412750"/>
                  <a:gd name="csX5" fmla="*/ 501650 w 638175"/>
                  <a:gd name="csY5" fmla="*/ 288925 h 412750"/>
                  <a:gd name="csX6" fmla="*/ 555625 w 638175"/>
                  <a:gd name="csY6" fmla="*/ 377825 h 412750"/>
                  <a:gd name="csX7" fmla="*/ 371475 w 638175"/>
                  <a:gd name="csY7" fmla="*/ 412750 h 412750"/>
                  <a:gd name="csX8" fmla="*/ 301625 w 638175"/>
                  <a:gd name="csY8" fmla="*/ 342900 h 412750"/>
                  <a:gd name="csX9" fmla="*/ 53975 w 638175"/>
                  <a:gd name="csY9" fmla="*/ 311150 h 412750"/>
                  <a:gd name="csX10" fmla="*/ 0 w 638175"/>
                  <a:gd name="csY10" fmla="*/ 209550 h 412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638175" h="412750">
                    <a:moveTo>
                      <a:pt x="0" y="209550"/>
                    </a:moveTo>
                    <a:lnTo>
                      <a:pt x="82550" y="82550"/>
                    </a:lnTo>
                    <a:lnTo>
                      <a:pt x="434975" y="0"/>
                    </a:lnTo>
                    <a:lnTo>
                      <a:pt x="593725" y="60325"/>
                    </a:lnTo>
                    <a:lnTo>
                      <a:pt x="638175" y="146050"/>
                    </a:lnTo>
                    <a:lnTo>
                      <a:pt x="501650" y="288925"/>
                    </a:lnTo>
                    <a:lnTo>
                      <a:pt x="555625" y="377825"/>
                    </a:lnTo>
                    <a:lnTo>
                      <a:pt x="371475" y="412750"/>
                    </a:lnTo>
                    <a:lnTo>
                      <a:pt x="301625" y="342900"/>
                    </a:lnTo>
                    <a:lnTo>
                      <a:pt x="53975" y="311150"/>
                    </a:lnTo>
                    <a:lnTo>
                      <a:pt x="0" y="209550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06D85D03-1268-8493-0C51-526A1762E9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333581" y="14781472"/>
                <a:ext cx="320673" cy="225423"/>
              </a:xfrm>
              <a:custGeom>
                <a:avLst/>
                <a:gdLst>
                  <a:gd name="csX0" fmla="*/ 0 w 320675"/>
                  <a:gd name="csY0" fmla="*/ 41275 h 225425"/>
                  <a:gd name="csX1" fmla="*/ 234950 w 320675"/>
                  <a:gd name="csY1" fmla="*/ 0 h 225425"/>
                  <a:gd name="csX2" fmla="*/ 215900 w 320675"/>
                  <a:gd name="csY2" fmla="*/ 92075 h 225425"/>
                  <a:gd name="csX3" fmla="*/ 320675 w 320675"/>
                  <a:gd name="csY3" fmla="*/ 136525 h 225425"/>
                  <a:gd name="csX4" fmla="*/ 158750 w 320675"/>
                  <a:gd name="csY4" fmla="*/ 225425 h 225425"/>
                  <a:gd name="csX5" fmla="*/ 19050 w 320675"/>
                  <a:gd name="csY5" fmla="*/ 158750 h 225425"/>
                  <a:gd name="csX6" fmla="*/ 0 w 320675"/>
                  <a:gd name="csY6" fmla="*/ 41275 h 2254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20675" h="225425">
                    <a:moveTo>
                      <a:pt x="0" y="41275"/>
                    </a:moveTo>
                    <a:lnTo>
                      <a:pt x="234950" y="0"/>
                    </a:lnTo>
                    <a:lnTo>
                      <a:pt x="215900" y="92075"/>
                    </a:lnTo>
                    <a:lnTo>
                      <a:pt x="320675" y="136525"/>
                    </a:lnTo>
                    <a:lnTo>
                      <a:pt x="158750" y="225425"/>
                    </a:lnTo>
                    <a:lnTo>
                      <a:pt x="19050" y="158750"/>
                    </a:lnTo>
                    <a:lnTo>
                      <a:pt x="0" y="412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447782CF-1135-C5A1-33A1-A4785F91E9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108282" y="14610020"/>
                <a:ext cx="390524" cy="406402"/>
              </a:xfrm>
              <a:custGeom>
                <a:avLst/>
                <a:gdLst>
                  <a:gd name="csX0" fmla="*/ 0 w 390525"/>
                  <a:gd name="csY0" fmla="*/ 130175 h 406400"/>
                  <a:gd name="csX1" fmla="*/ 142875 w 390525"/>
                  <a:gd name="csY1" fmla="*/ 0 h 406400"/>
                  <a:gd name="csX2" fmla="*/ 257175 w 390525"/>
                  <a:gd name="csY2" fmla="*/ 25400 h 406400"/>
                  <a:gd name="csX3" fmla="*/ 377825 w 390525"/>
                  <a:gd name="csY3" fmla="*/ 168275 h 406400"/>
                  <a:gd name="csX4" fmla="*/ 231775 w 390525"/>
                  <a:gd name="csY4" fmla="*/ 196850 h 406400"/>
                  <a:gd name="csX5" fmla="*/ 390525 w 390525"/>
                  <a:gd name="csY5" fmla="*/ 304800 h 406400"/>
                  <a:gd name="csX6" fmla="*/ 288925 w 390525"/>
                  <a:gd name="csY6" fmla="*/ 403225 h 406400"/>
                  <a:gd name="csX7" fmla="*/ 82550 w 390525"/>
                  <a:gd name="csY7" fmla="*/ 406400 h 406400"/>
                  <a:gd name="csX8" fmla="*/ 0 w 390525"/>
                  <a:gd name="csY8" fmla="*/ 130175 h 4064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390525" h="406400">
                    <a:moveTo>
                      <a:pt x="0" y="130175"/>
                    </a:moveTo>
                    <a:lnTo>
                      <a:pt x="142875" y="0"/>
                    </a:lnTo>
                    <a:lnTo>
                      <a:pt x="257175" y="25400"/>
                    </a:lnTo>
                    <a:lnTo>
                      <a:pt x="377825" y="168275"/>
                    </a:lnTo>
                    <a:lnTo>
                      <a:pt x="231775" y="196850"/>
                    </a:lnTo>
                    <a:lnTo>
                      <a:pt x="390525" y="304800"/>
                    </a:lnTo>
                    <a:lnTo>
                      <a:pt x="288925" y="403225"/>
                    </a:lnTo>
                    <a:lnTo>
                      <a:pt x="82550" y="406400"/>
                    </a:lnTo>
                    <a:lnTo>
                      <a:pt x="0" y="130175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</p:grp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BE1AD4F4-EC6C-0D94-E9BE-D0906CF59580}"/>
                </a:ext>
              </a:extLst>
            </p:cNvPr>
            <p:cNvSpPr>
              <a:spLocks/>
            </p:cNvSpPr>
            <p:nvPr/>
          </p:nvSpPr>
          <p:spPr>
            <a:xfrm>
              <a:off x="5180086" y="4961355"/>
              <a:ext cx="418315" cy="319204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C2C4A82B-7349-98B9-46D8-D39E7746A8F4}"/>
                </a:ext>
              </a:extLst>
            </p:cNvPr>
            <p:cNvSpPr>
              <a:spLocks/>
            </p:cNvSpPr>
            <p:nvPr/>
          </p:nvSpPr>
          <p:spPr>
            <a:xfrm>
              <a:off x="6231615" y="4859942"/>
              <a:ext cx="467538" cy="45022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3D96690D-1152-79C9-0218-D339DD757CBF}"/>
                </a:ext>
              </a:extLst>
            </p:cNvPr>
            <p:cNvGrpSpPr>
              <a:grpSpLocks/>
            </p:cNvGrpSpPr>
            <p:nvPr/>
          </p:nvGrpSpPr>
          <p:grpSpPr>
            <a:xfrm>
              <a:off x="6267018" y="4971277"/>
              <a:ext cx="402535" cy="295262"/>
              <a:chOff x="11482389" y="15859125"/>
              <a:chExt cx="1250950" cy="917578"/>
            </a:xfrm>
          </p:grpSpPr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8511A3F6-E3AD-03AC-1013-EEFBBB15713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482389" y="15859125"/>
                <a:ext cx="869952" cy="520700"/>
              </a:xfrm>
              <a:custGeom>
                <a:avLst/>
                <a:gdLst>
                  <a:gd name="csX0" fmla="*/ 0 w 869950"/>
                  <a:gd name="csY0" fmla="*/ 304800 h 520700"/>
                  <a:gd name="csX1" fmla="*/ 260350 w 869950"/>
                  <a:gd name="csY1" fmla="*/ 269875 h 520700"/>
                  <a:gd name="csX2" fmla="*/ 282575 w 869950"/>
                  <a:gd name="csY2" fmla="*/ 206375 h 520700"/>
                  <a:gd name="csX3" fmla="*/ 387350 w 869950"/>
                  <a:gd name="csY3" fmla="*/ 193675 h 520700"/>
                  <a:gd name="csX4" fmla="*/ 419100 w 869950"/>
                  <a:gd name="csY4" fmla="*/ 123825 h 520700"/>
                  <a:gd name="csX5" fmla="*/ 628650 w 869950"/>
                  <a:gd name="csY5" fmla="*/ 120650 h 520700"/>
                  <a:gd name="csX6" fmla="*/ 727075 w 869950"/>
                  <a:gd name="csY6" fmla="*/ 0 h 520700"/>
                  <a:gd name="csX7" fmla="*/ 869950 w 869950"/>
                  <a:gd name="csY7" fmla="*/ 355600 h 520700"/>
                  <a:gd name="csX8" fmla="*/ 558800 w 869950"/>
                  <a:gd name="csY8" fmla="*/ 520700 h 520700"/>
                  <a:gd name="csX9" fmla="*/ 292100 w 869950"/>
                  <a:gd name="csY9" fmla="*/ 396875 h 520700"/>
                  <a:gd name="csX10" fmla="*/ 38100 w 869950"/>
                  <a:gd name="csY10" fmla="*/ 406400 h 520700"/>
                  <a:gd name="csX11" fmla="*/ 0 w 869950"/>
                  <a:gd name="csY11" fmla="*/ 304800 h 5207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869950" h="520700">
                    <a:moveTo>
                      <a:pt x="0" y="304800"/>
                    </a:moveTo>
                    <a:lnTo>
                      <a:pt x="260350" y="269875"/>
                    </a:lnTo>
                    <a:lnTo>
                      <a:pt x="282575" y="206375"/>
                    </a:lnTo>
                    <a:lnTo>
                      <a:pt x="387350" y="193675"/>
                    </a:lnTo>
                    <a:lnTo>
                      <a:pt x="419100" y="123825"/>
                    </a:lnTo>
                    <a:lnTo>
                      <a:pt x="628650" y="120650"/>
                    </a:lnTo>
                    <a:lnTo>
                      <a:pt x="727075" y="0"/>
                    </a:lnTo>
                    <a:lnTo>
                      <a:pt x="869950" y="355600"/>
                    </a:lnTo>
                    <a:lnTo>
                      <a:pt x="558800" y="520700"/>
                    </a:lnTo>
                    <a:lnTo>
                      <a:pt x="292100" y="396875"/>
                    </a:lnTo>
                    <a:lnTo>
                      <a:pt x="38100" y="406400"/>
                    </a:lnTo>
                    <a:lnTo>
                      <a:pt x="0" y="304800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1AD53A52-F667-02DF-2F2A-6889237FBAC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2142790" y="16379828"/>
                <a:ext cx="590549" cy="396875"/>
              </a:xfrm>
              <a:custGeom>
                <a:avLst/>
                <a:gdLst>
                  <a:gd name="csX0" fmla="*/ 57150 w 590550"/>
                  <a:gd name="csY0" fmla="*/ 111125 h 396875"/>
                  <a:gd name="csX1" fmla="*/ 282575 w 590550"/>
                  <a:gd name="csY1" fmla="*/ 130175 h 396875"/>
                  <a:gd name="csX2" fmla="*/ 558800 w 590550"/>
                  <a:gd name="csY2" fmla="*/ 0 h 396875"/>
                  <a:gd name="csX3" fmla="*/ 590550 w 590550"/>
                  <a:gd name="csY3" fmla="*/ 228600 h 396875"/>
                  <a:gd name="csX4" fmla="*/ 263525 w 590550"/>
                  <a:gd name="csY4" fmla="*/ 368300 h 396875"/>
                  <a:gd name="csX5" fmla="*/ 0 w 590550"/>
                  <a:gd name="csY5" fmla="*/ 396875 h 396875"/>
                  <a:gd name="csX6" fmla="*/ 57150 w 590550"/>
                  <a:gd name="csY6" fmla="*/ 111125 h 3968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590550" h="396875">
                    <a:moveTo>
                      <a:pt x="57150" y="111125"/>
                    </a:moveTo>
                    <a:lnTo>
                      <a:pt x="282575" y="130175"/>
                    </a:lnTo>
                    <a:lnTo>
                      <a:pt x="558800" y="0"/>
                    </a:lnTo>
                    <a:lnTo>
                      <a:pt x="590550" y="228600"/>
                    </a:lnTo>
                    <a:lnTo>
                      <a:pt x="263525" y="368300"/>
                    </a:lnTo>
                    <a:lnTo>
                      <a:pt x="0" y="396875"/>
                    </a:lnTo>
                    <a:lnTo>
                      <a:pt x="57150" y="111125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</p:grp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BF72DEA1-357B-D53E-7D91-887D20913D9B}"/>
                </a:ext>
              </a:extLst>
            </p:cNvPr>
            <p:cNvSpPr>
              <a:spLocks/>
            </p:cNvSpPr>
            <p:nvPr/>
          </p:nvSpPr>
          <p:spPr>
            <a:xfrm>
              <a:off x="6249516" y="4957865"/>
              <a:ext cx="424351" cy="322742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623DF7BB-CE97-DFCD-D9E9-E64FD312412E}"/>
                </a:ext>
              </a:extLst>
            </p:cNvPr>
            <p:cNvSpPr>
              <a:spLocks/>
            </p:cNvSpPr>
            <p:nvPr/>
          </p:nvSpPr>
          <p:spPr>
            <a:xfrm>
              <a:off x="5609137" y="3931125"/>
              <a:ext cx="570327" cy="78123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latin typeface="Helvetica" pitchFamily="2" charset="0"/>
              </a:endParaRPr>
            </a:p>
          </p:txBody>
        </p: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B1252DDB-887F-1A13-BB37-2FFD83D756B0}"/>
                </a:ext>
              </a:extLst>
            </p:cNvPr>
            <p:cNvGrpSpPr>
              <a:grpSpLocks/>
            </p:cNvGrpSpPr>
            <p:nvPr/>
          </p:nvGrpSpPr>
          <p:grpSpPr>
            <a:xfrm>
              <a:off x="5666530" y="4056931"/>
              <a:ext cx="464274" cy="609974"/>
              <a:chOff x="9310857" y="14584374"/>
              <a:chExt cx="588793" cy="773570"/>
            </a:xfrm>
          </p:grpSpPr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742502F0-B920-6A18-53CF-E5BD3B97211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310857" y="14584374"/>
                <a:ext cx="296287" cy="286201"/>
              </a:xfrm>
              <a:custGeom>
                <a:avLst/>
                <a:gdLst>
                  <a:gd name="csX0" fmla="*/ 0 w 746125"/>
                  <a:gd name="csY0" fmla="*/ 577850 h 720725"/>
                  <a:gd name="csX1" fmla="*/ 85725 w 746125"/>
                  <a:gd name="csY1" fmla="*/ 352425 h 720725"/>
                  <a:gd name="csX2" fmla="*/ 69850 w 746125"/>
                  <a:gd name="csY2" fmla="*/ 130175 h 720725"/>
                  <a:gd name="csX3" fmla="*/ 396875 w 746125"/>
                  <a:gd name="csY3" fmla="*/ 88900 h 720725"/>
                  <a:gd name="csX4" fmla="*/ 590550 w 746125"/>
                  <a:gd name="csY4" fmla="*/ 0 h 720725"/>
                  <a:gd name="csX5" fmla="*/ 746125 w 746125"/>
                  <a:gd name="csY5" fmla="*/ 187325 h 720725"/>
                  <a:gd name="csX6" fmla="*/ 644525 w 746125"/>
                  <a:gd name="csY6" fmla="*/ 377825 h 720725"/>
                  <a:gd name="csX7" fmla="*/ 723900 w 746125"/>
                  <a:gd name="csY7" fmla="*/ 466725 h 720725"/>
                  <a:gd name="csX8" fmla="*/ 571500 w 746125"/>
                  <a:gd name="csY8" fmla="*/ 558800 h 720725"/>
                  <a:gd name="csX9" fmla="*/ 390525 w 746125"/>
                  <a:gd name="csY9" fmla="*/ 561975 h 720725"/>
                  <a:gd name="csX10" fmla="*/ 257175 w 746125"/>
                  <a:gd name="csY10" fmla="*/ 720725 h 720725"/>
                  <a:gd name="csX11" fmla="*/ 0 w 746125"/>
                  <a:gd name="csY11" fmla="*/ 577850 h 7207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746125" h="720725">
                    <a:moveTo>
                      <a:pt x="0" y="577850"/>
                    </a:moveTo>
                    <a:lnTo>
                      <a:pt x="85725" y="352425"/>
                    </a:lnTo>
                    <a:lnTo>
                      <a:pt x="69850" y="130175"/>
                    </a:lnTo>
                    <a:lnTo>
                      <a:pt x="396875" y="88900"/>
                    </a:lnTo>
                    <a:lnTo>
                      <a:pt x="590550" y="0"/>
                    </a:lnTo>
                    <a:lnTo>
                      <a:pt x="746125" y="187325"/>
                    </a:lnTo>
                    <a:lnTo>
                      <a:pt x="644525" y="377825"/>
                    </a:lnTo>
                    <a:lnTo>
                      <a:pt x="723900" y="466725"/>
                    </a:lnTo>
                    <a:lnTo>
                      <a:pt x="571500" y="558800"/>
                    </a:lnTo>
                    <a:lnTo>
                      <a:pt x="390525" y="561975"/>
                    </a:lnTo>
                    <a:lnTo>
                      <a:pt x="257175" y="720725"/>
                    </a:lnTo>
                    <a:lnTo>
                      <a:pt x="0" y="577850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latin typeface="Helvetica" pitchFamily="2" charset="0"/>
                </a:endParaRPr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1D268235-38B4-BFA5-2655-8E7529B16F9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646229" y="14817620"/>
                <a:ext cx="253421" cy="163904"/>
              </a:xfrm>
              <a:custGeom>
                <a:avLst/>
                <a:gdLst>
                  <a:gd name="csX0" fmla="*/ 0 w 638175"/>
                  <a:gd name="csY0" fmla="*/ 209550 h 412750"/>
                  <a:gd name="csX1" fmla="*/ 82550 w 638175"/>
                  <a:gd name="csY1" fmla="*/ 82550 h 412750"/>
                  <a:gd name="csX2" fmla="*/ 434975 w 638175"/>
                  <a:gd name="csY2" fmla="*/ 0 h 412750"/>
                  <a:gd name="csX3" fmla="*/ 593725 w 638175"/>
                  <a:gd name="csY3" fmla="*/ 60325 h 412750"/>
                  <a:gd name="csX4" fmla="*/ 638175 w 638175"/>
                  <a:gd name="csY4" fmla="*/ 146050 h 412750"/>
                  <a:gd name="csX5" fmla="*/ 501650 w 638175"/>
                  <a:gd name="csY5" fmla="*/ 288925 h 412750"/>
                  <a:gd name="csX6" fmla="*/ 555625 w 638175"/>
                  <a:gd name="csY6" fmla="*/ 377825 h 412750"/>
                  <a:gd name="csX7" fmla="*/ 371475 w 638175"/>
                  <a:gd name="csY7" fmla="*/ 412750 h 412750"/>
                  <a:gd name="csX8" fmla="*/ 301625 w 638175"/>
                  <a:gd name="csY8" fmla="*/ 342900 h 412750"/>
                  <a:gd name="csX9" fmla="*/ 53975 w 638175"/>
                  <a:gd name="csY9" fmla="*/ 311150 h 412750"/>
                  <a:gd name="csX10" fmla="*/ 0 w 638175"/>
                  <a:gd name="csY10" fmla="*/ 209550 h 412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638175" h="412750">
                    <a:moveTo>
                      <a:pt x="0" y="209550"/>
                    </a:moveTo>
                    <a:lnTo>
                      <a:pt x="82550" y="82550"/>
                    </a:lnTo>
                    <a:lnTo>
                      <a:pt x="434975" y="0"/>
                    </a:lnTo>
                    <a:lnTo>
                      <a:pt x="593725" y="60325"/>
                    </a:lnTo>
                    <a:lnTo>
                      <a:pt x="638175" y="146050"/>
                    </a:lnTo>
                    <a:lnTo>
                      <a:pt x="501650" y="288925"/>
                    </a:lnTo>
                    <a:lnTo>
                      <a:pt x="555625" y="377825"/>
                    </a:lnTo>
                    <a:lnTo>
                      <a:pt x="371475" y="412750"/>
                    </a:lnTo>
                    <a:lnTo>
                      <a:pt x="301625" y="342900"/>
                    </a:lnTo>
                    <a:lnTo>
                      <a:pt x="53975" y="311150"/>
                    </a:lnTo>
                    <a:lnTo>
                      <a:pt x="0" y="209550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2D7E67CF-9B40-6DA1-4AD2-8E6DBDF403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334812" y="14984046"/>
                <a:ext cx="345459" cy="206771"/>
              </a:xfrm>
              <a:custGeom>
                <a:avLst/>
                <a:gdLst>
                  <a:gd name="csX0" fmla="*/ 0 w 869950"/>
                  <a:gd name="csY0" fmla="*/ 304800 h 520700"/>
                  <a:gd name="csX1" fmla="*/ 260350 w 869950"/>
                  <a:gd name="csY1" fmla="*/ 269875 h 520700"/>
                  <a:gd name="csX2" fmla="*/ 282575 w 869950"/>
                  <a:gd name="csY2" fmla="*/ 206375 h 520700"/>
                  <a:gd name="csX3" fmla="*/ 387350 w 869950"/>
                  <a:gd name="csY3" fmla="*/ 193675 h 520700"/>
                  <a:gd name="csX4" fmla="*/ 419100 w 869950"/>
                  <a:gd name="csY4" fmla="*/ 123825 h 520700"/>
                  <a:gd name="csX5" fmla="*/ 628650 w 869950"/>
                  <a:gd name="csY5" fmla="*/ 120650 h 520700"/>
                  <a:gd name="csX6" fmla="*/ 727075 w 869950"/>
                  <a:gd name="csY6" fmla="*/ 0 h 520700"/>
                  <a:gd name="csX7" fmla="*/ 869950 w 869950"/>
                  <a:gd name="csY7" fmla="*/ 355600 h 520700"/>
                  <a:gd name="csX8" fmla="*/ 558800 w 869950"/>
                  <a:gd name="csY8" fmla="*/ 520700 h 520700"/>
                  <a:gd name="csX9" fmla="*/ 292100 w 869950"/>
                  <a:gd name="csY9" fmla="*/ 396875 h 520700"/>
                  <a:gd name="csX10" fmla="*/ 38100 w 869950"/>
                  <a:gd name="csY10" fmla="*/ 406400 h 520700"/>
                  <a:gd name="csX11" fmla="*/ 0 w 869950"/>
                  <a:gd name="csY11" fmla="*/ 304800 h 5207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869950" h="520700">
                    <a:moveTo>
                      <a:pt x="0" y="304800"/>
                    </a:moveTo>
                    <a:lnTo>
                      <a:pt x="260350" y="269875"/>
                    </a:lnTo>
                    <a:lnTo>
                      <a:pt x="282575" y="206375"/>
                    </a:lnTo>
                    <a:lnTo>
                      <a:pt x="387350" y="193675"/>
                    </a:lnTo>
                    <a:lnTo>
                      <a:pt x="419100" y="123825"/>
                    </a:lnTo>
                    <a:lnTo>
                      <a:pt x="628650" y="120650"/>
                    </a:lnTo>
                    <a:lnTo>
                      <a:pt x="727075" y="0"/>
                    </a:lnTo>
                    <a:lnTo>
                      <a:pt x="869950" y="355600"/>
                    </a:lnTo>
                    <a:lnTo>
                      <a:pt x="558800" y="520700"/>
                    </a:lnTo>
                    <a:lnTo>
                      <a:pt x="292100" y="396875"/>
                    </a:lnTo>
                    <a:lnTo>
                      <a:pt x="38100" y="406400"/>
                    </a:lnTo>
                    <a:lnTo>
                      <a:pt x="0" y="304800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496886F8-4210-0628-42CB-E81B65C85EE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651033" y="15200343"/>
                <a:ext cx="234509" cy="157601"/>
              </a:xfrm>
              <a:custGeom>
                <a:avLst/>
                <a:gdLst>
                  <a:gd name="csX0" fmla="*/ 57150 w 590550"/>
                  <a:gd name="csY0" fmla="*/ 111125 h 396875"/>
                  <a:gd name="csX1" fmla="*/ 282575 w 590550"/>
                  <a:gd name="csY1" fmla="*/ 130175 h 396875"/>
                  <a:gd name="csX2" fmla="*/ 558800 w 590550"/>
                  <a:gd name="csY2" fmla="*/ 0 h 396875"/>
                  <a:gd name="csX3" fmla="*/ 590550 w 590550"/>
                  <a:gd name="csY3" fmla="*/ 228600 h 396875"/>
                  <a:gd name="csX4" fmla="*/ 263525 w 590550"/>
                  <a:gd name="csY4" fmla="*/ 368300 h 396875"/>
                  <a:gd name="csX5" fmla="*/ 0 w 590550"/>
                  <a:gd name="csY5" fmla="*/ 396875 h 396875"/>
                  <a:gd name="csX6" fmla="*/ 57150 w 590550"/>
                  <a:gd name="csY6" fmla="*/ 111125 h 3968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590550" h="396875">
                    <a:moveTo>
                      <a:pt x="57150" y="111125"/>
                    </a:moveTo>
                    <a:lnTo>
                      <a:pt x="282575" y="130175"/>
                    </a:lnTo>
                    <a:lnTo>
                      <a:pt x="558800" y="0"/>
                    </a:lnTo>
                    <a:lnTo>
                      <a:pt x="590550" y="228600"/>
                    </a:lnTo>
                    <a:lnTo>
                      <a:pt x="263525" y="368300"/>
                    </a:lnTo>
                    <a:lnTo>
                      <a:pt x="0" y="396875"/>
                    </a:lnTo>
                    <a:lnTo>
                      <a:pt x="57150" y="111125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55227469-BE12-4DFB-A38F-6D9B730E7A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407939" y="14667587"/>
                <a:ext cx="127341" cy="89517"/>
              </a:xfrm>
              <a:custGeom>
                <a:avLst/>
                <a:gdLst>
                  <a:gd name="csX0" fmla="*/ 0 w 320675"/>
                  <a:gd name="csY0" fmla="*/ 41275 h 225425"/>
                  <a:gd name="csX1" fmla="*/ 234950 w 320675"/>
                  <a:gd name="csY1" fmla="*/ 0 h 225425"/>
                  <a:gd name="csX2" fmla="*/ 215900 w 320675"/>
                  <a:gd name="csY2" fmla="*/ 92075 h 225425"/>
                  <a:gd name="csX3" fmla="*/ 320675 w 320675"/>
                  <a:gd name="csY3" fmla="*/ 136525 h 225425"/>
                  <a:gd name="csX4" fmla="*/ 158750 w 320675"/>
                  <a:gd name="csY4" fmla="*/ 225425 h 225425"/>
                  <a:gd name="csX5" fmla="*/ 19050 w 320675"/>
                  <a:gd name="csY5" fmla="*/ 158750 h 225425"/>
                  <a:gd name="csX6" fmla="*/ 0 w 320675"/>
                  <a:gd name="csY6" fmla="*/ 41275 h 2254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20675" h="225425">
                    <a:moveTo>
                      <a:pt x="0" y="41275"/>
                    </a:moveTo>
                    <a:lnTo>
                      <a:pt x="234950" y="0"/>
                    </a:lnTo>
                    <a:lnTo>
                      <a:pt x="215900" y="92075"/>
                    </a:lnTo>
                    <a:lnTo>
                      <a:pt x="320675" y="136525"/>
                    </a:lnTo>
                    <a:lnTo>
                      <a:pt x="158750" y="225425"/>
                    </a:lnTo>
                    <a:lnTo>
                      <a:pt x="19050" y="158750"/>
                    </a:lnTo>
                    <a:lnTo>
                      <a:pt x="0" y="412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85F14BF3-F8A0-1FE3-95B1-41CFCAA956D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715573" y="14599504"/>
                <a:ext cx="155078" cy="161382"/>
              </a:xfrm>
              <a:custGeom>
                <a:avLst/>
                <a:gdLst>
                  <a:gd name="csX0" fmla="*/ 0 w 390525"/>
                  <a:gd name="csY0" fmla="*/ 130175 h 406400"/>
                  <a:gd name="csX1" fmla="*/ 142875 w 390525"/>
                  <a:gd name="csY1" fmla="*/ 0 h 406400"/>
                  <a:gd name="csX2" fmla="*/ 257175 w 390525"/>
                  <a:gd name="csY2" fmla="*/ 25400 h 406400"/>
                  <a:gd name="csX3" fmla="*/ 377825 w 390525"/>
                  <a:gd name="csY3" fmla="*/ 168275 h 406400"/>
                  <a:gd name="csX4" fmla="*/ 231775 w 390525"/>
                  <a:gd name="csY4" fmla="*/ 196850 h 406400"/>
                  <a:gd name="csX5" fmla="*/ 390525 w 390525"/>
                  <a:gd name="csY5" fmla="*/ 304800 h 406400"/>
                  <a:gd name="csX6" fmla="*/ 288925 w 390525"/>
                  <a:gd name="csY6" fmla="*/ 403225 h 406400"/>
                  <a:gd name="csX7" fmla="*/ 82550 w 390525"/>
                  <a:gd name="csY7" fmla="*/ 406400 h 406400"/>
                  <a:gd name="csX8" fmla="*/ 0 w 390525"/>
                  <a:gd name="csY8" fmla="*/ 130175 h 4064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390525" h="406400">
                    <a:moveTo>
                      <a:pt x="0" y="130175"/>
                    </a:moveTo>
                    <a:lnTo>
                      <a:pt x="142875" y="0"/>
                    </a:lnTo>
                    <a:lnTo>
                      <a:pt x="257175" y="25400"/>
                    </a:lnTo>
                    <a:lnTo>
                      <a:pt x="377825" y="168275"/>
                    </a:lnTo>
                    <a:lnTo>
                      <a:pt x="231775" y="196850"/>
                    </a:lnTo>
                    <a:lnTo>
                      <a:pt x="390525" y="304800"/>
                    </a:lnTo>
                    <a:lnTo>
                      <a:pt x="288925" y="403225"/>
                    </a:lnTo>
                    <a:lnTo>
                      <a:pt x="82550" y="406400"/>
                    </a:lnTo>
                    <a:lnTo>
                      <a:pt x="0" y="130175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</p:grp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83C5F97B-2425-C9CF-FA5B-85899F52F5CE}"/>
                </a:ext>
              </a:extLst>
            </p:cNvPr>
            <p:cNvSpPr>
              <a:spLocks/>
            </p:cNvSpPr>
            <p:nvPr/>
          </p:nvSpPr>
          <p:spPr>
            <a:xfrm>
              <a:off x="5654887" y="4054716"/>
              <a:ext cx="475918" cy="623185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C0C673B6-DA17-8789-1D82-C7D909BC515B}"/>
                </a:ext>
              </a:extLst>
            </p:cNvPr>
            <p:cNvSpPr txBox="1">
              <a:spLocks/>
            </p:cNvSpPr>
            <p:nvPr/>
          </p:nvSpPr>
          <p:spPr>
            <a:xfrm>
              <a:off x="5721711" y="3900465"/>
              <a:ext cx="45484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Node 1</a:t>
              </a:r>
            </a:p>
          </p:txBody>
        </p:sp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64CF97CB-12C0-7E8A-14D7-2B740142E618}"/>
                </a:ext>
              </a:extLst>
            </p:cNvPr>
            <p:cNvCxnSpPr>
              <a:cxnSpLocks/>
              <a:stCxn id="151" idx="2"/>
              <a:endCxn id="146" idx="0"/>
            </p:cNvCxnSpPr>
            <p:nvPr/>
          </p:nvCxnSpPr>
          <p:spPr>
            <a:xfrm>
              <a:off x="5894300" y="4712364"/>
              <a:ext cx="571084" cy="147578"/>
            </a:xfrm>
            <a:prstGeom prst="straightConnector1">
              <a:avLst/>
            </a:prstGeom>
            <a:ln w="25400">
              <a:solidFill>
                <a:srgbClr val="FF2600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2" name="Straight Arrow Connector 161">
              <a:extLst>
                <a:ext uri="{FF2B5EF4-FFF2-40B4-BE49-F238E27FC236}">
                  <a16:creationId xmlns:a16="http://schemas.microsoft.com/office/drawing/2014/main" id="{1A522E82-7A00-105E-4BD3-BE400628587D}"/>
                </a:ext>
              </a:extLst>
            </p:cNvPr>
            <p:cNvCxnSpPr>
              <a:cxnSpLocks/>
              <a:stCxn id="151" idx="2"/>
              <a:endCxn id="139" idx="0"/>
            </p:cNvCxnSpPr>
            <p:nvPr/>
          </p:nvCxnSpPr>
          <p:spPr>
            <a:xfrm flipH="1">
              <a:off x="5390643" y="4712364"/>
              <a:ext cx="503658" cy="11686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BE655BB3-913A-6C04-126B-2FBC66927F4C}"/>
                </a:ext>
              </a:extLst>
            </p:cNvPr>
            <p:cNvSpPr txBox="1">
              <a:spLocks/>
            </p:cNvSpPr>
            <p:nvPr/>
          </p:nvSpPr>
          <p:spPr>
            <a:xfrm>
              <a:off x="5187326" y="4808225"/>
              <a:ext cx="43473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Node 2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6E552DD0-5F02-24BB-53C5-56BAEE278058}"/>
                </a:ext>
              </a:extLst>
            </p:cNvPr>
            <p:cNvSpPr txBox="1">
              <a:spLocks/>
            </p:cNvSpPr>
            <p:nvPr/>
          </p:nvSpPr>
          <p:spPr>
            <a:xfrm>
              <a:off x="6293159" y="4831398"/>
              <a:ext cx="43473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Node 3</a:t>
              </a: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00316465-5541-C9C2-772C-95D3B0D794B6}"/>
                </a:ext>
              </a:extLst>
            </p:cNvPr>
            <p:cNvSpPr>
              <a:spLocks/>
            </p:cNvSpPr>
            <p:nvPr/>
          </p:nvSpPr>
          <p:spPr>
            <a:xfrm>
              <a:off x="4849744" y="5512948"/>
              <a:ext cx="505385" cy="65291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7C74E28D-C116-AE36-9250-5260ACFE5C91}"/>
                </a:ext>
              </a:extLst>
            </p:cNvPr>
            <p:cNvGrpSpPr>
              <a:grpSpLocks/>
            </p:cNvGrpSpPr>
            <p:nvPr/>
          </p:nvGrpSpPr>
          <p:grpSpPr>
            <a:xfrm>
              <a:off x="4921579" y="5658989"/>
              <a:ext cx="398632" cy="385062"/>
              <a:chOff x="8250646" y="14652626"/>
              <a:chExt cx="746125" cy="720724"/>
            </a:xfrm>
          </p:grpSpPr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2630ADF5-044A-BB50-02A9-B7BE3A497E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250646" y="14652626"/>
                <a:ext cx="746125" cy="720724"/>
              </a:xfrm>
              <a:custGeom>
                <a:avLst/>
                <a:gdLst>
                  <a:gd name="csX0" fmla="*/ 0 w 746125"/>
                  <a:gd name="csY0" fmla="*/ 577850 h 720725"/>
                  <a:gd name="csX1" fmla="*/ 85725 w 746125"/>
                  <a:gd name="csY1" fmla="*/ 352425 h 720725"/>
                  <a:gd name="csX2" fmla="*/ 69850 w 746125"/>
                  <a:gd name="csY2" fmla="*/ 130175 h 720725"/>
                  <a:gd name="csX3" fmla="*/ 396875 w 746125"/>
                  <a:gd name="csY3" fmla="*/ 88900 h 720725"/>
                  <a:gd name="csX4" fmla="*/ 590550 w 746125"/>
                  <a:gd name="csY4" fmla="*/ 0 h 720725"/>
                  <a:gd name="csX5" fmla="*/ 746125 w 746125"/>
                  <a:gd name="csY5" fmla="*/ 187325 h 720725"/>
                  <a:gd name="csX6" fmla="*/ 644525 w 746125"/>
                  <a:gd name="csY6" fmla="*/ 377825 h 720725"/>
                  <a:gd name="csX7" fmla="*/ 723900 w 746125"/>
                  <a:gd name="csY7" fmla="*/ 466725 h 720725"/>
                  <a:gd name="csX8" fmla="*/ 571500 w 746125"/>
                  <a:gd name="csY8" fmla="*/ 558800 h 720725"/>
                  <a:gd name="csX9" fmla="*/ 390525 w 746125"/>
                  <a:gd name="csY9" fmla="*/ 561975 h 720725"/>
                  <a:gd name="csX10" fmla="*/ 257175 w 746125"/>
                  <a:gd name="csY10" fmla="*/ 720725 h 720725"/>
                  <a:gd name="csX11" fmla="*/ 0 w 746125"/>
                  <a:gd name="csY11" fmla="*/ 577850 h 7207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746125" h="720725">
                    <a:moveTo>
                      <a:pt x="0" y="577850"/>
                    </a:moveTo>
                    <a:lnTo>
                      <a:pt x="85725" y="352425"/>
                    </a:lnTo>
                    <a:lnTo>
                      <a:pt x="69850" y="130175"/>
                    </a:lnTo>
                    <a:lnTo>
                      <a:pt x="396875" y="88900"/>
                    </a:lnTo>
                    <a:lnTo>
                      <a:pt x="590550" y="0"/>
                    </a:lnTo>
                    <a:lnTo>
                      <a:pt x="746125" y="187325"/>
                    </a:lnTo>
                    <a:lnTo>
                      <a:pt x="644525" y="377825"/>
                    </a:lnTo>
                    <a:lnTo>
                      <a:pt x="723900" y="466725"/>
                    </a:lnTo>
                    <a:lnTo>
                      <a:pt x="571500" y="558800"/>
                    </a:lnTo>
                    <a:lnTo>
                      <a:pt x="390525" y="561975"/>
                    </a:lnTo>
                    <a:lnTo>
                      <a:pt x="257175" y="720725"/>
                    </a:lnTo>
                    <a:lnTo>
                      <a:pt x="0" y="577850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>
                  <a:latin typeface="Helvetica" pitchFamily="2" charset="0"/>
                </a:endParaRPr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BB5D22C5-357C-5FA5-256B-973CA75478D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495122" y="14862177"/>
                <a:ext cx="320675" cy="225425"/>
              </a:xfrm>
              <a:custGeom>
                <a:avLst/>
                <a:gdLst>
                  <a:gd name="csX0" fmla="*/ 0 w 320675"/>
                  <a:gd name="csY0" fmla="*/ 41275 h 225425"/>
                  <a:gd name="csX1" fmla="*/ 234950 w 320675"/>
                  <a:gd name="csY1" fmla="*/ 0 h 225425"/>
                  <a:gd name="csX2" fmla="*/ 215900 w 320675"/>
                  <a:gd name="csY2" fmla="*/ 92075 h 225425"/>
                  <a:gd name="csX3" fmla="*/ 320675 w 320675"/>
                  <a:gd name="csY3" fmla="*/ 136525 h 225425"/>
                  <a:gd name="csX4" fmla="*/ 158750 w 320675"/>
                  <a:gd name="csY4" fmla="*/ 225425 h 225425"/>
                  <a:gd name="csX5" fmla="*/ 19050 w 320675"/>
                  <a:gd name="csY5" fmla="*/ 158750 h 225425"/>
                  <a:gd name="csX6" fmla="*/ 0 w 320675"/>
                  <a:gd name="csY6" fmla="*/ 41275 h 2254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20675" h="225425">
                    <a:moveTo>
                      <a:pt x="0" y="41275"/>
                    </a:moveTo>
                    <a:lnTo>
                      <a:pt x="234950" y="0"/>
                    </a:lnTo>
                    <a:lnTo>
                      <a:pt x="215900" y="92075"/>
                    </a:lnTo>
                    <a:lnTo>
                      <a:pt x="320675" y="136525"/>
                    </a:lnTo>
                    <a:lnTo>
                      <a:pt x="158750" y="225425"/>
                    </a:lnTo>
                    <a:lnTo>
                      <a:pt x="19050" y="158750"/>
                    </a:lnTo>
                    <a:lnTo>
                      <a:pt x="0" y="412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</p:grp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21C62AE9-6E34-C6FB-58FD-CC865999C473}"/>
                </a:ext>
              </a:extLst>
            </p:cNvPr>
            <p:cNvSpPr>
              <a:spLocks/>
            </p:cNvSpPr>
            <p:nvPr/>
          </p:nvSpPr>
          <p:spPr>
            <a:xfrm>
              <a:off x="4907604" y="5656593"/>
              <a:ext cx="423176" cy="390299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F4B29468-12B4-D7B5-A0CD-F498F8DA07B0}"/>
                </a:ext>
              </a:extLst>
            </p:cNvPr>
            <p:cNvSpPr txBox="1">
              <a:spLocks/>
            </p:cNvSpPr>
            <p:nvPr/>
          </p:nvSpPr>
          <p:spPr>
            <a:xfrm>
              <a:off x="5099916" y="5681756"/>
              <a:ext cx="29592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>
                  <a:latin typeface="Helvetica" pitchFamily="2" charset="0"/>
                </a:rPr>
                <a:t>Q</a:t>
              </a:r>
              <a:r>
                <a:rPr lang="en-US" sz="600" baseline="-25000" dirty="0">
                  <a:latin typeface="Helvetica" pitchFamily="2" charset="0"/>
                </a:rPr>
                <a:t>1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FE7F5CC9-D91A-CAC8-E619-AB080066E77E}"/>
                </a:ext>
              </a:extLst>
            </p:cNvPr>
            <p:cNvSpPr txBox="1">
              <a:spLocks/>
            </p:cNvSpPr>
            <p:nvPr/>
          </p:nvSpPr>
          <p:spPr>
            <a:xfrm>
              <a:off x="5024894" y="5877697"/>
              <a:ext cx="28364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>
                  <a:latin typeface="Helvetica" pitchFamily="2" charset="0"/>
                </a:rPr>
                <a:t>Q</a:t>
              </a:r>
              <a:r>
                <a:rPr lang="en-US" sz="600" baseline="-25000" dirty="0">
                  <a:latin typeface="Helvetica" pitchFamily="2" charset="0"/>
                </a:rPr>
                <a:t>2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382DEB81-ED4F-C092-4E32-150622A6D4BC}"/>
                </a:ext>
              </a:extLst>
            </p:cNvPr>
            <p:cNvSpPr txBox="1">
              <a:spLocks/>
            </p:cNvSpPr>
            <p:nvPr/>
          </p:nvSpPr>
          <p:spPr>
            <a:xfrm>
              <a:off x="4990580" y="6026719"/>
              <a:ext cx="26481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Helvetica" pitchFamily="2" charset="0"/>
                </a:rPr>
                <a:t>P</a:t>
              </a:r>
              <a:r>
                <a:rPr lang="en-US" sz="600" baseline="-25000" dirty="0">
                  <a:latin typeface="Helvetica" pitchFamily="2" charset="0"/>
                </a:rPr>
                <a:t>1</a:t>
              </a: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C380A5C6-EAD9-C859-B264-F9E51DBD9C91}"/>
                </a:ext>
              </a:extLst>
            </p:cNvPr>
            <p:cNvSpPr>
              <a:spLocks/>
            </p:cNvSpPr>
            <p:nvPr/>
          </p:nvSpPr>
          <p:spPr>
            <a:xfrm>
              <a:off x="5422017" y="5512948"/>
              <a:ext cx="344645" cy="65291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001A01FB-8B64-5242-7F25-550FAA1812D3}"/>
                </a:ext>
              </a:extLst>
            </p:cNvPr>
            <p:cNvGrpSpPr>
              <a:grpSpLocks/>
            </p:cNvGrpSpPr>
            <p:nvPr/>
          </p:nvGrpSpPr>
          <p:grpSpPr>
            <a:xfrm>
              <a:off x="5459481" y="5686369"/>
              <a:ext cx="205276" cy="309446"/>
              <a:chOff x="9095196" y="14690725"/>
              <a:chExt cx="638175" cy="962027"/>
            </a:xfrm>
          </p:grpSpPr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0FAFB363-C079-0AC2-711C-F62103C4C8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095196" y="15240000"/>
                <a:ext cx="638175" cy="412752"/>
              </a:xfrm>
              <a:custGeom>
                <a:avLst/>
                <a:gdLst>
                  <a:gd name="csX0" fmla="*/ 0 w 638175"/>
                  <a:gd name="csY0" fmla="*/ 209550 h 412750"/>
                  <a:gd name="csX1" fmla="*/ 82550 w 638175"/>
                  <a:gd name="csY1" fmla="*/ 82550 h 412750"/>
                  <a:gd name="csX2" fmla="*/ 434975 w 638175"/>
                  <a:gd name="csY2" fmla="*/ 0 h 412750"/>
                  <a:gd name="csX3" fmla="*/ 593725 w 638175"/>
                  <a:gd name="csY3" fmla="*/ 60325 h 412750"/>
                  <a:gd name="csX4" fmla="*/ 638175 w 638175"/>
                  <a:gd name="csY4" fmla="*/ 146050 h 412750"/>
                  <a:gd name="csX5" fmla="*/ 501650 w 638175"/>
                  <a:gd name="csY5" fmla="*/ 288925 h 412750"/>
                  <a:gd name="csX6" fmla="*/ 555625 w 638175"/>
                  <a:gd name="csY6" fmla="*/ 377825 h 412750"/>
                  <a:gd name="csX7" fmla="*/ 371475 w 638175"/>
                  <a:gd name="csY7" fmla="*/ 412750 h 412750"/>
                  <a:gd name="csX8" fmla="*/ 301625 w 638175"/>
                  <a:gd name="csY8" fmla="*/ 342900 h 412750"/>
                  <a:gd name="csX9" fmla="*/ 53975 w 638175"/>
                  <a:gd name="csY9" fmla="*/ 311150 h 412750"/>
                  <a:gd name="csX10" fmla="*/ 0 w 638175"/>
                  <a:gd name="csY10" fmla="*/ 209550 h 412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638175" h="412750">
                    <a:moveTo>
                      <a:pt x="0" y="209550"/>
                    </a:moveTo>
                    <a:lnTo>
                      <a:pt x="82550" y="82550"/>
                    </a:lnTo>
                    <a:lnTo>
                      <a:pt x="434975" y="0"/>
                    </a:lnTo>
                    <a:lnTo>
                      <a:pt x="593725" y="60325"/>
                    </a:lnTo>
                    <a:lnTo>
                      <a:pt x="638175" y="146050"/>
                    </a:lnTo>
                    <a:lnTo>
                      <a:pt x="501650" y="288925"/>
                    </a:lnTo>
                    <a:lnTo>
                      <a:pt x="555625" y="377825"/>
                    </a:lnTo>
                    <a:lnTo>
                      <a:pt x="371475" y="412750"/>
                    </a:lnTo>
                    <a:lnTo>
                      <a:pt x="301625" y="342900"/>
                    </a:lnTo>
                    <a:lnTo>
                      <a:pt x="53975" y="311150"/>
                    </a:lnTo>
                    <a:lnTo>
                      <a:pt x="0" y="209550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263BFB80-539E-78F8-9D58-1255CABA863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269821" y="14690725"/>
                <a:ext cx="390526" cy="406401"/>
              </a:xfrm>
              <a:custGeom>
                <a:avLst/>
                <a:gdLst>
                  <a:gd name="csX0" fmla="*/ 0 w 390525"/>
                  <a:gd name="csY0" fmla="*/ 130175 h 406400"/>
                  <a:gd name="csX1" fmla="*/ 142875 w 390525"/>
                  <a:gd name="csY1" fmla="*/ 0 h 406400"/>
                  <a:gd name="csX2" fmla="*/ 257175 w 390525"/>
                  <a:gd name="csY2" fmla="*/ 25400 h 406400"/>
                  <a:gd name="csX3" fmla="*/ 377825 w 390525"/>
                  <a:gd name="csY3" fmla="*/ 168275 h 406400"/>
                  <a:gd name="csX4" fmla="*/ 231775 w 390525"/>
                  <a:gd name="csY4" fmla="*/ 196850 h 406400"/>
                  <a:gd name="csX5" fmla="*/ 390525 w 390525"/>
                  <a:gd name="csY5" fmla="*/ 304800 h 406400"/>
                  <a:gd name="csX6" fmla="*/ 288925 w 390525"/>
                  <a:gd name="csY6" fmla="*/ 403225 h 406400"/>
                  <a:gd name="csX7" fmla="*/ 82550 w 390525"/>
                  <a:gd name="csY7" fmla="*/ 406400 h 406400"/>
                  <a:gd name="csX8" fmla="*/ 0 w 390525"/>
                  <a:gd name="csY8" fmla="*/ 130175 h 40640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390525" h="406400">
                    <a:moveTo>
                      <a:pt x="0" y="130175"/>
                    </a:moveTo>
                    <a:lnTo>
                      <a:pt x="142875" y="0"/>
                    </a:lnTo>
                    <a:lnTo>
                      <a:pt x="257175" y="25400"/>
                    </a:lnTo>
                    <a:lnTo>
                      <a:pt x="377825" y="168275"/>
                    </a:lnTo>
                    <a:lnTo>
                      <a:pt x="231775" y="196850"/>
                    </a:lnTo>
                    <a:lnTo>
                      <a:pt x="390525" y="304800"/>
                    </a:lnTo>
                    <a:lnTo>
                      <a:pt x="288925" y="403225"/>
                    </a:lnTo>
                    <a:lnTo>
                      <a:pt x="82550" y="406400"/>
                    </a:lnTo>
                    <a:lnTo>
                      <a:pt x="0" y="130175"/>
                    </a:lnTo>
                    <a:close/>
                  </a:path>
                </a:pathLst>
              </a:custGeom>
              <a:solidFill>
                <a:srgbClr val="DAE8FC"/>
              </a:solidFill>
              <a:ln w="9525"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Helvetica" pitchFamily="2" charset="0"/>
                </a:endParaRPr>
              </a:p>
            </p:txBody>
          </p:sp>
        </p:grp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80EA4BD8-0BC2-F779-E9C1-6C9891CE72F5}"/>
                </a:ext>
              </a:extLst>
            </p:cNvPr>
            <p:cNvSpPr>
              <a:spLocks/>
            </p:cNvSpPr>
            <p:nvPr/>
          </p:nvSpPr>
          <p:spPr>
            <a:xfrm>
              <a:off x="5446089" y="5662433"/>
              <a:ext cx="269446" cy="357316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95E4FD27-8B3D-820D-B7D2-1D7FBAE82063}"/>
                </a:ext>
              </a:extLst>
            </p:cNvPr>
            <p:cNvSpPr txBox="1">
              <a:spLocks/>
            </p:cNvSpPr>
            <p:nvPr/>
          </p:nvSpPr>
          <p:spPr>
            <a:xfrm>
              <a:off x="5469334" y="6022017"/>
              <a:ext cx="26481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Helvetica" pitchFamily="2" charset="0"/>
                </a:rPr>
                <a:t>P</a:t>
              </a:r>
              <a:r>
                <a:rPr lang="en-US" sz="600" baseline="-25000" dirty="0">
                  <a:latin typeface="Helvetica" pitchFamily="2" charset="0"/>
                </a:rPr>
                <a:t>2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6ADD7768-13D9-1488-1446-396B61BD7999}"/>
                </a:ext>
              </a:extLst>
            </p:cNvPr>
            <p:cNvSpPr>
              <a:spLocks/>
            </p:cNvSpPr>
            <p:nvPr/>
          </p:nvSpPr>
          <p:spPr>
            <a:xfrm>
              <a:off x="5949140" y="5510308"/>
              <a:ext cx="478762" cy="65291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D53550D4-B6DB-BBED-F909-F5BA270BA423}"/>
                </a:ext>
              </a:extLst>
            </p:cNvPr>
            <p:cNvSpPr>
              <a:spLocks/>
            </p:cNvSpPr>
            <p:nvPr/>
          </p:nvSpPr>
          <p:spPr>
            <a:xfrm>
              <a:off x="6010504" y="5699391"/>
              <a:ext cx="354527" cy="212199"/>
            </a:xfrm>
            <a:custGeom>
              <a:avLst/>
              <a:gdLst>
                <a:gd name="csX0" fmla="*/ 0 w 869950"/>
                <a:gd name="csY0" fmla="*/ 304800 h 520700"/>
                <a:gd name="csX1" fmla="*/ 260350 w 869950"/>
                <a:gd name="csY1" fmla="*/ 269875 h 520700"/>
                <a:gd name="csX2" fmla="*/ 282575 w 869950"/>
                <a:gd name="csY2" fmla="*/ 206375 h 520700"/>
                <a:gd name="csX3" fmla="*/ 387350 w 869950"/>
                <a:gd name="csY3" fmla="*/ 193675 h 520700"/>
                <a:gd name="csX4" fmla="*/ 419100 w 869950"/>
                <a:gd name="csY4" fmla="*/ 123825 h 520700"/>
                <a:gd name="csX5" fmla="*/ 628650 w 869950"/>
                <a:gd name="csY5" fmla="*/ 120650 h 520700"/>
                <a:gd name="csX6" fmla="*/ 727075 w 869950"/>
                <a:gd name="csY6" fmla="*/ 0 h 520700"/>
                <a:gd name="csX7" fmla="*/ 869950 w 869950"/>
                <a:gd name="csY7" fmla="*/ 355600 h 520700"/>
                <a:gd name="csX8" fmla="*/ 558800 w 869950"/>
                <a:gd name="csY8" fmla="*/ 520700 h 520700"/>
                <a:gd name="csX9" fmla="*/ 292100 w 869950"/>
                <a:gd name="csY9" fmla="*/ 396875 h 520700"/>
                <a:gd name="csX10" fmla="*/ 38100 w 869950"/>
                <a:gd name="csY10" fmla="*/ 406400 h 520700"/>
                <a:gd name="csX11" fmla="*/ 0 w 869950"/>
                <a:gd name="csY11" fmla="*/ 304800 h 5207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869950" h="520700">
                  <a:moveTo>
                    <a:pt x="0" y="304800"/>
                  </a:moveTo>
                  <a:lnTo>
                    <a:pt x="260350" y="269875"/>
                  </a:lnTo>
                  <a:lnTo>
                    <a:pt x="282575" y="206375"/>
                  </a:lnTo>
                  <a:lnTo>
                    <a:pt x="387350" y="193675"/>
                  </a:lnTo>
                  <a:lnTo>
                    <a:pt x="419100" y="123825"/>
                  </a:lnTo>
                  <a:lnTo>
                    <a:pt x="628650" y="120650"/>
                  </a:lnTo>
                  <a:lnTo>
                    <a:pt x="727075" y="0"/>
                  </a:lnTo>
                  <a:lnTo>
                    <a:pt x="869950" y="355600"/>
                  </a:lnTo>
                  <a:lnTo>
                    <a:pt x="558800" y="520700"/>
                  </a:lnTo>
                  <a:lnTo>
                    <a:pt x="292100" y="396875"/>
                  </a:lnTo>
                  <a:lnTo>
                    <a:pt x="38100" y="40640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DAE8FC"/>
            </a:solidFill>
            <a:ln w="9525">
              <a:solidFill>
                <a:srgbClr val="6C8E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7DBF8FFA-A686-64C8-704A-4365FE1B206E}"/>
                </a:ext>
              </a:extLst>
            </p:cNvPr>
            <p:cNvSpPr>
              <a:spLocks/>
            </p:cNvSpPr>
            <p:nvPr/>
          </p:nvSpPr>
          <p:spPr>
            <a:xfrm>
              <a:off x="5984699" y="5672698"/>
              <a:ext cx="404764" cy="282750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5820AFB3-85A5-6DF7-40B0-A351C61B692A}"/>
                </a:ext>
              </a:extLst>
            </p:cNvPr>
            <p:cNvSpPr txBox="1">
              <a:spLocks/>
            </p:cNvSpPr>
            <p:nvPr/>
          </p:nvSpPr>
          <p:spPr>
            <a:xfrm>
              <a:off x="6081028" y="6016420"/>
              <a:ext cx="26481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Helvetica" pitchFamily="2" charset="0"/>
                </a:rPr>
                <a:t>P</a:t>
              </a:r>
              <a:r>
                <a:rPr lang="en-US" sz="600" baseline="-25000" dirty="0">
                  <a:latin typeface="Helvetica" pitchFamily="2" charset="0"/>
                </a:rPr>
                <a:t>3</a:t>
              </a:r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53F45255-8B7D-906C-167F-4B474865F52A}"/>
                </a:ext>
              </a:extLst>
            </p:cNvPr>
            <p:cNvSpPr>
              <a:spLocks/>
            </p:cNvSpPr>
            <p:nvPr/>
          </p:nvSpPr>
          <p:spPr>
            <a:xfrm>
              <a:off x="6483394" y="5510308"/>
              <a:ext cx="515978" cy="65291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ACE6ED61-09D2-B9B4-E62E-29EAA5BDCAD4}"/>
                </a:ext>
              </a:extLst>
            </p:cNvPr>
            <p:cNvSpPr>
              <a:spLocks/>
            </p:cNvSpPr>
            <p:nvPr/>
          </p:nvSpPr>
          <p:spPr>
            <a:xfrm>
              <a:off x="6668642" y="5749713"/>
              <a:ext cx="271942" cy="182757"/>
            </a:xfrm>
            <a:custGeom>
              <a:avLst/>
              <a:gdLst>
                <a:gd name="csX0" fmla="*/ 57150 w 590550"/>
                <a:gd name="csY0" fmla="*/ 111125 h 396875"/>
                <a:gd name="csX1" fmla="*/ 282575 w 590550"/>
                <a:gd name="csY1" fmla="*/ 130175 h 396875"/>
                <a:gd name="csX2" fmla="*/ 558800 w 590550"/>
                <a:gd name="csY2" fmla="*/ 0 h 396875"/>
                <a:gd name="csX3" fmla="*/ 590550 w 590550"/>
                <a:gd name="csY3" fmla="*/ 228600 h 396875"/>
                <a:gd name="csX4" fmla="*/ 263525 w 590550"/>
                <a:gd name="csY4" fmla="*/ 368300 h 396875"/>
                <a:gd name="csX5" fmla="*/ 0 w 590550"/>
                <a:gd name="csY5" fmla="*/ 396875 h 396875"/>
                <a:gd name="csX6" fmla="*/ 57150 w 590550"/>
                <a:gd name="csY6" fmla="*/ 111125 h 3968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90550" h="396875">
                  <a:moveTo>
                    <a:pt x="57150" y="111125"/>
                  </a:moveTo>
                  <a:lnTo>
                    <a:pt x="282575" y="130175"/>
                  </a:lnTo>
                  <a:lnTo>
                    <a:pt x="558800" y="0"/>
                  </a:lnTo>
                  <a:lnTo>
                    <a:pt x="590550" y="228600"/>
                  </a:lnTo>
                  <a:lnTo>
                    <a:pt x="263525" y="368300"/>
                  </a:lnTo>
                  <a:lnTo>
                    <a:pt x="0" y="396875"/>
                  </a:lnTo>
                  <a:lnTo>
                    <a:pt x="57150" y="111125"/>
                  </a:lnTo>
                  <a:close/>
                </a:path>
              </a:pathLst>
            </a:custGeom>
            <a:solidFill>
              <a:srgbClr val="DAE8FC"/>
            </a:solidFill>
            <a:ln w="9525">
              <a:solidFill>
                <a:srgbClr val="6C8E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3352A1A5-1130-B3F2-4867-3761DF18B68F}"/>
                </a:ext>
              </a:extLst>
            </p:cNvPr>
            <p:cNvSpPr>
              <a:spLocks/>
            </p:cNvSpPr>
            <p:nvPr/>
          </p:nvSpPr>
          <p:spPr>
            <a:xfrm>
              <a:off x="6648872" y="5742822"/>
              <a:ext cx="316058" cy="202290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Helvetica" pitchFamily="2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598020B1-741B-8E00-69AA-DD1A61F92801}"/>
                </a:ext>
              </a:extLst>
            </p:cNvPr>
            <p:cNvSpPr txBox="1">
              <a:spLocks/>
            </p:cNvSpPr>
            <p:nvPr/>
          </p:nvSpPr>
          <p:spPr>
            <a:xfrm>
              <a:off x="6694998" y="5610975"/>
              <a:ext cx="31595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>
                  <a:latin typeface="Helvetica" pitchFamily="2" charset="0"/>
                </a:rPr>
                <a:t>Q3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602781B2-3396-77D2-E1F8-27AD43633E5C}"/>
                </a:ext>
              </a:extLst>
            </p:cNvPr>
            <p:cNvSpPr txBox="1">
              <a:spLocks/>
            </p:cNvSpPr>
            <p:nvPr/>
          </p:nvSpPr>
          <p:spPr>
            <a:xfrm>
              <a:off x="5604805" y="3704735"/>
              <a:ext cx="69121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latin typeface="Helvetica" pitchFamily="2" charset="0"/>
                </a:rPr>
                <a:t>BVH Tree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70201C1F-F5D7-F2D8-1C41-CF8A2458996F}"/>
                </a:ext>
              </a:extLst>
            </p:cNvPr>
            <p:cNvSpPr txBox="1">
              <a:spLocks/>
            </p:cNvSpPr>
            <p:nvPr/>
          </p:nvSpPr>
          <p:spPr>
            <a:xfrm>
              <a:off x="4540808" y="3992308"/>
              <a:ext cx="430887" cy="861775"/>
            </a:xfrm>
            <a:prstGeom prst="rect">
              <a:avLst/>
            </a:prstGeom>
            <a:noFill/>
          </p:spPr>
          <p:txBody>
            <a:bodyPr vert="vert270" wrap="none" rtlCol="0" anchor="t" anchorCtr="0">
              <a:spAutoFit/>
            </a:bodyPr>
            <a:lstStyle/>
            <a:p>
              <a:pPr algn="ctr"/>
              <a:r>
                <a:rPr lang="en-US" sz="800" b="1" dirty="0">
                  <a:latin typeface="Helvetica" pitchFamily="2" charset="0"/>
                </a:rPr>
                <a:t>INTERMEDIATE</a:t>
              </a:r>
            </a:p>
            <a:p>
              <a:pPr algn="ctr"/>
              <a:r>
                <a:rPr lang="en-US" sz="800" b="1" dirty="0">
                  <a:latin typeface="Helvetica" pitchFamily="2" charset="0"/>
                </a:rPr>
                <a:t>NODES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9E1B180C-4259-CE9E-2B5C-A8DD3BB0AC63}"/>
                </a:ext>
              </a:extLst>
            </p:cNvPr>
            <p:cNvSpPr txBox="1">
              <a:spLocks/>
            </p:cNvSpPr>
            <p:nvPr/>
          </p:nvSpPr>
          <p:spPr>
            <a:xfrm>
              <a:off x="4487455" y="5640418"/>
              <a:ext cx="430887" cy="457818"/>
            </a:xfrm>
            <a:prstGeom prst="rect">
              <a:avLst/>
            </a:prstGeom>
            <a:noFill/>
          </p:spPr>
          <p:txBody>
            <a:bodyPr vert="vert270" wrap="none" rtlCol="0" anchor="t" anchorCtr="0">
              <a:spAutoFit/>
            </a:bodyPr>
            <a:lstStyle/>
            <a:p>
              <a:pPr algn="ctr"/>
              <a:r>
                <a:rPr lang="en-US" sz="800" b="1" dirty="0">
                  <a:latin typeface="Helvetica" pitchFamily="2" charset="0"/>
                </a:rPr>
                <a:t>LEAF</a:t>
              </a:r>
            </a:p>
            <a:p>
              <a:pPr algn="ctr"/>
              <a:r>
                <a:rPr lang="en-US" sz="800" b="1" dirty="0">
                  <a:latin typeface="Helvetica" pitchFamily="2" charset="0"/>
                </a:rPr>
                <a:t>NODES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29577082-42A9-968B-E105-8A2ADD71EF69}"/>
                </a:ext>
              </a:extLst>
            </p:cNvPr>
            <p:cNvSpPr txBox="1">
              <a:spLocks/>
            </p:cNvSpPr>
            <p:nvPr/>
          </p:nvSpPr>
          <p:spPr>
            <a:xfrm>
              <a:off x="6635764" y="6001354"/>
              <a:ext cx="26481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Helvetica" pitchFamily="2" charset="0"/>
                </a:rPr>
                <a:t>P</a:t>
              </a:r>
              <a:r>
                <a:rPr lang="en-US" sz="600" baseline="-25000" dirty="0">
                  <a:latin typeface="Helvetica" pitchFamily="2" charset="0"/>
                </a:rPr>
                <a:t>4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33B9EB4C-E766-62A3-F6B2-1B84231D5F78}"/>
                </a:ext>
              </a:extLst>
            </p:cNvPr>
            <p:cNvSpPr txBox="1">
              <a:spLocks/>
            </p:cNvSpPr>
            <p:nvPr/>
          </p:nvSpPr>
          <p:spPr>
            <a:xfrm>
              <a:off x="4923873" y="5499781"/>
              <a:ext cx="43473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Node 4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EAB18EA9-3680-234F-E727-0845CB48FB7A}"/>
                </a:ext>
              </a:extLst>
            </p:cNvPr>
            <p:cNvSpPr txBox="1">
              <a:spLocks/>
            </p:cNvSpPr>
            <p:nvPr/>
          </p:nvSpPr>
          <p:spPr>
            <a:xfrm>
              <a:off x="5394104" y="5498873"/>
              <a:ext cx="43473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Node 5</a:t>
              </a: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5E761C1A-FE78-E775-0F2F-1C5CF00AA262}"/>
                </a:ext>
              </a:extLst>
            </p:cNvPr>
            <p:cNvSpPr txBox="1">
              <a:spLocks/>
            </p:cNvSpPr>
            <p:nvPr/>
          </p:nvSpPr>
          <p:spPr>
            <a:xfrm>
              <a:off x="5993435" y="5499781"/>
              <a:ext cx="43473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Node 6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3D72255B-C55D-73FC-7E3A-F44E888150B8}"/>
                </a:ext>
              </a:extLst>
            </p:cNvPr>
            <p:cNvSpPr txBox="1">
              <a:spLocks/>
            </p:cNvSpPr>
            <p:nvPr/>
          </p:nvSpPr>
          <p:spPr>
            <a:xfrm>
              <a:off x="6560504" y="5503983"/>
              <a:ext cx="43473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Node 7</a:t>
              </a:r>
            </a:p>
          </p:txBody>
        </p:sp>
        <p:cxnSp>
          <p:nvCxnSpPr>
            <p:cNvPr id="243" name="Straight Arrow Connector 242">
              <a:extLst>
                <a:ext uri="{FF2B5EF4-FFF2-40B4-BE49-F238E27FC236}">
                  <a16:creationId xmlns:a16="http://schemas.microsoft.com/office/drawing/2014/main" id="{934CD91D-D13E-DF15-AD7E-999F8ADCB3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24691" y="5821256"/>
              <a:ext cx="104879" cy="0"/>
            </a:xfrm>
            <a:prstGeom prst="straightConnector1">
              <a:avLst/>
            </a:prstGeom>
            <a:ln w="19050">
              <a:solidFill>
                <a:srgbClr val="82B366"/>
              </a:solidFill>
              <a:headEnd type="oval" w="sm" len="sm"/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Arrow Connector 243">
              <a:extLst>
                <a:ext uri="{FF2B5EF4-FFF2-40B4-BE49-F238E27FC236}">
                  <a16:creationId xmlns:a16="http://schemas.microsoft.com/office/drawing/2014/main" id="{42F461B3-943A-4E60-ABD0-7241FFC04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62334" y="5922138"/>
              <a:ext cx="104879" cy="0"/>
            </a:xfrm>
            <a:prstGeom prst="straightConnector1">
              <a:avLst/>
            </a:prstGeom>
            <a:ln w="19050">
              <a:solidFill>
                <a:srgbClr val="82B366"/>
              </a:solidFill>
              <a:headEnd type="oval" w="sm" len="sm"/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305BD74B-1C93-2CB9-5944-AF2225F3CAB0}"/>
                </a:ext>
              </a:extLst>
            </p:cNvPr>
            <p:cNvGrpSpPr/>
            <p:nvPr/>
          </p:nvGrpSpPr>
          <p:grpSpPr>
            <a:xfrm>
              <a:off x="6557818" y="5678683"/>
              <a:ext cx="169536" cy="219767"/>
              <a:chOff x="8026311" y="4966474"/>
              <a:chExt cx="265903" cy="344687"/>
            </a:xfrm>
          </p:grpSpPr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094496A8-E92F-9950-5F1D-E34245EF7D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026311" y="4968110"/>
                <a:ext cx="265903" cy="343051"/>
              </a:xfrm>
              <a:prstGeom prst="rect">
                <a:avLst/>
              </a:prstGeom>
              <a:noFill/>
              <a:ln w="12700">
                <a:solidFill>
                  <a:srgbClr val="FF2600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Helvetica" pitchFamily="2" charset="0"/>
                </a:endParaRPr>
              </a:p>
            </p:txBody>
          </p:sp>
          <p:cxnSp>
            <p:nvCxnSpPr>
              <p:cNvPr id="250" name="Straight Arrow Connector 249">
                <a:extLst>
                  <a:ext uri="{FF2B5EF4-FFF2-40B4-BE49-F238E27FC236}">
                    <a16:creationId xmlns:a16="http://schemas.microsoft.com/office/drawing/2014/main" id="{BC265E6A-BAF2-5E8B-9FD6-660A30577E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26311" y="4966474"/>
                <a:ext cx="261730" cy="344687"/>
              </a:xfrm>
              <a:prstGeom prst="straightConnector1">
                <a:avLst/>
              </a:prstGeom>
              <a:ln w="15875">
                <a:solidFill>
                  <a:srgbClr val="82B366"/>
                </a:solidFill>
                <a:headEnd type="oval" w="sm" len="sm"/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44AE88E9-E5CB-7EF4-68BE-8BB705D5F8F9}"/>
              </a:ext>
            </a:extLst>
          </p:cNvPr>
          <p:cNvGrpSpPr/>
          <p:nvPr/>
        </p:nvGrpSpPr>
        <p:grpSpPr>
          <a:xfrm>
            <a:off x="4792025" y="5617300"/>
            <a:ext cx="3382738" cy="1176331"/>
            <a:chOff x="7405574" y="2099899"/>
            <a:chExt cx="3382738" cy="1176331"/>
          </a:xfrm>
        </p:grpSpPr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809A7159-A93E-D480-1CF2-C1C15ADB8C14}"/>
                </a:ext>
              </a:extLst>
            </p:cNvPr>
            <p:cNvGrpSpPr/>
            <p:nvPr/>
          </p:nvGrpSpPr>
          <p:grpSpPr>
            <a:xfrm>
              <a:off x="7405574" y="2099899"/>
              <a:ext cx="3382738" cy="1176331"/>
              <a:chOff x="4793003" y="5618924"/>
              <a:chExt cx="3382738" cy="1176331"/>
            </a:xfrm>
          </p:grpSpPr>
          <p:cxnSp>
            <p:nvCxnSpPr>
              <p:cNvPr id="229" name="Elbow Connector 228">
                <a:extLst>
                  <a:ext uri="{FF2B5EF4-FFF2-40B4-BE49-F238E27FC236}">
                    <a16:creationId xmlns:a16="http://schemas.microsoft.com/office/drawing/2014/main" id="{E147B0F8-E5F8-B84D-8384-7DE029BA57E7}"/>
                  </a:ext>
                </a:extLst>
              </p:cNvPr>
              <p:cNvCxnSpPr>
                <a:cxnSpLocks/>
                <a:endCxn id="227" idx="1"/>
              </p:cNvCxnSpPr>
              <p:nvPr/>
            </p:nvCxnSpPr>
            <p:spPr>
              <a:xfrm>
                <a:off x="7009311" y="5618924"/>
                <a:ext cx="1166430" cy="643640"/>
              </a:xfrm>
              <a:prstGeom prst="bentConnector3">
                <a:avLst>
                  <a:gd name="adj1" fmla="val 50000"/>
                </a:avLst>
              </a:prstGeom>
              <a:ln w="63500">
                <a:solidFill>
                  <a:schemeClr val="tx1"/>
                </a:solidFill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2A04795E-4A80-DDF2-DC6F-785699D665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93003" y="6518256"/>
                <a:ext cx="2312259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b="1" dirty="0">
                    <a:latin typeface="Helvetica" pitchFamily="2" charset="0"/>
                  </a:rPr>
                  <a:t>③ Write back intersections</a:t>
                </a:r>
              </a:p>
            </p:txBody>
          </p:sp>
        </p:grpSp>
        <p:cxnSp>
          <p:nvCxnSpPr>
            <p:cNvPr id="258" name="Elbow Connector 257">
              <a:extLst>
                <a:ext uri="{FF2B5EF4-FFF2-40B4-BE49-F238E27FC236}">
                  <a16:creationId xmlns:a16="http://schemas.microsoft.com/office/drawing/2014/main" id="{9A5E92CE-F107-3E6E-D65A-87DF442D09B0}"/>
                </a:ext>
              </a:extLst>
            </p:cNvPr>
            <p:cNvCxnSpPr>
              <a:cxnSpLocks/>
            </p:cNvCxnSpPr>
            <p:nvPr/>
          </p:nvCxnSpPr>
          <p:spPr>
            <a:xfrm>
              <a:off x="7753811" y="2658952"/>
              <a:ext cx="2451286" cy="85916"/>
            </a:xfrm>
            <a:prstGeom prst="bentConnector3">
              <a:avLst>
                <a:gd name="adj1" fmla="val 57"/>
              </a:avLst>
            </a:prstGeom>
            <a:ln w="635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CABE8010-959C-C88A-5ADC-14368A98529C}"/>
              </a:ext>
            </a:extLst>
          </p:cNvPr>
          <p:cNvGrpSpPr/>
          <p:nvPr/>
        </p:nvGrpSpPr>
        <p:grpSpPr>
          <a:xfrm>
            <a:off x="4528107" y="2434909"/>
            <a:ext cx="4933392" cy="4074120"/>
            <a:chOff x="4528107" y="2434909"/>
            <a:chExt cx="4933392" cy="4074120"/>
          </a:xfrm>
        </p:grpSpPr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82E169F1-BEDC-907F-3FD0-1C74ACB4CB21}"/>
                </a:ext>
              </a:extLst>
            </p:cNvPr>
            <p:cNvSpPr/>
            <p:nvPr/>
          </p:nvSpPr>
          <p:spPr>
            <a:xfrm>
              <a:off x="4528107" y="3619500"/>
              <a:ext cx="2651760" cy="2889529"/>
            </a:xfrm>
            <a:prstGeom prst="rect">
              <a:avLst/>
            </a:prstGeom>
            <a:solidFill>
              <a:schemeClr val="accent6">
                <a:alpha val="3328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Cloud Callout 260">
              <a:extLst>
                <a:ext uri="{FF2B5EF4-FFF2-40B4-BE49-F238E27FC236}">
                  <a16:creationId xmlns:a16="http://schemas.microsoft.com/office/drawing/2014/main" id="{01BE1A81-2608-E2DB-EB5E-0AA993FF55DA}"/>
                </a:ext>
              </a:extLst>
            </p:cNvPr>
            <p:cNvSpPr/>
            <p:nvPr/>
          </p:nvSpPr>
          <p:spPr>
            <a:xfrm>
              <a:off x="7121772" y="2434909"/>
              <a:ext cx="2339727" cy="1017476"/>
            </a:xfrm>
            <a:prstGeom prst="cloudCallout">
              <a:avLst>
                <a:gd name="adj1" fmla="val -41822"/>
                <a:gd name="adj2" fmla="val 76335"/>
              </a:avLst>
            </a:prstGeom>
            <a:solidFill>
              <a:schemeClr val="accent6">
                <a:alpha val="32843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RT Acceleration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7072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64"/>
    </mc:Choice>
    <mc:Fallback xmlns="">
      <p:transition spd="slow" advTm="25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 animBg="1"/>
      <p:bldP spid="131" grpId="0" animBg="1"/>
      <p:bldP spid="133" grpId="0"/>
      <p:bldP spid="228" grpId="0"/>
      <p:bldP spid="2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69303C-9D31-84A0-4027-5A4025F3E23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1767F9-0C94-C47A-C6BC-80BC29903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Refinement Stage by Ray-casting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3780CB-A1A4-587B-2770-BD123592E3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137555"/>
            <a:ext cx="11049000" cy="4949761"/>
          </a:xfrm>
        </p:spPr>
        <p:txBody>
          <a:bodyPr/>
          <a:lstStyle/>
          <a:p>
            <a:pPr marL="194310" indent="-182880">
              <a:lnSpc>
                <a:spcPct val="10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900" b="1" dirty="0">
                <a:solidFill>
                  <a:srgbClr val="2980B9"/>
                </a:solidFill>
                <a:latin typeface="Arial"/>
              </a:rPr>
              <a:t>Geometry can also be very </a:t>
            </a:r>
            <a:r>
              <a:rPr lang="en-US" sz="1900" b="1" dirty="0">
                <a:solidFill>
                  <a:srgbClr val="FF0000"/>
                </a:solidFill>
                <a:latin typeface="Arial"/>
              </a:rPr>
              <a:t>complex </a:t>
            </a:r>
            <a:r>
              <a:rPr lang="en-US" sz="1900" b="1" dirty="0">
                <a:solidFill>
                  <a:srgbClr val="2980B9"/>
                </a:solidFill>
                <a:latin typeface="Arial"/>
              </a:rPr>
              <a:t>(thousands of line segs)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For example, </a:t>
            </a:r>
            <a:r>
              <a:rPr lang="en-US" sz="1600" dirty="0" err="1">
                <a:solidFill>
                  <a:srgbClr val="4B5563"/>
                </a:solidFill>
                <a:latin typeface="Arial"/>
              </a:rPr>
              <a:t>PreparedPolygon</a:t>
            </a:r>
            <a:r>
              <a:rPr lang="en-US" sz="1600" dirty="0">
                <a:solidFill>
                  <a:srgbClr val="4B5563"/>
                </a:solidFill>
                <a:latin typeface="Arial"/>
              </a:rPr>
              <a:t> in the GEOS library</a:t>
            </a:r>
          </a:p>
          <a:p>
            <a:pPr marL="194310" indent="-182880">
              <a:lnSpc>
                <a:spcPct val="10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900" b="1" dirty="0">
                <a:solidFill>
                  <a:srgbClr val="2980B9"/>
                </a:solidFill>
                <a:latin typeface="Arial"/>
              </a:rPr>
              <a:t>Requiring fine-grained indexes, </a:t>
            </a:r>
            <a:r>
              <a:rPr lang="en-US" sz="1900" b="1" dirty="0" err="1">
                <a:solidFill>
                  <a:srgbClr val="2980B9"/>
                </a:solidFill>
                <a:latin typeface="Arial"/>
              </a:rPr>
              <a:t>requring</a:t>
            </a:r>
            <a:r>
              <a:rPr lang="en-US" sz="1900" b="1" dirty="0">
                <a:solidFill>
                  <a:srgbClr val="2980B9"/>
                </a:solidFill>
                <a:latin typeface="Arial"/>
              </a:rPr>
              <a:t> a BVH for each geometry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Building millions of tiny BVHs degrades performance due to memory </a:t>
            </a:r>
            <a:r>
              <a:rPr lang="en-US" sz="1600" dirty="0" err="1">
                <a:solidFill>
                  <a:srgbClr val="4B5563"/>
                </a:solidFill>
                <a:latin typeface="Arial"/>
              </a:rPr>
              <a:t>alloc</a:t>
            </a:r>
            <a:r>
              <a:rPr lang="en-US" sz="1600" dirty="0">
                <a:solidFill>
                  <a:srgbClr val="4B5563"/>
                </a:solidFill>
                <a:latin typeface="Arial"/>
              </a:rPr>
              <a:t>./sync. overhead.</a:t>
            </a:r>
          </a:p>
          <a:p>
            <a:pPr marL="194310" indent="-182880">
              <a:lnSpc>
                <a:spcPct val="10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900" b="1" dirty="0">
                <a:solidFill>
                  <a:srgbClr val="2980B9"/>
                </a:solidFill>
                <a:latin typeface="Arial"/>
              </a:rPr>
              <a:t>Z-Stacking: Places 2D geometries at distinct Z-planes in a single 3D scene, eliminating multi-BVH allocation and synchronization overhead.</a:t>
            </a:r>
          </a:p>
          <a:p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F27DAFB-4FDF-C081-5EE2-6812598D514C}"/>
              </a:ext>
            </a:extLst>
          </p:cNvPr>
          <p:cNvSpPr txBox="1"/>
          <p:nvPr/>
        </p:nvSpPr>
        <p:spPr>
          <a:xfrm>
            <a:off x="1104073" y="3202780"/>
            <a:ext cx="1526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Helvetica" pitchFamily="2" charset="0"/>
              </a:rPr>
              <a:t>Candidate Pairs</a:t>
            </a:r>
          </a:p>
        </p:txBody>
      </p:sp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B5039949-2381-86C4-3068-AAF0FC0EC3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535752"/>
              </p:ext>
            </p:extLst>
          </p:nvPr>
        </p:nvGraphicFramePr>
        <p:xfrm>
          <a:off x="482244" y="3501331"/>
          <a:ext cx="2477772" cy="3693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5924">
                  <a:extLst>
                    <a:ext uri="{9D8B030D-6E8A-4147-A177-3AD203B41FA5}">
                      <a16:colId xmlns:a16="http://schemas.microsoft.com/office/drawing/2014/main" val="1405154005"/>
                    </a:ext>
                  </a:extLst>
                </a:gridCol>
                <a:gridCol w="825924">
                  <a:extLst>
                    <a:ext uri="{9D8B030D-6E8A-4147-A177-3AD203B41FA5}">
                      <a16:colId xmlns:a16="http://schemas.microsoft.com/office/drawing/2014/main" val="2929450236"/>
                    </a:ext>
                  </a:extLst>
                </a:gridCol>
                <a:gridCol w="825924">
                  <a:extLst>
                    <a:ext uri="{9D8B030D-6E8A-4147-A177-3AD203B41FA5}">
                      <a16:colId xmlns:a16="http://schemas.microsoft.com/office/drawing/2014/main" val="3169401701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400" b="1" dirty="0">
                          <a:solidFill>
                            <a:srgbClr val="6C8EBF"/>
                          </a:solidFill>
                        </a:rPr>
                        <a:t>P</a:t>
                      </a:r>
                      <a:r>
                        <a:rPr lang="en-US" sz="1400" b="1" baseline="-25000" dirty="0">
                          <a:solidFill>
                            <a:srgbClr val="6C8EBF"/>
                          </a:solidFill>
                        </a:rPr>
                        <a:t>1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400" b="1" dirty="0">
                          <a:solidFill>
                            <a:srgbClr val="82B366"/>
                          </a:solidFill>
                        </a:rPr>
                        <a:t>Q</a:t>
                      </a:r>
                      <a:r>
                        <a:rPr lang="en-US" sz="1400" b="1" baseline="-25000" dirty="0">
                          <a:solidFill>
                            <a:srgbClr val="82B366"/>
                          </a:solidFill>
                        </a:rPr>
                        <a:t>1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122162" marR="122162" marT="61081" marB="61081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400" b="1" dirty="0">
                          <a:solidFill>
                            <a:srgbClr val="6C8EBF"/>
                          </a:solidFill>
                        </a:rPr>
                        <a:t>P</a:t>
                      </a:r>
                      <a:r>
                        <a:rPr lang="en-US" sz="1400" b="1" baseline="-25000" dirty="0">
                          <a:solidFill>
                            <a:srgbClr val="6C8EBF"/>
                          </a:solidFill>
                        </a:rPr>
                        <a:t>1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400" b="1" dirty="0">
                          <a:solidFill>
                            <a:srgbClr val="82B366"/>
                          </a:solidFill>
                        </a:rPr>
                        <a:t>Q</a:t>
                      </a:r>
                      <a:r>
                        <a:rPr lang="en-US" sz="1400" b="1" baseline="-25000" dirty="0">
                          <a:solidFill>
                            <a:srgbClr val="82B366"/>
                          </a:solidFill>
                        </a:rPr>
                        <a:t>2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122162" marR="122162" marT="61081" marB="61081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743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400" b="1" dirty="0">
                          <a:solidFill>
                            <a:srgbClr val="6C8EBF"/>
                          </a:solidFill>
                        </a:rPr>
                        <a:t>P</a:t>
                      </a:r>
                      <a:r>
                        <a:rPr lang="en-US" sz="1400" b="1" baseline="-25000" dirty="0">
                          <a:solidFill>
                            <a:srgbClr val="6C8EBF"/>
                          </a:solidFill>
                        </a:rPr>
                        <a:t>4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400" b="1" dirty="0">
                          <a:solidFill>
                            <a:srgbClr val="82B366"/>
                          </a:solidFill>
                        </a:rPr>
                        <a:t>Q</a:t>
                      </a:r>
                      <a:r>
                        <a:rPr lang="en-US" sz="1400" b="1" baseline="-25000" dirty="0">
                          <a:solidFill>
                            <a:srgbClr val="82B366"/>
                          </a:solidFill>
                        </a:rPr>
                        <a:t>3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122162" marR="122162" marT="61081" marB="61081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1278"/>
                  </a:ext>
                </a:extLst>
              </a:tr>
            </a:tbl>
          </a:graphicData>
        </a:graphic>
      </p:graphicFrame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AA16644-AB28-8CDC-EFD3-E23BAEDE7015}"/>
              </a:ext>
            </a:extLst>
          </p:cNvPr>
          <p:cNvGrpSpPr/>
          <p:nvPr/>
        </p:nvGrpSpPr>
        <p:grpSpPr>
          <a:xfrm>
            <a:off x="571500" y="4502985"/>
            <a:ext cx="2481627" cy="2196156"/>
            <a:chOff x="-3004541" y="9554821"/>
            <a:chExt cx="4073977" cy="3605333"/>
          </a:xfrm>
        </p:grpSpPr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02D7F212-50E2-A068-9B06-3773EC5F52C1}"/>
                </a:ext>
              </a:extLst>
            </p:cNvPr>
            <p:cNvSpPr/>
            <p:nvPr/>
          </p:nvSpPr>
          <p:spPr>
            <a:xfrm>
              <a:off x="-2752885" y="10200108"/>
              <a:ext cx="1600570" cy="1546082"/>
            </a:xfrm>
            <a:custGeom>
              <a:avLst/>
              <a:gdLst>
                <a:gd name="csX0" fmla="*/ 0 w 746125"/>
                <a:gd name="csY0" fmla="*/ 577850 h 720725"/>
                <a:gd name="csX1" fmla="*/ 85725 w 746125"/>
                <a:gd name="csY1" fmla="*/ 352425 h 720725"/>
                <a:gd name="csX2" fmla="*/ 69850 w 746125"/>
                <a:gd name="csY2" fmla="*/ 130175 h 720725"/>
                <a:gd name="csX3" fmla="*/ 396875 w 746125"/>
                <a:gd name="csY3" fmla="*/ 88900 h 720725"/>
                <a:gd name="csX4" fmla="*/ 590550 w 746125"/>
                <a:gd name="csY4" fmla="*/ 0 h 720725"/>
                <a:gd name="csX5" fmla="*/ 746125 w 746125"/>
                <a:gd name="csY5" fmla="*/ 187325 h 720725"/>
                <a:gd name="csX6" fmla="*/ 644525 w 746125"/>
                <a:gd name="csY6" fmla="*/ 377825 h 720725"/>
                <a:gd name="csX7" fmla="*/ 723900 w 746125"/>
                <a:gd name="csY7" fmla="*/ 466725 h 720725"/>
                <a:gd name="csX8" fmla="*/ 571500 w 746125"/>
                <a:gd name="csY8" fmla="*/ 558800 h 720725"/>
                <a:gd name="csX9" fmla="*/ 390525 w 746125"/>
                <a:gd name="csY9" fmla="*/ 561975 h 720725"/>
                <a:gd name="csX10" fmla="*/ 257175 w 746125"/>
                <a:gd name="csY10" fmla="*/ 720725 h 720725"/>
                <a:gd name="csX11" fmla="*/ 0 w 746125"/>
                <a:gd name="csY11" fmla="*/ 577850 h 7207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746125" h="720725">
                  <a:moveTo>
                    <a:pt x="0" y="577850"/>
                  </a:moveTo>
                  <a:lnTo>
                    <a:pt x="85725" y="352425"/>
                  </a:lnTo>
                  <a:lnTo>
                    <a:pt x="69850" y="130175"/>
                  </a:lnTo>
                  <a:lnTo>
                    <a:pt x="396875" y="88900"/>
                  </a:lnTo>
                  <a:lnTo>
                    <a:pt x="590550" y="0"/>
                  </a:lnTo>
                  <a:lnTo>
                    <a:pt x="746125" y="187325"/>
                  </a:lnTo>
                  <a:lnTo>
                    <a:pt x="644525" y="377825"/>
                  </a:lnTo>
                  <a:lnTo>
                    <a:pt x="723900" y="466725"/>
                  </a:lnTo>
                  <a:lnTo>
                    <a:pt x="571500" y="558800"/>
                  </a:lnTo>
                  <a:lnTo>
                    <a:pt x="390525" y="561975"/>
                  </a:lnTo>
                  <a:lnTo>
                    <a:pt x="257175" y="720725"/>
                  </a:lnTo>
                  <a:lnTo>
                    <a:pt x="0" y="577850"/>
                  </a:lnTo>
                  <a:close/>
                </a:path>
              </a:pathLst>
            </a:custGeom>
            <a:solidFill>
              <a:srgbClr val="DAE8FC"/>
            </a:solidFill>
            <a:ln>
              <a:solidFill>
                <a:srgbClr val="6C8E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Helvetica" pitchFamily="2" charset="0"/>
              </a:endParaRPr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246E1730-A8F9-FEE3-AF2D-0091FC40D207}"/>
                </a:ext>
              </a:extLst>
            </p:cNvPr>
            <p:cNvSpPr/>
            <p:nvPr/>
          </p:nvSpPr>
          <p:spPr>
            <a:xfrm>
              <a:off x="-2228443" y="10649629"/>
              <a:ext cx="687905" cy="483577"/>
            </a:xfrm>
            <a:custGeom>
              <a:avLst/>
              <a:gdLst>
                <a:gd name="csX0" fmla="*/ 0 w 320675"/>
                <a:gd name="csY0" fmla="*/ 41275 h 225425"/>
                <a:gd name="csX1" fmla="*/ 234950 w 320675"/>
                <a:gd name="csY1" fmla="*/ 0 h 225425"/>
                <a:gd name="csX2" fmla="*/ 215900 w 320675"/>
                <a:gd name="csY2" fmla="*/ 92075 h 225425"/>
                <a:gd name="csX3" fmla="*/ 320675 w 320675"/>
                <a:gd name="csY3" fmla="*/ 136525 h 225425"/>
                <a:gd name="csX4" fmla="*/ 158750 w 320675"/>
                <a:gd name="csY4" fmla="*/ 225425 h 225425"/>
                <a:gd name="csX5" fmla="*/ 19050 w 320675"/>
                <a:gd name="csY5" fmla="*/ 158750 h 225425"/>
                <a:gd name="csX6" fmla="*/ 0 w 320675"/>
                <a:gd name="csY6" fmla="*/ 41275 h 2254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20675" h="225425">
                  <a:moveTo>
                    <a:pt x="0" y="41275"/>
                  </a:moveTo>
                  <a:lnTo>
                    <a:pt x="234950" y="0"/>
                  </a:lnTo>
                  <a:lnTo>
                    <a:pt x="215900" y="92075"/>
                  </a:lnTo>
                  <a:lnTo>
                    <a:pt x="320675" y="136525"/>
                  </a:lnTo>
                  <a:lnTo>
                    <a:pt x="158750" y="225425"/>
                  </a:lnTo>
                  <a:lnTo>
                    <a:pt x="19050" y="158750"/>
                  </a:lnTo>
                  <a:lnTo>
                    <a:pt x="0" y="41275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EADC02E1-F165-488D-A7A9-84026FDD886F}"/>
                </a:ext>
              </a:extLst>
            </p:cNvPr>
            <p:cNvSpPr/>
            <p:nvPr/>
          </p:nvSpPr>
          <p:spPr>
            <a:xfrm>
              <a:off x="-902290" y="11387347"/>
              <a:ext cx="1814480" cy="1219409"/>
            </a:xfrm>
            <a:custGeom>
              <a:avLst/>
              <a:gdLst>
                <a:gd name="csX0" fmla="*/ 57150 w 590550"/>
                <a:gd name="csY0" fmla="*/ 111125 h 396875"/>
                <a:gd name="csX1" fmla="*/ 282575 w 590550"/>
                <a:gd name="csY1" fmla="*/ 130175 h 396875"/>
                <a:gd name="csX2" fmla="*/ 558800 w 590550"/>
                <a:gd name="csY2" fmla="*/ 0 h 396875"/>
                <a:gd name="csX3" fmla="*/ 590550 w 590550"/>
                <a:gd name="csY3" fmla="*/ 228600 h 396875"/>
                <a:gd name="csX4" fmla="*/ 263525 w 590550"/>
                <a:gd name="csY4" fmla="*/ 368300 h 396875"/>
                <a:gd name="csX5" fmla="*/ 0 w 590550"/>
                <a:gd name="csY5" fmla="*/ 396875 h 396875"/>
                <a:gd name="csX6" fmla="*/ 57150 w 590550"/>
                <a:gd name="csY6" fmla="*/ 111125 h 3968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90550" h="396875">
                  <a:moveTo>
                    <a:pt x="57150" y="111125"/>
                  </a:moveTo>
                  <a:lnTo>
                    <a:pt x="282575" y="130175"/>
                  </a:lnTo>
                  <a:lnTo>
                    <a:pt x="558800" y="0"/>
                  </a:lnTo>
                  <a:lnTo>
                    <a:pt x="590550" y="228600"/>
                  </a:lnTo>
                  <a:lnTo>
                    <a:pt x="263525" y="368300"/>
                  </a:lnTo>
                  <a:lnTo>
                    <a:pt x="0" y="396875"/>
                  </a:lnTo>
                  <a:lnTo>
                    <a:pt x="57150" y="111125"/>
                  </a:lnTo>
                  <a:close/>
                </a:path>
              </a:pathLst>
            </a:custGeom>
            <a:solidFill>
              <a:srgbClr val="DAE8FC"/>
            </a:solidFill>
            <a:ln>
              <a:solidFill>
                <a:srgbClr val="6C8E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A18D58DF-065C-3DFB-2A1F-DE7D5D373F89}"/>
                </a:ext>
              </a:extLst>
            </p:cNvPr>
            <p:cNvSpPr>
              <a:spLocks/>
            </p:cNvSpPr>
            <p:nvPr/>
          </p:nvSpPr>
          <p:spPr>
            <a:xfrm>
              <a:off x="-3004541" y="9554821"/>
              <a:ext cx="4073977" cy="3605333"/>
            </a:xfrm>
            <a:prstGeom prst="rect">
              <a:avLst/>
            </a:prstGeom>
            <a:noFill/>
            <a:ln w="38100">
              <a:solidFill>
                <a:srgbClr val="6C8EBF"/>
              </a:solidFill>
              <a:prstDash val="dash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8B3DE67-AFF1-1F2B-95CC-26F6EB02780C}"/>
                </a:ext>
              </a:extLst>
            </p:cNvPr>
            <p:cNvSpPr txBox="1">
              <a:spLocks/>
            </p:cNvSpPr>
            <p:nvPr/>
          </p:nvSpPr>
          <p:spPr>
            <a:xfrm>
              <a:off x="-2516744" y="10983163"/>
              <a:ext cx="872629" cy="545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Helvetica" pitchFamily="2" charset="0"/>
                </a:rPr>
                <a:t>P</a:t>
              </a:r>
              <a:r>
                <a:rPr lang="en-US" baseline="-25000" dirty="0">
                  <a:latin typeface="Helvetica" pitchFamily="2" charset="0"/>
                </a:rPr>
                <a:t>1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BC07EF3-93E8-D42E-E466-FC1A034DDC46}"/>
                </a:ext>
              </a:extLst>
            </p:cNvPr>
            <p:cNvSpPr txBox="1">
              <a:spLocks/>
            </p:cNvSpPr>
            <p:nvPr/>
          </p:nvSpPr>
          <p:spPr>
            <a:xfrm>
              <a:off x="-705793" y="11853424"/>
              <a:ext cx="1058480" cy="545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Helvetica" pitchFamily="2" charset="0"/>
                </a:rPr>
                <a:t>P</a:t>
              </a:r>
              <a:r>
                <a:rPr lang="en-US" baseline="-25000" dirty="0">
                  <a:latin typeface="Helvetica" pitchFamily="2" charset="0"/>
                </a:rPr>
                <a:t>4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51EDF07-BE20-3EC0-FDE1-B81AF53667B4}"/>
                </a:ext>
              </a:extLst>
            </p:cNvPr>
            <p:cNvSpPr txBox="1">
              <a:spLocks/>
            </p:cNvSpPr>
            <p:nvPr/>
          </p:nvSpPr>
          <p:spPr>
            <a:xfrm>
              <a:off x="-2981553" y="9575470"/>
              <a:ext cx="2041066" cy="505264"/>
            </a:xfrm>
            <a:prstGeom prst="rect">
              <a:avLst/>
            </a:prstGeom>
            <a:solidFill>
              <a:srgbClr val="DAE8FC"/>
            </a:solidFill>
          </p:spPr>
          <p:txBody>
            <a:bodyPr wrap="square" lIns="91440" tIns="45720" rIns="91440" bIns="45720" rtlCol="0">
              <a:spAutoFit/>
            </a:bodyPr>
            <a:lstStyle/>
            <a:p>
              <a:r>
                <a:rPr lang="en-US" sz="1400" dirty="0">
                  <a:solidFill>
                    <a:srgbClr val="6C8EBF"/>
                  </a:solidFill>
                  <a:latin typeface="Helvetica" pitchFamily="2" charset="0"/>
                </a:rPr>
                <a:t>Indexed Side</a:t>
              </a: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D1C4286-EEE3-5D39-F520-35CF68BEE8D6}"/>
              </a:ext>
            </a:extLst>
          </p:cNvPr>
          <p:cNvGrpSpPr/>
          <p:nvPr/>
        </p:nvGrpSpPr>
        <p:grpSpPr>
          <a:xfrm>
            <a:off x="8585654" y="3944296"/>
            <a:ext cx="2914669" cy="2579384"/>
            <a:chOff x="10325171" y="9553679"/>
            <a:chExt cx="4073977" cy="360533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25D744E-D602-AD2C-34CE-8EDC4B550395}"/>
                </a:ext>
              </a:extLst>
            </p:cNvPr>
            <p:cNvSpPr txBox="1"/>
            <p:nvPr/>
          </p:nvSpPr>
          <p:spPr>
            <a:xfrm>
              <a:off x="11661642" y="10050909"/>
              <a:ext cx="1277754" cy="516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Helvetica" pitchFamily="2" charset="0"/>
                </a:rPr>
                <a:t>Q</a:t>
              </a:r>
              <a:r>
                <a:rPr lang="en-US" baseline="-25000" dirty="0">
                  <a:latin typeface="Helvetica" pitchFamily="2" charset="0"/>
                </a:rPr>
                <a:t>1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644F727-E9AB-A576-BFF3-D01752063A27}"/>
                </a:ext>
              </a:extLst>
            </p:cNvPr>
            <p:cNvSpPr/>
            <p:nvPr/>
          </p:nvSpPr>
          <p:spPr>
            <a:xfrm>
              <a:off x="11545979" y="10369516"/>
              <a:ext cx="162703" cy="16270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5233E03-8C9B-31B0-9027-621BA9BD2837}"/>
                </a:ext>
              </a:extLst>
            </p:cNvPr>
            <p:cNvSpPr/>
            <p:nvPr/>
          </p:nvSpPr>
          <p:spPr>
            <a:xfrm>
              <a:off x="11091649" y="10747713"/>
              <a:ext cx="162703" cy="16270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56BEF738-13D0-84A6-783F-E1CF9ACAEA8D}"/>
                </a:ext>
              </a:extLst>
            </p:cNvPr>
            <p:cNvSpPr/>
            <p:nvPr/>
          </p:nvSpPr>
          <p:spPr>
            <a:xfrm rot="19451481">
              <a:off x="13418455" y="11960637"/>
              <a:ext cx="718019" cy="1197560"/>
            </a:xfrm>
            <a:custGeom>
              <a:avLst/>
              <a:gdLst>
                <a:gd name="csX0" fmla="*/ 0 w 995787"/>
                <a:gd name="csY0" fmla="*/ 833014 h 1364419"/>
                <a:gd name="csX1" fmla="*/ 19150 w 995787"/>
                <a:gd name="csY1" fmla="*/ 411719 h 1364419"/>
                <a:gd name="csX2" fmla="*/ 287246 w 995787"/>
                <a:gd name="csY2" fmla="*/ 0 h 1364419"/>
                <a:gd name="csX3" fmla="*/ 804289 w 995787"/>
                <a:gd name="csY3" fmla="*/ 33512 h 1364419"/>
                <a:gd name="csX4" fmla="*/ 995787 w 995787"/>
                <a:gd name="csY4" fmla="*/ 354270 h 1364419"/>
                <a:gd name="csX5" fmla="*/ 641517 w 995787"/>
                <a:gd name="csY5" fmla="*/ 1292607 h 1364419"/>
                <a:gd name="csX6" fmla="*/ 426082 w 995787"/>
                <a:gd name="csY6" fmla="*/ 1364419 h 1364419"/>
                <a:gd name="csX7" fmla="*/ 335121 w 995787"/>
                <a:gd name="csY7" fmla="*/ 1072385 h 1364419"/>
                <a:gd name="csX8" fmla="*/ 0 w 995787"/>
                <a:gd name="csY8" fmla="*/ 833014 h 13644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995787" h="1364419">
                  <a:moveTo>
                    <a:pt x="0" y="833014"/>
                  </a:moveTo>
                  <a:lnTo>
                    <a:pt x="19150" y="411719"/>
                  </a:lnTo>
                  <a:lnTo>
                    <a:pt x="287246" y="0"/>
                  </a:lnTo>
                  <a:lnTo>
                    <a:pt x="804289" y="33512"/>
                  </a:lnTo>
                  <a:lnTo>
                    <a:pt x="995787" y="354270"/>
                  </a:lnTo>
                  <a:lnTo>
                    <a:pt x="641517" y="1292607"/>
                  </a:lnTo>
                  <a:lnTo>
                    <a:pt x="426082" y="1364419"/>
                  </a:lnTo>
                  <a:lnTo>
                    <a:pt x="335121" y="1072385"/>
                  </a:lnTo>
                  <a:lnTo>
                    <a:pt x="0" y="833014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82B366"/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F8E71E2-797D-1767-1390-F7D281AC308B}"/>
                </a:ext>
              </a:extLst>
            </p:cNvPr>
            <p:cNvSpPr txBox="1"/>
            <p:nvPr/>
          </p:nvSpPr>
          <p:spPr>
            <a:xfrm>
              <a:off x="10881689" y="11033300"/>
              <a:ext cx="627816" cy="516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Helvetica" pitchFamily="2" charset="0"/>
                </a:rPr>
                <a:t>Q</a:t>
              </a:r>
              <a:r>
                <a:rPr lang="en-US" baseline="-25000" dirty="0">
                  <a:latin typeface="Helvetica" pitchFamily="2" charset="0"/>
                </a:rPr>
                <a:t>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63AEB0C-7608-B7A4-9507-EB05ED15C44C}"/>
                </a:ext>
              </a:extLst>
            </p:cNvPr>
            <p:cNvSpPr txBox="1"/>
            <p:nvPr/>
          </p:nvSpPr>
          <p:spPr>
            <a:xfrm>
              <a:off x="13362401" y="12285305"/>
              <a:ext cx="801398" cy="516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Helvetica" pitchFamily="2" charset="0"/>
                </a:rPr>
                <a:t>Q</a:t>
              </a:r>
              <a:r>
                <a:rPr lang="en-US" baseline="-25000" dirty="0">
                  <a:latin typeface="Helvetica" pitchFamily="2" charset="0"/>
                </a:rPr>
                <a:t>3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11D828D-B0E2-C1CC-D0E4-AC1CAB3791BF}"/>
                </a:ext>
              </a:extLst>
            </p:cNvPr>
            <p:cNvSpPr>
              <a:spLocks/>
            </p:cNvSpPr>
            <p:nvPr/>
          </p:nvSpPr>
          <p:spPr>
            <a:xfrm>
              <a:off x="10325171" y="9553679"/>
              <a:ext cx="4073977" cy="3605333"/>
            </a:xfrm>
            <a:prstGeom prst="rect">
              <a:avLst/>
            </a:prstGeom>
            <a:noFill/>
            <a:ln w="38100">
              <a:solidFill>
                <a:srgbClr val="82B366"/>
              </a:solidFill>
              <a:prstDash val="dash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D7D7F80-9758-1A18-8D11-10C7FB74E45F}"/>
                </a:ext>
              </a:extLst>
            </p:cNvPr>
            <p:cNvSpPr txBox="1"/>
            <p:nvPr/>
          </p:nvSpPr>
          <p:spPr>
            <a:xfrm>
              <a:off x="10332443" y="9581837"/>
              <a:ext cx="1590087" cy="430195"/>
            </a:xfrm>
            <a:prstGeom prst="rect">
              <a:avLst/>
            </a:prstGeom>
            <a:solidFill>
              <a:srgbClr val="D5E8D4"/>
            </a:solidFill>
          </p:spPr>
          <p:txBody>
            <a:bodyPr wrap="square" lIns="91440" rIns="91440" rtlCol="0">
              <a:spAutoFit/>
            </a:bodyPr>
            <a:lstStyle/>
            <a:p>
              <a:r>
                <a:rPr lang="en-US" sz="1400" dirty="0">
                  <a:solidFill>
                    <a:srgbClr val="82B366"/>
                  </a:solidFill>
                  <a:latin typeface="Helvetica" pitchFamily="2" charset="0"/>
                </a:rPr>
                <a:t>Query Side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1EC0FF2A-0057-F296-212C-A3550ECFF1DE}"/>
              </a:ext>
            </a:extLst>
          </p:cNvPr>
          <p:cNvGrpSpPr/>
          <p:nvPr/>
        </p:nvGrpSpPr>
        <p:grpSpPr>
          <a:xfrm>
            <a:off x="1867076" y="3889512"/>
            <a:ext cx="1816084" cy="619255"/>
            <a:chOff x="-632951" y="8842371"/>
            <a:chExt cx="1816084" cy="619255"/>
          </a:xfrm>
        </p:grpSpPr>
        <p:sp>
          <p:nvSpPr>
            <p:cNvPr id="75" name="Down Arrow 74">
              <a:extLst>
                <a:ext uri="{FF2B5EF4-FFF2-40B4-BE49-F238E27FC236}">
                  <a16:creationId xmlns:a16="http://schemas.microsoft.com/office/drawing/2014/main" id="{1A284221-E1BC-8F0C-1253-A975C1748FA7}"/>
                </a:ext>
              </a:extLst>
            </p:cNvPr>
            <p:cNvSpPr/>
            <p:nvPr/>
          </p:nvSpPr>
          <p:spPr>
            <a:xfrm>
              <a:off x="-599246" y="8842371"/>
              <a:ext cx="229949" cy="619255"/>
            </a:xfrm>
            <a:prstGeom prst="downArrow">
              <a:avLst>
                <a:gd name="adj1" fmla="val 50000"/>
                <a:gd name="adj2" fmla="val 75933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64A261D-413E-1F17-F30B-C63E3E3C7C1F}"/>
                </a:ext>
              </a:extLst>
            </p:cNvPr>
            <p:cNvSpPr txBox="1"/>
            <p:nvPr/>
          </p:nvSpPr>
          <p:spPr>
            <a:xfrm>
              <a:off x="-632951" y="8899176"/>
              <a:ext cx="18160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Helvetica" pitchFamily="2" charset="0"/>
                </a:rPr>
                <a:t>① Extract Unique Feature IDs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865DFA4-9181-E217-9AF0-FACFACEB7340}"/>
              </a:ext>
            </a:extLst>
          </p:cNvPr>
          <p:cNvGrpSpPr/>
          <p:nvPr/>
        </p:nvGrpSpPr>
        <p:grpSpPr>
          <a:xfrm>
            <a:off x="3071526" y="5115598"/>
            <a:ext cx="1266273" cy="682358"/>
            <a:chOff x="2266495" y="9999164"/>
            <a:chExt cx="1266273" cy="682358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BBAE9F1-BC6F-F0A7-F027-6EC5EA2C2746}"/>
                </a:ext>
              </a:extLst>
            </p:cNvPr>
            <p:cNvSpPr txBox="1"/>
            <p:nvPr/>
          </p:nvSpPr>
          <p:spPr>
            <a:xfrm>
              <a:off x="2266495" y="9999164"/>
              <a:ext cx="1266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Helvetica" pitchFamily="2" charset="0"/>
                </a:rPr>
                <a:t>② BVH over Line Segs.</a:t>
              </a:r>
            </a:p>
          </p:txBody>
        </p:sp>
        <p:sp>
          <p:nvSpPr>
            <p:cNvPr id="77" name="Down Arrow 76">
              <a:extLst>
                <a:ext uri="{FF2B5EF4-FFF2-40B4-BE49-F238E27FC236}">
                  <a16:creationId xmlns:a16="http://schemas.microsoft.com/office/drawing/2014/main" id="{9D9C5BB5-03AE-D4E6-E362-EA97A2548970}"/>
                </a:ext>
              </a:extLst>
            </p:cNvPr>
            <p:cNvSpPr/>
            <p:nvPr/>
          </p:nvSpPr>
          <p:spPr>
            <a:xfrm rot="16200000">
              <a:off x="2793011" y="9998696"/>
              <a:ext cx="284434" cy="1081217"/>
            </a:xfrm>
            <a:prstGeom prst="downArrow">
              <a:avLst>
                <a:gd name="adj1" fmla="val 50000"/>
                <a:gd name="adj2" fmla="val 75933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694455F2-C353-AE3F-0F8D-6B1901E8DEB8}"/>
              </a:ext>
            </a:extLst>
          </p:cNvPr>
          <p:cNvGrpSpPr/>
          <p:nvPr/>
        </p:nvGrpSpPr>
        <p:grpSpPr>
          <a:xfrm>
            <a:off x="7009207" y="4591006"/>
            <a:ext cx="1649709" cy="776722"/>
            <a:chOff x="4726635" y="10045065"/>
            <a:chExt cx="1649709" cy="776722"/>
          </a:xfrm>
        </p:grpSpPr>
        <p:sp>
          <p:nvSpPr>
            <p:cNvPr id="80" name="Down Arrow 79">
              <a:extLst>
                <a:ext uri="{FF2B5EF4-FFF2-40B4-BE49-F238E27FC236}">
                  <a16:creationId xmlns:a16="http://schemas.microsoft.com/office/drawing/2014/main" id="{25817864-8388-58D1-9AF0-71C1925E6B01}"/>
                </a:ext>
              </a:extLst>
            </p:cNvPr>
            <p:cNvSpPr/>
            <p:nvPr/>
          </p:nvSpPr>
          <p:spPr>
            <a:xfrm rot="5400000">
              <a:off x="5330771" y="9924897"/>
              <a:ext cx="315056" cy="1478723"/>
            </a:xfrm>
            <a:prstGeom prst="downArrow">
              <a:avLst>
                <a:gd name="adj1" fmla="val 50000"/>
                <a:gd name="adj2" fmla="val 75933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B18B073-5D93-2B18-BA79-CA5BDA92CE7D}"/>
                </a:ext>
              </a:extLst>
            </p:cNvPr>
            <p:cNvSpPr txBox="1"/>
            <p:nvPr/>
          </p:nvSpPr>
          <p:spPr>
            <a:xfrm>
              <a:off x="4726635" y="10045065"/>
              <a:ext cx="16497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Helvetica" pitchFamily="2" charset="0"/>
                </a:rPr>
                <a:t>③ Cast rays from geometry elements</a:t>
              </a:r>
            </a:p>
          </p:txBody>
        </p:sp>
      </p:grpSp>
      <p:cxnSp>
        <p:nvCxnSpPr>
          <p:cNvPr id="82" name="Elbow Connector 81">
            <a:extLst>
              <a:ext uri="{FF2B5EF4-FFF2-40B4-BE49-F238E27FC236}">
                <a16:creationId xmlns:a16="http://schemas.microsoft.com/office/drawing/2014/main" id="{FD5FE631-A6FD-348B-36F7-180244A7505F}"/>
              </a:ext>
            </a:extLst>
          </p:cNvPr>
          <p:cNvCxnSpPr>
            <a:cxnSpLocks/>
            <a:endCxn id="93" idx="0"/>
          </p:cNvCxnSpPr>
          <p:nvPr/>
        </p:nvCxnSpPr>
        <p:spPr>
          <a:xfrm>
            <a:off x="7574738" y="9084761"/>
            <a:ext cx="8943348" cy="488917"/>
          </a:xfrm>
          <a:prstGeom prst="bentConnector2">
            <a:avLst/>
          </a:prstGeom>
          <a:ln w="168275">
            <a:solidFill>
              <a:schemeClr val="tx1"/>
            </a:solidFill>
            <a:headEnd w="med" len="med"/>
            <a:tailEnd type="triangl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DD15C6B9-12D7-8597-E1D3-3A3C098316C6}"/>
              </a:ext>
            </a:extLst>
          </p:cNvPr>
          <p:cNvSpPr txBox="1"/>
          <p:nvPr/>
        </p:nvSpPr>
        <p:spPr>
          <a:xfrm>
            <a:off x="11173000" y="8558355"/>
            <a:ext cx="4682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Helvetica" pitchFamily="2" charset="0"/>
              </a:rPr>
              <a:t>④ Calculate Intersection Matrices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1BE82E0-EAD3-8A55-06F3-5E4CE6328E56}"/>
              </a:ext>
            </a:extLst>
          </p:cNvPr>
          <p:cNvSpPr txBox="1"/>
          <p:nvPr/>
        </p:nvSpPr>
        <p:spPr>
          <a:xfrm>
            <a:off x="-3081092" y="13771419"/>
            <a:ext cx="5577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Helvetica" pitchFamily="2" charset="0"/>
              </a:rPr>
              <a:t>(a) Polygons being Indexed by the BVH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92B2FFA-F5A2-679D-7F61-F251852DF42D}"/>
              </a:ext>
            </a:extLst>
          </p:cNvPr>
          <p:cNvSpPr txBox="1"/>
          <p:nvPr/>
        </p:nvSpPr>
        <p:spPr>
          <a:xfrm>
            <a:off x="2732545" y="13763429"/>
            <a:ext cx="51970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Helvetica" pitchFamily="2" charset="0"/>
              </a:rPr>
              <a:t>(b) Scene of Indexed Polygons and Rays from Query Side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F1A03246-13E7-1696-5F0A-F2840CB10CC6}"/>
              </a:ext>
            </a:extLst>
          </p:cNvPr>
          <p:cNvGrpSpPr/>
          <p:nvPr/>
        </p:nvGrpSpPr>
        <p:grpSpPr>
          <a:xfrm>
            <a:off x="4121735" y="3243211"/>
            <a:ext cx="3290204" cy="3650532"/>
            <a:chOff x="3091738" y="8011675"/>
            <a:chExt cx="5507721" cy="6110901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01DA788B-CB07-6CC2-C3E3-07D295A721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01956" y="11827011"/>
              <a:ext cx="1057304" cy="131135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3619FABB-917A-E8E1-9652-E02243EB99C6}"/>
                </a:ext>
              </a:extLst>
            </p:cNvPr>
            <p:cNvSpPr>
              <a:spLocks/>
            </p:cNvSpPr>
            <p:nvPr/>
          </p:nvSpPr>
          <p:spPr>
            <a:xfrm>
              <a:off x="4044847" y="8441452"/>
              <a:ext cx="3884725" cy="1850212"/>
            </a:xfrm>
            <a:prstGeom prst="parallelogram">
              <a:avLst/>
            </a:prstGeom>
            <a:solidFill>
              <a:schemeClr val="bg2">
                <a:alpha val="64345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1B15A9A9-C8E5-3691-C40E-A169030B4DB3}"/>
                </a:ext>
              </a:extLst>
            </p:cNvPr>
            <p:cNvSpPr>
              <a:spLocks/>
            </p:cNvSpPr>
            <p:nvPr/>
          </p:nvSpPr>
          <p:spPr>
            <a:xfrm>
              <a:off x="3966364" y="10795933"/>
              <a:ext cx="3884725" cy="1850212"/>
            </a:xfrm>
            <a:prstGeom prst="parallelogram">
              <a:avLst/>
            </a:prstGeom>
            <a:solidFill>
              <a:schemeClr val="bg2">
                <a:alpha val="64345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13D078E-1E78-7492-FCDF-10C6DADEEA88}"/>
                </a:ext>
              </a:extLst>
            </p:cNvPr>
            <p:cNvGrpSpPr>
              <a:grpSpLocks/>
            </p:cNvGrpSpPr>
            <p:nvPr/>
          </p:nvGrpSpPr>
          <p:grpSpPr>
            <a:xfrm>
              <a:off x="4611864" y="8582983"/>
              <a:ext cx="1582362" cy="1528494"/>
              <a:chOff x="18107222" y="2687109"/>
              <a:chExt cx="746125" cy="720725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9CD26323-6D2E-CD91-3873-DF1D16747E4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8107222" y="2687109"/>
                <a:ext cx="746125" cy="720725"/>
              </a:xfrm>
              <a:custGeom>
                <a:avLst/>
                <a:gdLst>
                  <a:gd name="csX0" fmla="*/ 0 w 746125"/>
                  <a:gd name="csY0" fmla="*/ 577850 h 720725"/>
                  <a:gd name="csX1" fmla="*/ 85725 w 746125"/>
                  <a:gd name="csY1" fmla="*/ 352425 h 720725"/>
                  <a:gd name="csX2" fmla="*/ 69850 w 746125"/>
                  <a:gd name="csY2" fmla="*/ 130175 h 720725"/>
                  <a:gd name="csX3" fmla="*/ 396875 w 746125"/>
                  <a:gd name="csY3" fmla="*/ 88900 h 720725"/>
                  <a:gd name="csX4" fmla="*/ 590550 w 746125"/>
                  <a:gd name="csY4" fmla="*/ 0 h 720725"/>
                  <a:gd name="csX5" fmla="*/ 746125 w 746125"/>
                  <a:gd name="csY5" fmla="*/ 187325 h 720725"/>
                  <a:gd name="csX6" fmla="*/ 644525 w 746125"/>
                  <a:gd name="csY6" fmla="*/ 377825 h 720725"/>
                  <a:gd name="csX7" fmla="*/ 723900 w 746125"/>
                  <a:gd name="csY7" fmla="*/ 466725 h 720725"/>
                  <a:gd name="csX8" fmla="*/ 571500 w 746125"/>
                  <a:gd name="csY8" fmla="*/ 558800 h 720725"/>
                  <a:gd name="csX9" fmla="*/ 390525 w 746125"/>
                  <a:gd name="csY9" fmla="*/ 561975 h 720725"/>
                  <a:gd name="csX10" fmla="*/ 257175 w 746125"/>
                  <a:gd name="csY10" fmla="*/ 720725 h 720725"/>
                  <a:gd name="csX11" fmla="*/ 0 w 746125"/>
                  <a:gd name="csY11" fmla="*/ 577850 h 7207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746125" h="720725">
                    <a:moveTo>
                      <a:pt x="0" y="577850"/>
                    </a:moveTo>
                    <a:lnTo>
                      <a:pt x="85725" y="352425"/>
                    </a:lnTo>
                    <a:lnTo>
                      <a:pt x="69850" y="130175"/>
                    </a:lnTo>
                    <a:lnTo>
                      <a:pt x="396875" y="88900"/>
                    </a:lnTo>
                    <a:lnTo>
                      <a:pt x="590550" y="0"/>
                    </a:lnTo>
                    <a:lnTo>
                      <a:pt x="746125" y="187325"/>
                    </a:lnTo>
                    <a:lnTo>
                      <a:pt x="644525" y="377825"/>
                    </a:lnTo>
                    <a:lnTo>
                      <a:pt x="723900" y="466725"/>
                    </a:lnTo>
                    <a:lnTo>
                      <a:pt x="571500" y="558800"/>
                    </a:lnTo>
                    <a:lnTo>
                      <a:pt x="390525" y="561975"/>
                    </a:lnTo>
                    <a:lnTo>
                      <a:pt x="257175" y="720725"/>
                    </a:lnTo>
                    <a:lnTo>
                      <a:pt x="0" y="577850"/>
                    </a:lnTo>
                    <a:close/>
                  </a:path>
                </a:pathLst>
              </a:custGeom>
              <a:solidFill>
                <a:srgbClr val="DAE8FC"/>
              </a:solidFill>
              <a:ln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Helvetica" pitchFamily="2" charset="0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BAC7C640-827D-E6C9-1216-AEA9CF31471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8351697" y="2896659"/>
                <a:ext cx="320675" cy="225425"/>
              </a:xfrm>
              <a:custGeom>
                <a:avLst/>
                <a:gdLst>
                  <a:gd name="csX0" fmla="*/ 0 w 320675"/>
                  <a:gd name="csY0" fmla="*/ 41275 h 225425"/>
                  <a:gd name="csX1" fmla="*/ 234950 w 320675"/>
                  <a:gd name="csY1" fmla="*/ 0 h 225425"/>
                  <a:gd name="csX2" fmla="*/ 215900 w 320675"/>
                  <a:gd name="csY2" fmla="*/ 92075 h 225425"/>
                  <a:gd name="csX3" fmla="*/ 320675 w 320675"/>
                  <a:gd name="csY3" fmla="*/ 136525 h 225425"/>
                  <a:gd name="csX4" fmla="*/ 158750 w 320675"/>
                  <a:gd name="csY4" fmla="*/ 225425 h 225425"/>
                  <a:gd name="csX5" fmla="*/ 19050 w 320675"/>
                  <a:gd name="csY5" fmla="*/ 158750 h 225425"/>
                  <a:gd name="csX6" fmla="*/ 0 w 320675"/>
                  <a:gd name="csY6" fmla="*/ 41275 h 2254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20675" h="225425">
                    <a:moveTo>
                      <a:pt x="0" y="41275"/>
                    </a:moveTo>
                    <a:lnTo>
                      <a:pt x="234950" y="0"/>
                    </a:lnTo>
                    <a:lnTo>
                      <a:pt x="215900" y="92075"/>
                    </a:lnTo>
                    <a:lnTo>
                      <a:pt x="320675" y="136525"/>
                    </a:lnTo>
                    <a:lnTo>
                      <a:pt x="158750" y="225425"/>
                    </a:lnTo>
                    <a:lnTo>
                      <a:pt x="19050" y="158750"/>
                    </a:lnTo>
                    <a:lnTo>
                      <a:pt x="0" y="4127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Helvetica" pitchFamily="2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74FCD40-D05C-EF49-29AA-16A78A979DC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151901" y="13169565"/>
                  <a:ext cx="44755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n-US" sz="2400" b="1" dirty="0"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74FCD40-D05C-EF49-29AA-16A78A979D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1901" y="13169565"/>
                  <a:ext cx="447558" cy="461665"/>
                </a:xfrm>
                <a:prstGeom prst="rect">
                  <a:avLst/>
                </a:prstGeom>
                <a:blipFill>
                  <a:blip r:embed="rId4"/>
                  <a:stretch>
                    <a:fillRect r="-27273" b="-434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1C2AFCF-26B8-9D75-9565-AE6DB36D71F8}"/>
                </a:ext>
              </a:extLst>
            </p:cNvPr>
            <p:cNvSpPr>
              <a:spLocks/>
            </p:cNvSpPr>
            <p:nvPr/>
          </p:nvSpPr>
          <p:spPr>
            <a:xfrm>
              <a:off x="5312324" y="11141190"/>
              <a:ext cx="1793840" cy="1205538"/>
            </a:xfrm>
            <a:custGeom>
              <a:avLst/>
              <a:gdLst>
                <a:gd name="csX0" fmla="*/ 57150 w 590550"/>
                <a:gd name="csY0" fmla="*/ 111125 h 396875"/>
                <a:gd name="csX1" fmla="*/ 282575 w 590550"/>
                <a:gd name="csY1" fmla="*/ 130175 h 396875"/>
                <a:gd name="csX2" fmla="*/ 558800 w 590550"/>
                <a:gd name="csY2" fmla="*/ 0 h 396875"/>
                <a:gd name="csX3" fmla="*/ 590550 w 590550"/>
                <a:gd name="csY3" fmla="*/ 228600 h 396875"/>
                <a:gd name="csX4" fmla="*/ 263525 w 590550"/>
                <a:gd name="csY4" fmla="*/ 368300 h 396875"/>
                <a:gd name="csX5" fmla="*/ 0 w 590550"/>
                <a:gd name="csY5" fmla="*/ 396875 h 396875"/>
                <a:gd name="csX6" fmla="*/ 57150 w 590550"/>
                <a:gd name="csY6" fmla="*/ 111125 h 3968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90550" h="396875">
                  <a:moveTo>
                    <a:pt x="57150" y="111125"/>
                  </a:moveTo>
                  <a:lnTo>
                    <a:pt x="282575" y="130175"/>
                  </a:lnTo>
                  <a:lnTo>
                    <a:pt x="558800" y="0"/>
                  </a:lnTo>
                  <a:lnTo>
                    <a:pt x="590550" y="228600"/>
                  </a:lnTo>
                  <a:lnTo>
                    <a:pt x="263525" y="368300"/>
                  </a:lnTo>
                  <a:lnTo>
                    <a:pt x="0" y="396875"/>
                  </a:lnTo>
                  <a:lnTo>
                    <a:pt x="57150" y="111125"/>
                  </a:lnTo>
                  <a:close/>
                </a:path>
              </a:pathLst>
            </a:custGeom>
            <a:solidFill>
              <a:srgbClr val="DAE8FC"/>
            </a:solidFill>
            <a:ln>
              <a:solidFill>
                <a:srgbClr val="6C8E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30E4618-B6A1-096D-1C56-C645BF0DF8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77054" y="10292415"/>
              <a:ext cx="87538" cy="2340501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A8BA081-E22A-37CB-D1C9-D7A78171A9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65935" y="10310812"/>
              <a:ext cx="83879" cy="2322104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A7C40B2-1C8A-09E6-6702-6CB70CB5A3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33395" y="8435850"/>
              <a:ext cx="77591" cy="1849525"/>
            </a:xfrm>
            <a:prstGeom prst="line">
              <a:avLst/>
            </a:prstGeom>
            <a:ln>
              <a:solidFill>
                <a:schemeClr val="bg2">
                  <a:lumMod val="90000"/>
                  <a:alpha val="4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8632E0E-01AF-AAA0-265D-192D382F89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31477" y="10302558"/>
              <a:ext cx="0" cy="493644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505BEDF-9C4E-77F8-D63C-948E8C5E97FE}"/>
                </a:ext>
              </a:extLst>
            </p:cNvPr>
            <p:cNvCxnSpPr>
              <a:cxnSpLocks/>
            </p:cNvCxnSpPr>
            <p:nvPr/>
          </p:nvCxnSpPr>
          <p:spPr>
            <a:xfrm>
              <a:off x="3599213" y="13143220"/>
              <a:ext cx="4620044" cy="13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863703A-AC2F-13CA-66A9-1D672EA55B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98462" y="8190621"/>
              <a:ext cx="63447" cy="495649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91FB9D4-79AA-CCAE-B0E2-EA7BAAACC27B}"/>
                </a:ext>
              </a:extLst>
            </p:cNvPr>
            <p:cNvSpPr txBox="1">
              <a:spLocks/>
            </p:cNvSpPr>
            <p:nvPr/>
          </p:nvSpPr>
          <p:spPr>
            <a:xfrm>
              <a:off x="3100108" y="8921640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Helvetica" pitchFamily="2" charset="0"/>
                </a:rPr>
                <a:t>4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0C043A-A7C5-98D4-7B53-2830C0D5D556}"/>
                </a:ext>
              </a:extLst>
            </p:cNvPr>
            <p:cNvSpPr txBox="1">
              <a:spLocks/>
            </p:cNvSpPr>
            <p:nvPr/>
          </p:nvSpPr>
          <p:spPr>
            <a:xfrm>
              <a:off x="3095143" y="11424635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Helvetica" pitchFamily="2" charset="0"/>
                </a:rPr>
                <a:t>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77B3EC9-0ACB-604E-ED4F-1CEDEA4E8F5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192546" y="12183744"/>
                  <a:ext cx="38664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endParaRPr lang="en-US" b="1" dirty="0"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77B3EC9-0ACB-604E-ED4F-1CEDEA4E8F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2546" y="12183744"/>
                  <a:ext cx="386644" cy="369332"/>
                </a:xfrm>
                <a:prstGeom prst="rect">
                  <a:avLst/>
                </a:prstGeom>
                <a:blipFill>
                  <a:blip r:embed="rId5"/>
                  <a:stretch>
                    <a:fillRect r="-31579" b="-77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B295366-1193-74FF-F450-9C05EAEBD54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118127" y="8011675"/>
                  <a:ext cx="42832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oMath>
                    </m:oMathPara>
                  </a14:m>
                  <a:endParaRPr lang="en-US" sz="2400" b="1" dirty="0"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B295366-1193-74FF-F450-9C05EAEBD5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8127" y="8011675"/>
                  <a:ext cx="428322" cy="461665"/>
                </a:xfrm>
                <a:prstGeom prst="rect">
                  <a:avLst/>
                </a:prstGeom>
                <a:blipFill>
                  <a:blip r:embed="rId6"/>
                  <a:stretch>
                    <a:fillRect r="-22727" b="-5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72ECE3F-D577-DD82-02BE-B7F56A5880A1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119729" y="13168025"/>
                  <a:ext cx="49564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𝑶</m:t>
                        </m:r>
                      </m:oMath>
                    </m:oMathPara>
                  </a14:m>
                  <a:endParaRPr lang="en-US" sz="2400" b="1" dirty="0"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72ECE3F-D577-DD82-02BE-B7F56A5880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9729" y="13168025"/>
                  <a:ext cx="495649" cy="461665"/>
                </a:xfrm>
                <a:prstGeom prst="rect">
                  <a:avLst/>
                </a:prstGeom>
                <a:blipFill>
                  <a:blip r:embed="rId7"/>
                  <a:stretch>
                    <a:fillRect l="-4167" r="-45833" b="-5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D00D361-C55D-4A9F-A5D8-3621E150BD65}"/>
                </a:ext>
              </a:extLst>
            </p:cNvPr>
            <p:cNvSpPr txBox="1">
              <a:spLocks/>
            </p:cNvSpPr>
            <p:nvPr/>
          </p:nvSpPr>
          <p:spPr>
            <a:xfrm>
              <a:off x="6222979" y="8786787"/>
              <a:ext cx="650946" cy="567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Helvetica" pitchFamily="2" charset="0"/>
                </a:rPr>
                <a:t>P</a:t>
              </a:r>
              <a:r>
                <a:rPr lang="en-US" baseline="-25000" dirty="0">
                  <a:latin typeface="Helvetica" pitchFamily="2" charset="0"/>
                </a:rPr>
                <a:t>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AA5D1F0-13EC-F3B4-2CC1-7C261457DB89}"/>
                </a:ext>
              </a:extLst>
            </p:cNvPr>
            <p:cNvSpPr txBox="1">
              <a:spLocks/>
            </p:cNvSpPr>
            <p:nvPr/>
          </p:nvSpPr>
          <p:spPr>
            <a:xfrm>
              <a:off x="6985465" y="11250823"/>
              <a:ext cx="650945" cy="5676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Helvetica" pitchFamily="2" charset="0"/>
                </a:rPr>
                <a:t>P</a:t>
              </a:r>
              <a:r>
                <a:rPr lang="en-US" baseline="-25000" dirty="0">
                  <a:latin typeface="Helvetica" pitchFamily="2" charset="0"/>
                </a:rPr>
                <a:t>4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65949D1-1582-A205-70B5-623251FDB5E6}"/>
                </a:ext>
              </a:extLst>
            </p:cNvPr>
            <p:cNvSpPr>
              <a:spLocks/>
            </p:cNvSpPr>
            <p:nvPr/>
          </p:nvSpPr>
          <p:spPr>
            <a:xfrm>
              <a:off x="4750628" y="8522766"/>
              <a:ext cx="1111917" cy="375084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9930BD0-9FE7-2377-ADEC-4C2F903F3C50}"/>
                </a:ext>
              </a:extLst>
            </p:cNvPr>
            <p:cNvSpPr>
              <a:spLocks/>
            </p:cNvSpPr>
            <p:nvPr/>
          </p:nvSpPr>
          <p:spPr>
            <a:xfrm>
              <a:off x="5848660" y="8577955"/>
              <a:ext cx="366770" cy="811071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9BDE2FB-42EF-6A5C-31DE-E77544245953}"/>
                </a:ext>
              </a:extLst>
            </p:cNvPr>
            <p:cNvSpPr>
              <a:spLocks/>
            </p:cNvSpPr>
            <p:nvPr/>
          </p:nvSpPr>
          <p:spPr>
            <a:xfrm>
              <a:off x="5829411" y="9401861"/>
              <a:ext cx="366770" cy="422958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65DD45A-2064-8AA1-3795-BBF2F20AE817}"/>
                </a:ext>
              </a:extLst>
            </p:cNvPr>
            <p:cNvSpPr>
              <a:spLocks/>
            </p:cNvSpPr>
            <p:nvPr/>
          </p:nvSpPr>
          <p:spPr>
            <a:xfrm>
              <a:off x="5157709" y="9731049"/>
              <a:ext cx="671702" cy="422958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3B1B090-BAD5-A657-F9CB-346660955F5A}"/>
                </a:ext>
              </a:extLst>
            </p:cNvPr>
            <p:cNvSpPr>
              <a:spLocks/>
            </p:cNvSpPr>
            <p:nvPr/>
          </p:nvSpPr>
          <p:spPr>
            <a:xfrm>
              <a:off x="4600355" y="8902719"/>
              <a:ext cx="242574" cy="887758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9C6DBBF-14E2-97BD-9D5C-DD914EFD5DC8}"/>
                </a:ext>
              </a:extLst>
            </p:cNvPr>
            <p:cNvSpPr>
              <a:spLocks/>
            </p:cNvSpPr>
            <p:nvPr/>
          </p:nvSpPr>
          <p:spPr>
            <a:xfrm>
              <a:off x="4609604" y="9808412"/>
              <a:ext cx="540184" cy="34559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C2FB3A0-3F6D-BBFB-B052-2E17332C773F}"/>
                </a:ext>
              </a:extLst>
            </p:cNvPr>
            <p:cNvSpPr>
              <a:spLocks/>
            </p:cNvSpPr>
            <p:nvPr/>
          </p:nvSpPr>
          <p:spPr>
            <a:xfrm>
              <a:off x="5582949" y="9012757"/>
              <a:ext cx="212494" cy="30233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F05512C-7FD7-F2D8-B0A3-10EB91E50150}"/>
                </a:ext>
              </a:extLst>
            </p:cNvPr>
            <p:cNvSpPr>
              <a:spLocks/>
            </p:cNvSpPr>
            <p:nvPr/>
          </p:nvSpPr>
          <p:spPr>
            <a:xfrm>
              <a:off x="5190608" y="9319323"/>
              <a:ext cx="583671" cy="21587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88E5AFC-A06E-9C87-6707-6C5FBBA945C8}"/>
                </a:ext>
              </a:extLst>
            </p:cNvPr>
            <p:cNvSpPr>
              <a:spLocks/>
            </p:cNvSpPr>
            <p:nvPr/>
          </p:nvSpPr>
          <p:spPr>
            <a:xfrm>
              <a:off x="5118189" y="9012757"/>
              <a:ext cx="460352" cy="315031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118BC6B-939F-D251-0152-426FB6170A2F}"/>
                </a:ext>
              </a:extLst>
            </p:cNvPr>
            <p:cNvSpPr>
              <a:spLocks/>
            </p:cNvSpPr>
            <p:nvPr/>
          </p:nvSpPr>
          <p:spPr>
            <a:xfrm>
              <a:off x="5493548" y="11039348"/>
              <a:ext cx="1524674" cy="55550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EA9A5F0-F658-AB73-C4FF-6367CCA92CF3}"/>
                </a:ext>
              </a:extLst>
            </p:cNvPr>
            <p:cNvSpPr>
              <a:spLocks/>
            </p:cNvSpPr>
            <p:nvPr/>
          </p:nvSpPr>
          <p:spPr>
            <a:xfrm>
              <a:off x="6108569" y="11172735"/>
              <a:ext cx="1057304" cy="1109574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585BAB1-B3BB-B122-3864-269291C181F5}"/>
                </a:ext>
              </a:extLst>
            </p:cNvPr>
            <p:cNvSpPr>
              <a:spLocks/>
            </p:cNvSpPr>
            <p:nvPr/>
          </p:nvSpPr>
          <p:spPr>
            <a:xfrm>
              <a:off x="5288479" y="11473266"/>
              <a:ext cx="812092" cy="911226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6BB94EE-B0AC-5F4F-E62C-EC1C17BFD3DA}"/>
                </a:ext>
              </a:extLst>
            </p:cNvPr>
            <p:cNvCxnSpPr/>
            <p:nvPr/>
          </p:nvCxnSpPr>
          <p:spPr>
            <a:xfrm>
              <a:off x="3675922" y="9221390"/>
              <a:ext cx="172609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AA4CE25-4CEB-C76B-344F-BA0CB62D8DA2}"/>
                </a:ext>
              </a:extLst>
            </p:cNvPr>
            <p:cNvCxnSpPr/>
            <p:nvPr/>
          </p:nvCxnSpPr>
          <p:spPr>
            <a:xfrm>
              <a:off x="3652548" y="11703623"/>
              <a:ext cx="172609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CCD69A7-5966-3769-F00F-1270F13E1A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27609" y="9222616"/>
              <a:ext cx="643485" cy="0"/>
            </a:xfrm>
            <a:prstGeom prst="straightConnector1">
              <a:avLst/>
            </a:prstGeom>
            <a:ln w="38100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20C725AF-93B2-E9B5-BF7B-C4014073E2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46955" y="9547176"/>
              <a:ext cx="643485" cy="0"/>
            </a:xfrm>
            <a:prstGeom prst="straightConnector1">
              <a:avLst/>
            </a:prstGeom>
            <a:ln w="38100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1ADBE76-9898-A9F6-B0DA-44749A746227}"/>
                </a:ext>
              </a:extLst>
            </p:cNvPr>
            <p:cNvSpPr txBox="1"/>
            <p:nvPr/>
          </p:nvSpPr>
          <p:spPr>
            <a:xfrm>
              <a:off x="5240682" y="9027885"/>
              <a:ext cx="703585" cy="566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Helvetica" pitchFamily="2" charset="0"/>
                </a:rPr>
                <a:t>Q</a:t>
              </a:r>
              <a:r>
                <a:rPr lang="en-US" sz="1600" baseline="-25000" dirty="0">
                  <a:latin typeface="Helvetica" pitchFamily="2" charset="0"/>
                </a:rPr>
                <a:t>1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05F864D-F197-095A-967A-50E5058C5C40}"/>
                </a:ext>
              </a:extLst>
            </p:cNvPr>
            <p:cNvSpPr txBox="1"/>
            <p:nvPr/>
          </p:nvSpPr>
          <p:spPr>
            <a:xfrm>
              <a:off x="3768884" y="9325881"/>
              <a:ext cx="959199" cy="567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Helvetica" pitchFamily="2" charset="0"/>
                </a:rPr>
                <a:t>Q</a:t>
              </a:r>
              <a:r>
                <a:rPr lang="en-US" sz="1600" baseline="-25000" dirty="0">
                  <a:latin typeface="Helvetica" pitchFamily="2" charset="0"/>
                </a:rPr>
                <a:t>2</a:t>
              </a: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64D2E3C-1E81-9B79-518B-8B2D7E897E45}"/>
                </a:ext>
              </a:extLst>
            </p:cNvPr>
            <p:cNvSpPr/>
            <p:nvPr/>
          </p:nvSpPr>
          <p:spPr>
            <a:xfrm rot="19451481">
              <a:off x="5268864" y="10877932"/>
              <a:ext cx="643252" cy="1072860"/>
            </a:xfrm>
            <a:custGeom>
              <a:avLst/>
              <a:gdLst>
                <a:gd name="csX0" fmla="*/ 0 w 995787"/>
                <a:gd name="csY0" fmla="*/ 833014 h 1364419"/>
                <a:gd name="csX1" fmla="*/ 19150 w 995787"/>
                <a:gd name="csY1" fmla="*/ 411719 h 1364419"/>
                <a:gd name="csX2" fmla="*/ 287246 w 995787"/>
                <a:gd name="csY2" fmla="*/ 0 h 1364419"/>
                <a:gd name="csX3" fmla="*/ 804289 w 995787"/>
                <a:gd name="csY3" fmla="*/ 33512 h 1364419"/>
                <a:gd name="csX4" fmla="*/ 995787 w 995787"/>
                <a:gd name="csY4" fmla="*/ 354270 h 1364419"/>
                <a:gd name="csX5" fmla="*/ 641517 w 995787"/>
                <a:gd name="csY5" fmla="*/ 1292607 h 1364419"/>
                <a:gd name="csX6" fmla="*/ 426082 w 995787"/>
                <a:gd name="csY6" fmla="*/ 1364419 h 1364419"/>
                <a:gd name="csX7" fmla="*/ 335121 w 995787"/>
                <a:gd name="csY7" fmla="*/ 1072385 h 1364419"/>
                <a:gd name="csX8" fmla="*/ 0 w 995787"/>
                <a:gd name="csY8" fmla="*/ 833014 h 13644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995787" h="1364419">
                  <a:moveTo>
                    <a:pt x="0" y="833014"/>
                  </a:moveTo>
                  <a:lnTo>
                    <a:pt x="19150" y="411719"/>
                  </a:lnTo>
                  <a:lnTo>
                    <a:pt x="287246" y="0"/>
                  </a:lnTo>
                  <a:lnTo>
                    <a:pt x="804289" y="33512"/>
                  </a:lnTo>
                  <a:lnTo>
                    <a:pt x="995787" y="354270"/>
                  </a:lnTo>
                  <a:lnTo>
                    <a:pt x="641517" y="1292607"/>
                  </a:lnTo>
                  <a:lnTo>
                    <a:pt x="426082" y="1364419"/>
                  </a:lnTo>
                  <a:lnTo>
                    <a:pt x="335121" y="1072385"/>
                  </a:lnTo>
                  <a:lnTo>
                    <a:pt x="0" y="833014"/>
                  </a:lnTo>
                  <a:close/>
                </a:path>
              </a:pathLst>
            </a:custGeom>
            <a:solidFill>
              <a:srgbClr val="D5E8D4">
                <a:alpha val="82000"/>
              </a:srgbClr>
            </a:solidFill>
            <a:ln>
              <a:noFill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1CFE1FE6-D189-BBEB-DD01-5E5C166F3829}"/>
                </a:ext>
              </a:extLst>
            </p:cNvPr>
            <p:cNvCxnSpPr>
              <a:cxnSpLocks/>
              <a:endCxn id="50" idx="3"/>
            </p:cNvCxnSpPr>
            <p:nvPr/>
          </p:nvCxnSpPr>
          <p:spPr>
            <a:xfrm flipV="1">
              <a:off x="5185936" y="10884899"/>
              <a:ext cx="266629" cy="171740"/>
            </a:xfrm>
            <a:prstGeom prst="straightConnector1">
              <a:avLst/>
            </a:prstGeom>
            <a:ln w="28575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117D5090-760A-67C3-02DF-19B86E0B82EC}"/>
                </a:ext>
              </a:extLst>
            </p:cNvPr>
            <p:cNvCxnSpPr>
              <a:cxnSpLocks/>
              <a:stCxn id="50" idx="3"/>
              <a:endCxn id="50" idx="4"/>
            </p:cNvCxnSpPr>
            <p:nvPr/>
          </p:nvCxnSpPr>
          <p:spPr>
            <a:xfrm>
              <a:off x="5452565" y="10884899"/>
              <a:ext cx="247885" cy="132165"/>
            </a:xfrm>
            <a:prstGeom prst="straightConnector1">
              <a:avLst/>
            </a:prstGeom>
            <a:ln w="28575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315E7983-718B-5E0D-6B8A-02482AE98513}"/>
                </a:ext>
              </a:extLst>
            </p:cNvPr>
            <p:cNvCxnSpPr>
              <a:cxnSpLocks/>
              <a:stCxn id="50" idx="0"/>
              <a:endCxn id="50" idx="1"/>
            </p:cNvCxnSpPr>
            <p:nvPr/>
          </p:nvCxnSpPr>
          <p:spPr>
            <a:xfrm flipH="1" flipV="1">
              <a:off x="5215250" y="11422815"/>
              <a:ext cx="183788" cy="275890"/>
            </a:xfrm>
            <a:prstGeom prst="straightConnector1">
              <a:avLst/>
            </a:prstGeom>
            <a:ln>
              <a:solidFill>
                <a:srgbClr val="82B366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78044845-8A4E-23D9-1400-B2A84CCA0C30}"/>
                </a:ext>
              </a:extLst>
            </p:cNvPr>
            <p:cNvCxnSpPr>
              <a:cxnSpLocks/>
              <a:endCxn id="50" idx="2"/>
            </p:cNvCxnSpPr>
            <p:nvPr/>
          </p:nvCxnSpPr>
          <p:spPr>
            <a:xfrm flipH="1" flipV="1">
              <a:off x="5166285" y="11058944"/>
              <a:ext cx="48965" cy="363871"/>
            </a:xfrm>
            <a:prstGeom prst="straightConnector1">
              <a:avLst/>
            </a:prstGeom>
            <a:ln>
              <a:solidFill>
                <a:srgbClr val="82B366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ADE4325D-74AE-ED3B-EBF8-8077D32494E7}"/>
                </a:ext>
              </a:extLst>
            </p:cNvPr>
            <p:cNvCxnSpPr>
              <a:cxnSpLocks/>
              <a:stCxn id="50" idx="4"/>
              <a:endCxn id="50" idx="5"/>
            </p:cNvCxnSpPr>
            <p:nvPr/>
          </p:nvCxnSpPr>
          <p:spPr>
            <a:xfrm>
              <a:off x="5700450" y="11017064"/>
              <a:ext cx="246097" cy="732253"/>
            </a:xfrm>
            <a:prstGeom prst="straightConnector1">
              <a:avLst/>
            </a:prstGeom>
            <a:ln w="28575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B8230464-5631-C69E-228C-6C6C557BAA6E}"/>
                </a:ext>
              </a:extLst>
            </p:cNvPr>
            <p:cNvCxnSpPr>
              <a:cxnSpLocks/>
              <a:stCxn id="50" idx="7"/>
              <a:endCxn id="50" idx="0"/>
            </p:cNvCxnSpPr>
            <p:nvPr/>
          </p:nvCxnSpPr>
          <p:spPr>
            <a:xfrm flipH="1" flipV="1">
              <a:off x="5399038" y="11698705"/>
              <a:ext cx="285684" cy="25984"/>
            </a:xfrm>
            <a:prstGeom prst="straightConnector1">
              <a:avLst/>
            </a:prstGeom>
            <a:ln>
              <a:solidFill>
                <a:srgbClr val="82B366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F3FBD5F7-858A-DD89-6A7A-C5ECC016221F}"/>
                </a:ext>
              </a:extLst>
            </p:cNvPr>
            <p:cNvCxnSpPr>
              <a:cxnSpLocks/>
              <a:stCxn id="50" idx="5"/>
              <a:endCxn id="50" idx="6"/>
            </p:cNvCxnSpPr>
            <p:nvPr/>
          </p:nvCxnSpPr>
          <p:spPr>
            <a:xfrm flipH="1">
              <a:off x="5866725" y="11749317"/>
              <a:ext cx="79822" cy="127218"/>
            </a:xfrm>
            <a:prstGeom prst="straightConnector1">
              <a:avLst/>
            </a:prstGeom>
            <a:ln>
              <a:solidFill>
                <a:srgbClr val="82B366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F5FCD026-8AB4-3116-39AF-C76202C7B486}"/>
                </a:ext>
              </a:extLst>
            </p:cNvPr>
            <p:cNvCxnSpPr>
              <a:cxnSpLocks/>
              <a:stCxn id="50" idx="6"/>
              <a:endCxn id="50" idx="7"/>
            </p:cNvCxnSpPr>
            <p:nvPr/>
          </p:nvCxnSpPr>
          <p:spPr>
            <a:xfrm flipH="1" flipV="1">
              <a:off x="5684721" y="11724690"/>
              <a:ext cx="182003" cy="151845"/>
            </a:xfrm>
            <a:prstGeom prst="straightConnector1">
              <a:avLst/>
            </a:prstGeom>
            <a:ln>
              <a:solidFill>
                <a:srgbClr val="82B366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871DFE1-8AF3-0145-CB37-25001CD754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58638" y="8445756"/>
              <a:ext cx="74734" cy="2364456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7AFD1E8-3BA7-AFA5-00C0-F1EDBE973784}"/>
                </a:ext>
              </a:extLst>
            </p:cNvPr>
            <p:cNvSpPr txBox="1"/>
            <p:nvPr/>
          </p:nvSpPr>
          <p:spPr>
            <a:xfrm>
              <a:off x="5220223" y="11111431"/>
              <a:ext cx="703585" cy="566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Helvetica" pitchFamily="2" charset="0"/>
                </a:rPr>
                <a:t>Q</a:t>
              </a:r>
              <a:r>
                <a:rPr lang="en-US" sz="1600" baseline="-25000" dirty="0">
                  <a:latin typeface="Helvetica" pitchFamily="2" charset="0"/>
                </a:rPr>
                <a:t>3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E0EB45E-27B2-CC1A-6D2B-9A31AB553ABA}"/>
                </a:ext>
              </a:extLst>
            </p:cNvPr>
            <p:cNvSpPr txBox="1"/>
            <p:nvPr/>
          </p:nvSpPr>
          <p:spPr>
            <a:xfrm>
              <a:off x="6419961" y="9939322"/>
              <a:ext cx="1651264" cy="5203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x-y plane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681BDE4-FDF2-4258-C13E-25FF704FB9AE}"/>
                </a:ext>
              </a:extLst>
            </p:cNvPr>
            <p:cNvSpPr txBox="1"/>
            <p:nvPr/>
          </p:nvSpPr>
          <p:spPr>
            <a:xfrm>
              <a:off x="6312731" y="12303920"/>
              <a:ext cx="1651264" cy="5203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x-y plane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4BC3787-DA82-BB27-0478-BEA88D6D3794}"/>
                </a:ext>
              </a:extLst>
            </p:cNvPr>
            <p:cNvSpPr txBox="1"/>
            <p:nvPr/>
          </p:nvSpPr>
          <p:spPr>
            <a:xfrm>
              <a:off x="3091738" y="9413626"/>
              <a:ext cx="1040724" cy="148623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1600" i="1" dirty="0">
                  <a:latin typeface="Helvetica" pitchFamily="2" charset="0"/>
                </a:rPr>
                <a:t>Feature ID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5CC2504-E279-B5BE-B699-12D5E1B59DF2}"/>
                </a:ext>
              </a:extLst>
            </p:cNvPr>
            <p:cNvSpPr txBox="1"/>
            <p:nvPr/>
          </p:nvSpPr>
          <p:spPr>
            <a:xfrm>
              <a:off x="3467990" y="13223769"/>
              <a:ext cx="4620044" cy="898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i="1" dirty="0">
                  <a:latin typeface="Helvetica" pitchFamily="2" charset="0"/>
                </a:rPr>
                <a:t>Original x-y coordinates of the features</a:t>
              </a: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9B46699-D5E5-BAEF-07A3-EBE084C43019}"/>
                </a:ext>
              </a:extLst>
            </p:cNvPr>
            <p:cNvSpPr/>
            <p:nvPr/>
          </p:nvSpPr>
          <p:spPr>
            <a:xfrm>
              <a:off x="5120351" y="9199192"/>
              <a:ext cx="58415" cy="5841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0871790-8F86-834B-17B3-A577C32CF76E}"/>
                </a:ext>
              </a:extLst>
            </p:cNvPr>
            <p:cNvSpPr/>
            <p:nvPr/>
          </p:nvSpPr>
          <p:spPr>
            <a:xfrm>
              <a:off x="4748175" y="9194664"/>
              <a:ext cx="58415" cy="6425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C66BCB0-D872-6073-EBEF-312AEED8492C}"/>
                </a:ext>
              </a:extLst>
            </p:cNvPr>
            <p:cNvSpPr/>
            <p:nvPr/>
          </p:nvSpPr>
          <p:spPr>
            <a:xfrm>
              <a:off x="4688818" y="9505884"/>
              <a:ext cx="58415" cy="6425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8201B9FE-ECBA-CCDE-ED20-2398D91C5C8B}"/>
                </a:ext>
              </a:extLst>
            </p:cNvPr>
            <p:cNvSpPr/>
            <p:nvPr/>
          </p:nvSpPr>
          <p:spPr>
            <a:xfrm>
              <a:off x="5838398" y="11481151"/>
              <a:ext cx="58415" cy="6425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64404FB-7035-F0C1-5E8C-564D058D2DEB}"/>
                </a:ext>
              </a:extLst>
            </p:cNvPr>
            <p:cNvSpPr txBox="1"/>
            <p:nvPr/>
          </p:nvSpPr>
          <p:spPr>
            <a:xfrm>
              <a:off x="4322450" y="10725352"/>
              <a:ext cx="1135161" cy="4730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latin typeface="Helvetica" pitchFamily="2" charset="0"/>
                </a:rPr>
                <a:t>Start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23273D6-7AA8-934C-F9C9-7581AB540E1C}"/>
                </a:ext>
              </a:extLst>
            </p:cNvPr>
            <p:cNvSpPr txBox="1"/>
            <p:nvPr/>
          </p:nvSpPr>
          <p:spPr>
            <a:xfrm>
              <a:off x="5819428" y="11534657"/>
              <a:ext cx="1105430" cy="515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>
                  <a:latin typeface="Helvetica" pitchFamily="2" charset="0"/>
                </a:rPr>
                <a:t>Stop</a:t>
              </a: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2159FACB-CC70-68D8-8FF4-980DA0841B49}"/>
              </a:ext>
            </a:extLst>
          </p:cNvPr>
          <p:cNvSpPr txBox="1"/>
          <p:nvPr/>
        </p:nvSpPr>
        <p:spPr>
          <a:xfrm>
            <a:off x="9531350" y="13719886"/>
            <a:ext cx="48875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Helvetica" pitchFamily="2" charset="0"/>
              </a:rPr>
              <a:t>(c) Cast Rays from Query Points and Polygon</a:t>
            </a:r>
          </a:p>
        </p:txBody>
      </p:sp>
      <p:graphicFrame>
        <p:nvGraphicFramePr>
          <p:cNvPr id="93" name="Table 92">
            <a:extLst>
              <a:ext uri="{FF2B5EF4-FFF2-40B4-BE49-F238E27FC236}">
                <a16:creationId xmlns:a16="http://schemas.microsoft.com/office/drawing/2014/main" id="{3F124983-A0E9-AECA-05AC-E26E98C3D7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44260"/>
              </p:ext>
            </p:extLst>
          </p:nvPr>
        </p:nvGraphicFramePr>
        <p:xfrm>
          <a:off x="14918979" y="9573678"/>
          <a:ext cx="3198214" cy="35978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4753">
                  <a:extLst>
                    <a:ext uri="{9D8B030D-6E8A-4147-A177-3AD203B41FA5}">
                      <a16:colId xmlns:a16="http://schemas.microsoft.com/office/drawing/2014/main" val="3804043223"/>
                    </a:ext>
                  </a:extLst>
                </a:gridCol>
                <a:gridCol w="1443461">
                  <a:extLst>
                    <a:ext uri="{9D8B030D-6E8A-4147-A177-3AD203B41FA5}">
                      <a16:colId xmlns:a16="http://schemas.microsoft.com/office/drawing/2014/main" val="314536734"/>
                    </a:ext>
                  </a:extLst>
                </a:gridCol>
              </a:tblGrid>
              <a:tr h="425923">
                <a:tc>
                  <a:txBody>
                    <a:bodyPr/>
                    <a:lstStyle/>
                    <a:p>
                      <a:pPr marL="0" marR="0" lvl="0" indent="0" algn="ctr" defTabSz="2743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Helvetica" pitchFamily="2" charset="0"/>
                        </a:rPr>
                        <a:t>Candidate Pairs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Helvetica" pitchFamily="2" charset="0"/>
                        </a:rPr>
                        <a:t>DE-9IM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915976"/>
                  </a:ext>
                </a:extLst>
              </a:tr>
              <a:tr h="1035468">
                <a:tc>
                  <a:txBody>
                    <a:bodyPr/>
                    <a:lstStyle/>
                    <a:p>
                      <a:pPr marL="0" marR="0" lvl="0" indent="0" algn="ctr" defTabSz="2743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(P</a:t>
                      </a:r>
                      <a:r>
                        <a:rPr lang="en-US" sz="2400" b="1" baseline="-25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1</a:t>
                      </a:r>
                      <a:r>
                        <a:rPr lang="en-US" sz="24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, Q</a:t>
                      </a:r>
                      <a:r>
                        <a:rPr lang="en-US" sz="2400" b="1" baseline="-25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1</a:t>
                      </a:r>
                      <a:r>
                        <a:rPr lang="en-US" sz="240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Helvetica" pitchFamily="2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474301"/>
                  </a:ext>
                </a:extLst>
              </a:tr>
              <a:tr h="1051132">
                <a:tc>
                  <a:txBody>
                    <a:bodyPr/>
                    <a:lstStyle/>
                    <a:p>
                      <a:pPr marL="0" marR="0" lvl="0" indent="0" algn="ctr" defTabSz="2743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</a:t>
                      </a:r>
                      <a:r>
                        <a:rPr lang="en-US" sz="2400" b="1" dirty="0">
                          <a:solidFill>
                            <a:srgbClr val="6C8EBF"/>
                          </a:solidFill>
                          <a:latin typeface="Helvetica" pitchFamily="2" charset="0"/>
                        </a:rPr>
                        <a:t>P</a:t>
                      </a:r>
                      <a:r>
                        <a:rPr lang="en-US" sz="2400" b="1" baseline="-25000" dirty="0">
                          <a:solidFill>
                            <a:srgbClr val="6C8EBF"/>
                          </a:solidFill>
                          <a:latin typeface="Helvetica" pitchFamily="2" charset="0"/>
                        </a:rPr>
                        <a:t>1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, </a:t>
                      </a:r>
                      <a:r>
                        <a:rPr lang="en-US" sz="2400" b="1" dirty="0">
                          <a:solidFill>
                            <a:srgbClr val="82B366"/>
                          </a:solidFill>
                          <a:latin typeface="Helvetica" pitchFamily="2" charset="0"/>
                        </a:rPr>
                        <a:t>Q</a:t>
                      </a:r>
                      <a:r>
                        <a:rPr lang="en-US" sz="2400" b="1" baseline="-25000" dirty="0">
                          <a:solidFill>
                            <a:srgbClr val="82B366"/>
                          </a:solidFill>
                          <a:latin typeface="Helvetica" pitchFamily="2" charset="0"/>
                        </a:rPr>
                        <a:t>2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9126257"/>
                  </a:ext>
                </a:extLst>
              </a:tr>
              <a:tr h="1085316">
                <a:tc>
                  <a:txBody>
                    <a:bodyPr/>
                    <a:lstStyle/>
                    <a:p>
                      <a:pPr marL="0" marR="0" lvl="0" indent="0" algn="ctr" defTabSz="2743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(</a:t>
                      </a:r>
                      <a:r>
                        <a:rPr lang="en-US" sz="2400" b="1" dirty="0">
                          <a:solidFill>
                            <a:srgbClr val="6C8EBF"/>
                          </a:solidFill>
                          <a:latin typeface="Helvetica" pitchFamily="2" charset="0"/>
                        </a:rPr>
                        <a:t>P</a:t>
                      </a:r>
                      <a:r>
                        <a:rPr lang="en-US" sz="2400" b="1" baseline="-25000" dirty="0">
                          <a:solidFill>
                            <a:srgbClr val="6C8EBF"/>
                          </a:solidFill>
                          <a:latin typeface="Helvetica" pitchFamily="2" charset="0"/>
                        </a:rPr>
                        <a:t>4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, </a:t>
                      </a:r>
                      <a:r>
                        <a:rPr lang="en-US" sz="2400" b="1" dirty="0">
                          <a:solidFill>
                            <a:srgbClr val="82B366"/>
                          </a:solidFill>
                          <a:latin typeface="Helvetica" pitchFamily="2" charset="0"/>
                        </a:rPr>
                        <a:t>Q</a:t>
                      </a:r>
                      <a:r>
                        <a:rPr lang="en-US" sz="2400" b="1" baseline="-25000" dirty="0">
                          <a:solidFill>
                            <a:srgbClr val="82B366"/>
                          </a:solidFill>
                          <a:latin typeface="Helvetica" pitchFamily="2" charset="0"/>
                        </a:rPr>
                        <a:t>3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Helvetica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143261"/>
                  </a:ext>
                </a:extLst>
              </a:tr>
            </a:tbl>
          </a:graphicData>
        </a:graphic>
      </p:graphicFrame>
      <p:sp>
        <p:nvSpPr>
          <p:cNvPr id="94" name="TextBox 93">
            <a:extLst>
              <a:ext uri="{FF2B5EF4-FFF2-40B4-BE49-F238E27FC236}">
                <a16:creationId xmlns:a16="http://schemas.microsoft.com/office/drawing/2014/main" id="{4F54C0C9-9EE2-1B6D-71CC-4BC2EF769AE0}"/>
              </a:ext>
            </a:extLst>
          </p:cNvPr>
          <p:cNvSpPr txBox="1"/>
          <p:nvPr/>
        </p:nvSpPr>
        <p:spPr>
          <a:xfrm>
            <a:off x="14402290" y="13709001"/>
            <a:ext cx="5421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Helvetica" pitchFamily="2" charset="0"/>
              </a:rPr>
              <a:t>(d) Filter out entries not satisfying the given predicate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BC71BB3D-7F55-1028-334A-AFF162ECE0A8}"/>
                  </a:ext>
                </a:extLst>
              </p:cNvPr>
              <p:cNvSpPr txBox="1"/>
              <p:nvPr/>
            </p:nvSpPr>
            <p:spPr>
              <a:xfrm>
                <a:off x="19321929" y="11136661"/>
                <a:ext cx="923843" cy="7289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e>
                        </m:mr>
                      </m:m>
                    </m:oMath>
                  </m:oMathPara>
                </a14:m>
                <a:endParaRPr lang="en-US" dirty="0"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BC71BB3D-7F55-1028-334A-AFF162ECE0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21929" y="11136661"/>
                <a:ext cx="923843" cy="728917"/>
              </a:xfrm>
              <a:prstGeom prst="rect">
                <a:avLst/>
              </a:prstGeom>
              <a:blipFill>
                <a:blip r:embed="rId8"/>
                <a:stretch>
                  <a:fillRect l="-5405" r="-1351" b="-5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Rectangle 95">
            <a:extLst>
              <a:ext uri="{FF2B5EF4-FFF2-40B4-BE49-F238E27FC236}">
                <a16:creationId xmlns:a16="http://schemas.microsoft.com/office/drawing/2014/main" id="{B5721F0E-C2BB-8CFB-2C43-BE78AB5C6907}"/>
              </a:ext>
            </a:extLst>
          </p:cNvPr>
          <p:cNvSpPr/>
          <p:nvPr/>
        </p:nvSpPr>
        <p:spPr>
          <a:xfrm>
            <a:off x="16786032" y="10072893"/>
            <a:ext cx="680225" cy="5692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B694779F-EBC7-F3D2-EBE2-1C7BF153F8AF}"/>
                  </a:ext>
                </a:extLst>
              </p:cNvPr>
              <p:cNvSpPr txBox="1"/>
              <p:nvPr/>
            </p:nvSpPr>
            <p:spPr>
              <a:xfrm>
                <a:off x="16864238" y="10114180"/>
                <a:ext cx="954236" cy="7325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mr>
                      </m:m>
                    </m:oMath>
                  </m:oMathPara>
                </a14:m>
                <a:endParaRPr lang="en-US" dirty="0"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B694779F-EBC7-F3D2-EBE2-1C7BF153F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4238" y="10114180"/>
                <a:ext cx="954236" cy="732573"/>
              </a:xfrm>
              <a:prstGeom prst="rect">
                <a:avLst/>
              </a:prstGeom>
              <a:blipFill>
                <a:blip r:embed="rId9"/>
                <a:stretch>
                  <a:fillRect l="-3896" t="-1724" r="-3896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Rectangle 97">
            <a:extLst>
              <a:ext uri="{FF2B5EF4-FFF2-40B4-BE49-F238E27FC236}">
                <a16:creationId xmlns:a16="http://schemas.microsoft.com/office/drawing/2014/main" id="{885FFA7B-4D9F-B3F2-44B4-A94F88596EFA}"/>
              </a:ext>
            </a:extLst>
          </p:cNvPr>
          <p:cNvSpPr/>
          <p:nvPr/>
        </p:nvSpPr>
        <p:spPr>
          <a:xfrm>
            <a:off x="16767498" y="11098549"/>
            <a:ext cx="680225" cy="5692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itchFamily="2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6437E65-9543-1C7C-D2C4-893F924A95DB}"/>
              </a:ext>
            </a:extLst>
          </p:cNvPr>
          <p:cNvSpPr/>
          <p:nvPr/>
        </p:nvSpPr>
        <p:spPr>
          <a:xfrm>
            <a:off x="16767498" y="11099273"/>
            <a:ext cx="350670" cy="327171"/>
          </a:xfrm>
          <a:prstGeom prst="rect">
            <a:avLst/>
          </a:prstGeom>
          <a:solidFill>
            <a:srgbClr val="D5E8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7A697F91-97E4-D9B2-0B79-5C37324DF3EE}"/>
                  </a:ext>
                </a:extLst>
              </p:cNvPr>
              <p:cNvSpPr txBox="1"/>
              <p:nvPr/>
            </p:nvSpPr>
            <p:spPr>
              <a:xfrm>
                <a:off x="16829404" y="11135731"/>
                <a:ext cx="954236" cy="730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mr>
                      </m:m>
                    </m:oMath>
                  </m:oMathPara>
                </a14:m>
                <a:endParaRPr lang="en-US" dirty="0"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7A697F91-97E4-D9B2-0B79-5C37324DF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9404" y="11135731"/>
                <a:ext cx="954236" cy="730777"/>
              </a:xfrm>
              <a:prstGeom prst="rect">
                <a:avLst/>
              </a:prstGeom>
              <a:blipFill>
                <a:blip r:embed="rId10"/>
                <a:stretch>
                  <a:fillRect l="-5263" r="-3947" b="-10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Rectangle 100">
            <a:extLst>
              <a:ext uri="{FF2B5EF4-FFF2-40B4-BE49-F238E27FC236}">
                <a16:creationId xmlns:a16="http://schemas.microsoft.com/office/drawing/2014/main" id="{29A48240-F7E2-E8DD-E1FD-CDA0C2B6459D}"/>
              </a:ext>
            </a:extLst>
          </p:cNvPr>
          <p:cNvSpPr/>
          <p:nvPr/>
        </p:nvSpPr>
        <p:spPr>
          <a:xfrm>
            <a:off x="16788762" y="12199692"/>
            <a:ext cx="680225" cy="569281"/>
          </a:xfrm>
          <a:prstGeom prst="rect">
            <a:avLst/>
          </a:prstGeom>
          <a:solidFill>
            <a:srgbClr val="D5E8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6AF6EB21-CDD6-E279-31D5-258589F51186}"/>
                  </a:ext>
                </a:extLst>
              </p:cNvPr>
              <p:cNvSpPr txBox="1"/>
              <p:nvPr/>
            </p:nvSpPr>
            <p:spPr>
              <a:xfrm>
                <a:off x="16872947" y="12241367"/>
                <a:ext cx="910506" cy="730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m>
                        <m:mPr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mr>
                      </m:m>
                    </m:oMath>
                  </m:oMathPara>
                </a14:m>
                <a:endParaRPr lang="en-US" dirty="0"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6AF6EB21-CDD6-E279-31D5-258589F511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2947" y="12241367"/>
                <a:ext cx="910506" cy="730777"/>
              </a:xfrm>
              <a:prstGeom prst="rect">
                <a:avLst/>
              </a:prstGeom>
              <a:blipFill>
                <a:blip r:embed="rId11"/>
                <a:stretch>
                  <a:fillRect l="-4110" r="-4110" b="-10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Box 102">
            <a:extLst>
              <a:ext uri="{FF2B5EF4-FFF2-40B4-BE49-F238E27FC236}">
                <a16:creationId xmlns:a16="http://schemas.microsoft.com/office/drawing/2014/main" id="{20EF9F51-83A4-5987-8F53-3146AF71B59F}"/>
              </a:ext>
            </a:extLst>
          </p:cNvPr>
          <p:cNvSpPr txBox="1"/>
          <p:nvPr/>
        </p:nvSpPr>
        <p:spPr>
          <a:xfrm>
            <a:off x="18867771" y="10154007"/>
            <a:ext cx="156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latin typeface="Helvetica" pitchFamily="2" charset="0"/>
              </a:rPr>
              <a:t>Intersection Mask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9607F98-3952-3205-27F7-813F405B57DB}"/>
              </a:ext>
            </a:extLst>
          </p:cNvPr>
          <p:cNvSpPr txBox="1"/>
          <p:nvPr/>
        </p:nvSpPr>
        <p:spPr>
          <a:xfrm>
            <a:off x="18513432" y="10625546"/>
            <a:ext cx="276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latin typeface="Helvetica" pitchFamily="2" charset="0"/>
              </a:rPr>
              <a:t>&amp;</a:t>
            </a: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69D30679-253C-B7C4-551A-BC6CD32E53EE}"/>
              </a:ext>
            </a:extLst>
          </p:cNvPr>
          <p:cNvCxnSpPr>
            <a:cxnSpLocks/>
          </p:cNvCxnSpPr>
          <p:nvPr/>
        </p:nvCxnSpPr>
        <p:spPr>
          <a:xfrm flipH="1" flipV="1">
            <a:off x="18177120" y="10532219"/>
            <a:ext cx="1017467" cy="930446"/>
          </a:xfrm>
          <a:prstGeom prst="straightConnector1">
            <a:avLst/>
          </a:prstGeom>
          <a:ln w="444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4C8F013D-AC2C-45E6-B060-DCDD0C331A69}"/>
              </a:ext>
            </a:extLst>
          </p:cNvPr>
          <p:cNvCxnSpPr>
            <a:cxnSpLocks/>
          </p:cNvCxnSpPr>
          <p:nvPr/>
        </p:nvCxnSpPr>
        <p:spPr>
          <a:xfrm flipH="1">
            <a:off x="18190540" y="11462665"/>
            <a:ext cx="1021977" cy="0"/>
          </a:xfrm>
          <a:prstGeom prst="straightConnector1">
            <a:avLst/>
          </a:prstGeom>
          <a:ln w="444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7870A771-F962-92D9-2B34-E327B94A4E70}"/>
              </a:ext>
            </a:extLst>
          </p:cNvPr>
          <p:cNvCxnSpPr>
            <a:cxnSpLocks/>
          </p:cNvCxnSpPr>
          <p:nvPr/>
        </p:nvCxnSpPr>
        <p:spPr>
          <a:xfrm flipH="1">
            <a:off x="18187941" y="11471864"/>
            <a:ext cx="1006646" cy="1134892"/>
          </a:xfrm>
          <a:prstGeom prst="straightConnector1">
            <a:avLst/>
          </a:prstGeom>
          <a:ln w="444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82E1A239-D7C1-DE68-E3BF-0A827E0065BA}"/>
              </a:ext>
            </a:extLst>
          </p:cNvPr>
          <p:cNvSpPr txBox="1"/>
          <p:nvPr/>
        </p:nvSpPr>
        <p:spPr>
          <a:xfrm>
            <a:off x="18503513" y="1114119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Helvetica" pitchFamily="2" charset="0"/>
              </a:rPr>
              <a:t>&amp;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33DD4FE-96B2-C8CA-406B-CA61FDA7787A}"/>
              </a:ext>
            </a:extLst>
          </p:cNvPr>
          <p:cNvSpPr txBox="1"/>
          <p:nvPr/>
        </p:nvSpPr>
        <p:spPr>
          <a:xfrm>
            <a:off x="18509102" y="1207544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Helvetica" pitchFamily="2" charset="0"/>
              </a:rPr>
              <a:t>&amp;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3AF7D8C8-588B-9777-47DD-41DC529D922F}"/>
              </a:ext>
            </a:extLst>
          </p:cNvPr>
          <p:cNvCxnSpPr>
            <a:cxnSpLocks/>
          </p:cNvCxnSpPr>
          <p:nvPr/>
        </p:nvCxnSpPr>
        <p:spPr>
          <a:xfrm>
            <a:off x="15292778" y="10523032"/>
            <a:ext cx="92491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Rectangle 110">
            <a:extLst>
              <a:ext uri="{FF2B5EF4-FFF2-40B4-BE49-F238E27FC236}">
                <a16:creationId xmlns:a16="http://schemas.microsoft.com/office/drawing/2014/main" id="{8A793086-A180-363B-7C4F-4C9A1CBFFF29}"/>
              </a:ext>
            </a:extLst>
          </p:cNvPr>
          <p:cNvSpPr/>
          <p:nvPr/>
        </p:nvSpPr>
        <p:spPr>
          <a:xfrm>
            <a:off x="19302054" y="11093588"/>
            <a:ext cx="604107" cy="558412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 pitchFamily="2" charset="0"/>
            </a:endParaRP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BCB85A39-84F7-26F3-EDF2-EDE0C4C0E76B}"/>
              </a:ext>
            </a:extLst>
          </p:cNvPr>
          <p:cNvGrpSpPr/>
          <p:nvPr/>
        </p:nvGrpSpPr>
        <p:grpSpPr>
          <a:xfrm>
            <a:off x="4528107" y="2920262"/>
            <a:ext cx="5514882" cy="3322067"/>
            <a:chOff x="4528107" y="2920262"/>
            <a:chExt cx="5514882" cy="3322067"/>
          </a:xfrm>
        </p:grpSpPr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0414FBCD-1D1F-8D0F-481D-D44B4DCA6DE3}"/>
                </a:ext>
              </a:extLst>
            </p:cNvPr>
            <p:cNvSpPr/>
            <p:nvPr/>
          </p:nvSpPr>
          <p:spPr>
            <a:xfrm>
              <a:off x="4528107" y="3352800"/>
              <a:ext cx="2651760" cy="2889529"/>
            </a:xfrm>
            <a:prstGeom prst="rect">
              <a:avLst/>
            </a:prstGeom>
            <a:solidFill>
              <a:schemeClr val="accent6">
                <a:alpha val="3328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Cloud Callout 120">
              <a:extLst>
                <a:ext uri="{FF2B5EF4-FFF2-40B4-BE49-F238E27FC236}">
                  <a16:creationId xmlns:a16="http://schemas.microsoft.com/office/drawing/2014/main" id="{E6C0EEA1-A3FF-A05C-5358-FCCB28E7F67B}"/>
                </a:ext>
              </a:extLst>
            </p:cNvPr>
            <p:cNvSpPr/>
            <p:nvPr/>
          </p:nvSpPr>
          <p:spPr>
            <a:xfrm>
              <a:off x="7703262" y="2920262"/>
              <a:ext cx="2339727" cy="1017476"/>
            </a:xfrm>
            <a:prstGeom prst="cloudCallout">
              <a:avLst>
                <a:gd name="adj1" fmla="val -76018"/>
                <a:gd name="adj2" fmla="val 57612"/>
              </a:avLst>
            </a:prstGeom>
            <a:solidFill>
              <a:schemeClr val="accent6">
                <a:alpha val="32843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RT Acceleration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1801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96"/>
    </mc:Choice>
    <mc:Fallback xmlns="">
      <p:transition spd="slow" advTm="4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8680BF-724C-4308-FDE1-F6968637DFD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BE3BC1-AD1D-08B8-A2E2-A67FF4DE2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Evaluation Settings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5A653A-BDE1-DF2D-0999-594CFB8699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177207"/>
            <a:ext cx="11049000" cy="4949761"/>
          </a:xfrm>
        </p:spPr>
        <p:txBody>
          <a:bodyPr/>
          <a:lstStyle/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8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Evaluated Products:</a:t>
            </a:r>
            <a:endParaRPr lang="en-US" sz="1600" dirty="0">
              <a:solidFill>
                <a:srgbClr val="4B5563"/>
              </a:solidFill>
              <a:latin typeface="Arial"/>
            </a:endParaRP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 err="1">
                <a:solidFill>
                  <a:srgbClr val="4B5563"/>
                </a:solidFill>
                <a:latin typeface="Arial"/>
              </a:rPr>
              <a:t>SedonaDB</a:t>
            </a:r>
            <a:r>
              <a:rPr lang="en-US" sz="1800" dirty="0">
                <a:solidFill>
                  <a:srgbClr val="4B5563"/>
                </a:solidFill>
                <a:latin typeface="Arial"/>
              </a:rPr>
              <a:t> is already </a:t>
            </a:r>
            <a:r>
              <a:rPr lang="en-US" sz="1800" b="1" dirty="0">
                <a:solidFill>
                  <a:srgbClr val="FF0000"/>
                </a:solidFill>
                <a:latin typeface="Arial"/>
              </a:rPr>
              <a:t>faster than </a:t>
            </a:r>
            <a:r>
              <a:rPr lang="en-US" sz="1800" dirty="0" err="1">
                <a:solidFill>
                  <a:srgbClr val="4B5563"/>
                </a:solidFill>
                <a:latin typeface="Arial"/>
              </a:rPr>
              <a:t>DuckDB</a:t>
            </a:r>
            <a:r>
              <a:rPr lang="en-US" sz="1800" dirty="0">
                <a:solidFill>
                  <a:srgbClr val="4B5563"/>
                </a:solidFill>
                <a:latin typeface="Arial"/>
              </a:rPr>
              <a:t>, </a:t>
            </a:r>
            <a:r>
              <a:rPr lang="en-US" sz="1800" dirty="0" err="1">
                <a:solidFill>
                  <a:srgbClr val="4B5563"/>
                </a:solidFill>
                <a:latin typeface="Arial"/>
              </a:rPr>
              <a:t>GeoPandas</a:t>
            </a:r>
            <a:r>
              <a:rPr lang="en-US" sz="1800" dirty="0">
                <a:solidFill>
                  <a:srgbClr val="4B5563"/>
                </a:solidFill>
                <a:latin typeface="Arial"/>
              </a:rPr>
              <a:t>, and </a:t>
            </a:r>
            <a:r>
              <a:rPr lang="en-US" sz="1800" dirty="0" err="1">
                <a:solidFill>
                  <a:srgbClr val="4B5563"/>
                </a:solidFill>
                <a:latin typeface="Arial"/>
              </a:rPr>
              <a:t>PostGIS</a:t>
            </a:r>
            <a:r>
              <a:rPr lang="en-US" sz="1800" dirty="0">
                <a:solidFill>
                  <a:srgbClr val="4B5563"/>
                </a:solidFill>
                <a:latin typeface="Arial"/>
              </a:rPr>
              <a:t>, so we don’t show them in the following evaluations</a:t>
            </a:r>
          </a:p>
          <a:p>
            <a:pPr marL="194310" lvl="1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800" b="1" dirty="0">
                <a:solidFill>
                  <a:srgbClr val="2980B9"/>
                </a:solidFill>
                <a:latin typeface="Arial"/>
              </a:rPr>
              <a:t>GPUs: Desktop and datacenter-grade GPUs</a:t>
            </a:r>
          </a:p>
          <a:p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97879C9-7D37-BE09-2549-D0D5A4FC3D7B}"/>
              </a:ext>
            </a:extLst>
          </p:cNvPr>
          <p:cNvGraphicFramePr>
            <a:graphicFrameLocks noGrp="1"/>
          </p:cNvGraphicFramePr>
          <p:nvPr/>
        </p:nvGraphicFramePr>
        <p:xfrm>
          <a:off x="1246863" y="2643693"/>
          <a:ext cx="8725665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586">
                  <a:extLst>
                    <a:ext uri="{9D8B030D-6E8A-4147-A177-3AD203B41FA5}">
                      <a16:colId xmlns:a16="http://schemas.microsoft.com/office/drawing/2014/main" val="2417497612"/>
                    </a:ext>
                  </a:extLst>
                </a:gridCol>
                <a:gridCol w="1469617">
                  <a:extLst>
                    <a:ext uri="{9D8B030D-6E8A-4147-A177-3AD203B41FA5}">
                      <a16:colId xmlns:a16="http://schemas.microsoft.com/office/drawing/2014/main" val="2123897479"/>
                    </a:ext>
                  </a:extLst>
                </a:gridCol>
                <a:gridCol w="1525286">
                  <a:extLst>
                    <a:ext uri="{9D8B030D-6E8A-4147-A177-3AD203B41FA5}">
                      <a16:colId xmlns:a16="http://schemas.microsoft.com/office/drawing/2014/main" val="1794661055"/>
                    </a:ext>
                  </a:extLst>
                </a:gridCol>
                <a:gridCol w="1569819">
                  <a:extLst>
                    <a:ext uri="{9D8B030D-6E8A-4147-A177-3AD203B41FA5}">
                      <a16:colId xmlns:a16="http://schemas.microsoft.com/office/drawing/2014/main" val="3311648685"/>
                    </a:ext>
                  </a:extLst>
                </a:gridCol>
                <a:gridCol w="1569820">
                  <a:extLst>
                    <a:ext uri="{9D8B030D-6E8A-4147-A177-3AD203B41FA5}">
                      <a16:colId xmlns:a16="http://schemas.microsoft.com/office/drawing/2014/main" val="3044753507"/>
                    </a:ext>
                  </a:extLst>
                </a:gridCol>
                <a:gridCol w="1609537">
                  <a:extLst>
                    <a:ext uri="{9D8B030D-6E8A-4147-A177-3AD203B41FA5}">
                      <a16:colId xmlns:a16="http://schemas.microsoft.com/office/drawing/2014/main" val="33871923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RT Cores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FP64 Perf.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VRAM</a:t>
                      </a:r>
                    </a:p>
                    <a:p>
                      <a:pPr algn="ctr"/>
                      <a:r>
                        <a:rPr lang="en-US" sz="1500" dirty="0"/>
                        <a:t>(Bandwidth)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  <a:p>
                      <a:pPr algn="ctr"/>
                      <a:r>
                        <a:rPr lang="en-US" sz="1500" dirty="0"/>
                        <a:t>(RAM)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Platform</a:t>
                      </a:r>
                    </a:p>
                    <a:p>
                      <a:pPr algn="ctr"/>
                      <a:r>
                        <a:rPr lang="en-US" sz="1500" dirty="0"/>
                        <a:t>Unit Price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460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RTX 3090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  <a:r>
                        <a:rPr lang="en-US" sz="1400" baseline="30000" dirty="0"/>
                        <a:t>nd</a:t>
                      </a:r>
                      <a:r>
                        <a:rPr lang="en-US" sz="1400" dirty="0"/>
                        <a:t> Gen (82)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556.0 GFLOPS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(936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i9-12900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(64GB)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Workstation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058046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04D0B7A-36C3-CCDE-DD11-5EEEFB788F2D}"/>
              </a:ext>
            </a:extLst>
          </p:cNvPr>
          <p:cNvGraphicFramePr>
            <a:graphicFrameLocks noGrp="1"/>
          </p:cNvGraphicFramePr>
          <p:nvPr/>
        </p:nvGraphicFramePr>
        <p:xfrm>
          <a:off x="1246863" y="2643693"/>
          <a:ext cx="8725665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586">
                  <a:extLst>
                    <a:ext uri="{9D8B030D-6E8A-4147-A177-3AD203B41FA5}">
                      <a16:colId xmlns:a16="http://schemas.microsoft.com/office/drawing/2014/main" val="2417497612"/>
                    </a:ext>
                  </a:extLst>
                </a:gridCol>
                <a:gridCol w="1469617">
                  <a:extLst>
                    <a:ext uri="{9D8B030D-6E8A-4147-A177-3AD203B41FA5}">
                      <a16:colId xmlns:a16="http://schemas.microsoft.com/office/drawing/2014/main" val="2123897479"/>
                    </a:ext>
                  </a:extLst>
                </a:gridCol>
                <a:gridCol w="1525286">
                  <a:extLst>
                    <a:ext uri="{9D8B030D-6E8A-4147-A177-3AD203B41FA5}">
                      <a16:colId xmlns:a16="http://schemas.microsoft.com/office/drawing/2014/main" val="1794661055"/>
                    </a:ext>
                  </a:extLst>
                </a:gridCol>
                <a:gridCol w="1569819">
                  <a:extLst>
                    <a:ext uri="{9D8B030D-6E8A-4147-A177-3AD203B41FA5}">
                      <a16:colId xmlns:a16="http://schemas.microsoft.com/office/drawing/2014/main" val="3311648685"/>
                    </a:ext>
                  </a:extLst>
                </a:gridCol>
                <a:gridCol w="1569820">
                  <a:extLst>
                    <a:ext uri="{9D8B030D-6E8A-4147-A177-3AD203B41FA5}">
                      <a16:colId xmlns:a16="http://schemas.microsoft.com/office/drawing/2014/main" val="3044753507"/>
                    </a:ext>
                  </a:extLst>
                </a:gridCol>
                <a:gridCol w="1609537">
                  <a:extLst>
                    <a:ext uri="{9D8B030D-6E8A-4147-A177-3AD203B41FA5}">
                      <a16:colId xmlns:a16="http://schemas.microsoft.com/office/drawing/2014/main" val="33871923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RT Cores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FP64 Perf.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VRAM</a:t>
                      </a:r>
                    </a:p>
                    <a:p>
                      <a:pPr algn="ctr"/>
                      <a:r>
                        <a:rPr lang="en-US" sz="1500" dirty="0"/>
                        <a:t>(Bandwidth)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  <a:p>
                      <a:pPr algn="ctr"/>
                      <a:r>
                        <a:rPr lang="en-US" sz="1500" dirty="0"/>
                        <a:t>(RAM)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Platform</a:t>
                      </a:r>
                    </a:p>
                    <a:p>
                      <a:pPr algn="ctr"/>
                      <a:r>
                        <a:rPr lang="en-US" sz="1500" dirty="0"/>
                        <a:t>Unit Price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460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RTX 3090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  <a:r>
                        <a:rPr lang="en-US" sz="1400" baseline="30000" dirty="0"/>
                        <a:t>nd</a:t>
                      </a:r>
                      <a:r>
                        <a:rPr lang="en-US" sz="1400" dirty="0"/>
                        <a:t> Gen (82)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556.0 GFLOPS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(936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i9-12900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(64GB)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Workstation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0580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2nd Gen (72)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976.3 GFLOPS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(600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(32GB)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g5.2xl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$1.21/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57445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D2668E3-F9D2-D46F-9969-ECEF78A0A999}"/>
              </a:ext>
            </a:extLst>
          </p:cNvPr>
          <p:cNvGraphicFramePr>
            <a:graphicFrameLocks noGrp="1"/>
          </p:cNvGraphicFramePr>
          <p:nvPr/>
        </p:nvGraphicFramePr>
        <p:xfrm>
          <a:off x="1246863" y="2643693"/>
          <a:ext cx="8725665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586">
                  <a:extLst>
                    <a:ext uri="{9D8B030D-6E8A-4147-A177-3AD203B41FA5}">
                      <a16:colId xmlns:a16="http://schemas.microsoft.com/office/drawing/2014/main" val="2417497612"/>
                    </a:ext>
                  </a:extLst>
                </a:gridCol>
                <a:gridCol w="1469617">
                  <a:extLst>
                    <a:ext uri="{9D8B030D-6E8A-4147-A177-3AD203B41FA5}">
                      <a16:colId xmlns:a16="http://schemas.microsoft.com/office/drawing/2014/main" val="2123897479"/>
                    </a:ext>
                  </a:extLst>
                </a:gridCol>
                <a:gridCol w="1525286">
                  <a:extLst>
                    <a:ext uri="{9D8B030D-6E8A-4147-A177-3AD203B41FA5}">
                      <a16:colId xmlns:a16="http://schemas.microsoft.com/office/drawing/2014/main" val="1794661055"/>
                    </a:ext>
                  </a:extLst>
                </a:gridCol>
                <a:gridCol w="1569819">
                  <a:extLst>
                    <a:ext uri="{9D8B030D-6E8A-4147-A177-3AD203B41FA5}">
                      <a16:colId xmlns:a16="http://schemas.microsoft.com/office/drawing/2014/main" val="3311648685"/>
                    </a:ext>
                  </a:extLst>
                </a:gridCol>
                <a:gridCol w="1569820">
                  <a:extLst>
                    <a:ext uri="{9D8B030D-6E8A-4147-A177-3AD203B41FA5}">
                      <a16:colId xmlns:a16="http://schemas.microsoft.com/office/drawing/2014/main" val="3044753507"/>
                    </a:ext>
                  </a:extLst>
                </a:gridCol>
                <a:gridCol w="1609537">
                  <a:extLst>
                    <a:ext uri="{9D8B030D-6E8A-4147-A177-3AD203B41FA5}">
                      <a16:colId xmlns:a16="http://schemas.microsoft.com/office/drawing/2014/main" val="33871923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RT Cores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FP64 Perf.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VRAM</a:t>
                      </a:r>
                    </a:p>
                    <a:p>
                      <a:pPr algn="ctr"/>
                      <a:r>
                        <a:rPr lang="en-US" sz="1500" dirty="0"/>
                        <a:t>(Bandwidth)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  <a:p>
                      <a:pPr algn="ctr"/>
                      <a:r>
                        <a:rPr lang="en-US" sz="1500" dirty="0"/>
                        <a:t>(RAM)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Platform</a:t>
                      </a:r>
                    </a:p>
                    <a:p>
                      <a:pPr algn="ctr"/>
                      <a:r>
                        <a:rPr lang="en-US" sz="1500" dirty="0"/>
                        <a:t>Unit Price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460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RTX 3090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  <a:r>
                        <a:rPr lang="en-US" sz="1400" baseline="30000" dirty="0"/>
                        <a:t>nd</a:t>
                      </a:r>
                      <a:r>
                        <a:rPr lang="en-US" sz="1400" dirty="0"/>
                        <a:t> Gen (82)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556.0 GFLOPS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(936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i9-12900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(64GB)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Workstation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0580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2nd Gen (72)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976.3 GFLOPS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(600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(32GB)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g5.2xl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$1.21/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574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3rd Gen (60)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473.3 GFLOPS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(300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(32GB)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g6.2xl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$0.98/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849790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BB41134-AF7B-6FD3-C698-A112BEC89239}"/>
              </a:ext>
            </a:extLst>
          </p:cNvPr>
          <p:cNvGraphicFramePr>
            <a:graphicFrameLocks noGrp="1"/>
          </p:cNvGraphicFramePr>
          <p:nvPr/>
        </p:nvGraphicFramePr>
        <p:xfrm>
          <a:off x="1246863" y="2643693"/>
          <a:ext cx="8725665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586">
                  <a:extLst>
                    <a:ext uri="{9D8B030D-6E8A-4147-A177-3AD203B41FA5}">
                      <a16:colId xmlns:a16="http://schemas.microsoft.com/office/drawing/2014/main" val="2417497612"/>
                    </a:ext>
                  </a:extLst>
                </a:gridCol>
                <a:gridCol w="1469617">
                  <a:extLst>
                    <a:ext uri="{9D8B030D-6E8A-4147-A177-3AD203B41FA5}">
                      <a16:colId xmlns:a16="http://schemas.microsoft.com/office/drawing/2014/main" val="2123897479"/>
                    </a:ext>
                  </a:extLst>
                </a:gridCol>
                <a:gridCol w="1525286">
                  <a:extLst>
                    <a:ext uri="{9D8B030D-6E8A-4147-A177-3AD203B41FA5}">
                      <a16:colId xmlns:a16="http://schemas.microsoft.com/office/drawing/2014/main" val="1794661055"/>
                    </a:ext>
                  </a:extLst>
                </a:gridCol>
                <a:gridCol w="1569819">
                  <a:extLst>
                    <a:ext uri="{9D8B030D-6E8A-4147-A177-3AD203B41FA5}">
                      <a16:colId xmlns:a16="http://schemas.microsoft.com/office/drawing/2014/main" val="3311648685"/>
                    </a:ext>
                  </a:extLst>
                </a:gridCol>
                <a:gridCol w="1569820">
                  <a:extLst>
                    <a:ext uri="{9D8B030D-6E8A-4147-A177-3AD203B41FA5}">
                      <a16:colId xmlns:a16="http://schemas.microsoft.com/office/drawing/2014/main" val="3044753507"/>
                    </a:ext>
                  </a:extLst>
                </a:gridCol>
                <a:gridCol w="1609537">
                  <a:extLst>
                    <a:ext uri="{9D8B030D-6E8A-4147-A177-3AD203B41FA5}">
                      <a16:colId xmlns:a16="http://schemas.microsoft.com/office/drawing/2014/main" val="33871923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RT Cores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FP64 Perf.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VRAM</a:t>
                      </a:r>
                    </a:p>
                    <a:p>
                      <a:pPr algn="ctr"/>
                      <a:r>
                        <a:rPr lang="en-US" sz="1500" dirty="0"/>
                        <a:t>(Bandwidth)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  <a:p>
                      <a:pPr algn="ctr"/>
                      <a:r>
                        <a:rPr lang="en-US" sz="1500" dirty="0"/>
                        <a:t>(RAM)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Platform</a:t>
                      </a:r>
                    </a:p>
                    <a:p>
                      <a:pPr algn="ctr"/>
                      <a:r>
                        <a:rPr lang="en-US" sz="1500" dirty="0"/>
                        <a:t>Unit Price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460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RTX 3090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  <a:r>
                        <a:rPr lang="en-US" sz="1400" baseline="30000" dirty="0"/>
                        <a:t>nd</a:t>
                      </a:r>
                      <a:r>
                        <a:rPr lang="en-US" sz="1400" dirty="0"/>
                        <a:t> Gen (82)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556.0 GFLOPS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(936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i9-12900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(64GB)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Workstation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0580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2nd Gen (72)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976.3 GFLOPS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(600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(32GB)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g5.2xl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$1.21/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574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3rd Gen (60)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473.3 GFLOPS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(300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(32GB)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g6.2xl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$0.98/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8497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L40S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3rd Gen (142)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1.43 TFLOPS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(864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(64GB)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g6e.2xl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$2.24/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8903291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0D2F467-3E89-6425-7A73-6C5009B6C495}"/>
              </a:ext>
            </a:extLst>
          </p:cNvPr>
          <p:cNvGraphicFramePr>
            <a:graphicFrameLocks noGrp="1"/>
          </p:cNvGraphicFramePr>
          <p:nvPr/>
        </p:nvGraphicFramePr>
        <p:xfrm>
          <a:off x="1246863" y="2643693"/>
          <a:ext cx="8725665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586">
                  <a:extLst>
                    <a:ext uri="{9D8B030D-6E8A-4147-A177-3AD203B41FA5}">
                      <a16:colId xmlns:a16="http://schemas.microsoft.com/office/drawing/2014/main" val="2417497612"/>
                    </a:ext>
                  </a:extLst>
                </a:gridCol>
                <a:gridCol w="1469617">
                  <a:extLst>
                    <a:ext uri="{9D8B030D-6E8A-4147-A177-3AD203B41FA5}">
                      <a16:colId xmlns:a16="http://schemas.microsoft.com/office/drawing/2014/main" val="2123897479"/>
                    </a:ext>
                  </a:extLst>
                </a:gridCol>
                <a:gridCol w="1525286">
                  <a:extLst>
                    <a:ext uri="{9D8B030D-6E8A-4147-A177-3AD203B41FA5}">
                      <a16:colId xmlns:a16="http://schemas.microsoft.com/office/drawing/2014/main" val="1794661055"/>
                    </a:ext>
                  </a:extLst>
                </a:gridCol>
                <a:gridCol w="1569819">
                  <a:extLst>
                    <a:ext uri="{9D8B030D-6E8A-4147-A177-3AD203B41FA5}">
                      <a16:colId xmlns:a16="http://schemas.microsoft.com/office/drawing/2014/main" val="3311648685"/>
                    </a:ext>
                  </a:extLst>
                </a:gridCol>
                <a:gridCol w="1569820">
                  <a:extLst>
                    <a:ext uri="{9D8B030D-6E8A-4147-A177-3AD203B41FA5}">
                      <a16:colId xmlns:a16="http://schemas.microsoft.com/office/drawing/2014/main" val="3044753507"/>
                    </a:ext>
                  </a:extLst>
                </a:gridCol>
                <a:gridCol w="1609537">
                  <a:extLst>
                    <a:ext uri="{9D8B030D-6E8A-4147-A177-3AD203B41FA5}">
                      <a16:colId xmlns:a16="http://schemas.microsoft.com/office/drawing/2014/main" val="33871923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RT Cores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FP64 Perf.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VRAM</a:t>
                      </a:r>
                    </a:p>
                    <a:p>
                      <a:pPr algn="ctr"/>
                      <a:r>
                        <a:rPr lang="en-US" sz="1500" dirty="0"/>
                        <a:t>(Bandwidth)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  <a:p>
                      <a:pPr algn="ctr"/>
                      <a:r>
                        <a:rPr lang="en-US" sz="1500" dirty="0"/>
                        <a:t>(RAM)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Platform</a:t>
                      </a:r>
                    </a:p>
                    <a:p>
                      <a:pPr algn="ctr"/>
                      <a:r>
                        <a:rPr lang="en-US" sz="1500" dirty="0"/>
                        <a:t>Unit Price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460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RTX 3090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  <a:r>
                        <a:rPr lang="en-US" sz="1400" baseline="30000" dirty="0"/>
                        <a:t>nd</a:t>
                      </a:r>
                      <a:r>
                        <a:rPr lang="en-US" sz="1400" dirty="0"/>
                        <a:t> Gen (82)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556.0 GFLOPS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(936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i9-12900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(64GB)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Workstation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0580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2nd Gen (72)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976.3 GFLOPS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(600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(32GB)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g5.2xl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$1.21/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574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3rd Gen (60)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473.3 GFLOPS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(300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(32GB)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g6.2xl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$0.98/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8497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L40S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3rd Gen (142)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1.43 TFLOPS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(864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(64GB)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g6e.2xl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$2.24/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8903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SW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Emul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9.75 TFLOPS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(1.56 TB/s)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EPYC 7H12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(472GB)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Ohio Super Computing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382342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4ED1BDD-E7F4-B6CE-9B86-549BCAF8A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436249"/>
              </p:ext>
            </p:extLst>
          </p:nvPr>
        </p:nvGraphicFramePr>
        <p:xfrm>
          <a:off x="1235712" y="2647782"/>
          <a:ext cx="9007877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333">
                  <a:extLst>
                    <a:ext uri="{9D8B030D-6E8A-4147-A177-3AD203B41FA5}">
                      <a16:colId xmlns:a16="http://schemas.microsoft.com/office/drawing/2014/main" val="2417497612"/>
                    </a:ext>
                  </a:extLst>
                </a:gridCol>
                <a:gridCol w="1517149">
                  <a:extLst>
                    <a:ext uri="{9D8B030D-6E8A-4147-A177-3AD203B41FA5}">
                      <a16:colId xmlns:a16="http://schemas.microsoft.com/office/drawing/2014/main" val="2123897479"/>
                    </a:ext>
                  </a:extLst>
                </a:gridCol>
                <a:gridCol w="1574618">
                  <a:extLst>
                    <a:ext uri="{9D8B030D-6E8A-4147-A177-3AD203B41FA5}">
                      <a16:colId xmlns:a16="http://schemas.microsoft.com/office/drawing/2014/main" val="1794661055"/>
                    </a:ext>
                  </a:extLst>
                </a:gridCol>
                <a:gridCol w="1620591">
                  <a:extLst>
                    <a:ext uri="{9D8B030D-6E8A-4147-A177-3AD203B41FA5}">
                      <a16:colId xmlns:a16="http://schemas.microsoft.com/office/drawing/2014/main" val="3311648685"/>
                    </a:ext>
                  </a:extLst>
                </a:gridCol>
                <a:gridCol w="1457757">
                  <a:extLst>
                    <a:ext uri="{9D8B030D-6E8A-4147-A177-3AD203B41FA5}">
                      <a16:colId xmlns:a16="http://schemas.microsoft.com/office/drawing/2014/main" val="3044753507"/>
                    </a:ext>
                  </a:extLst>
                </a:gridCol>
                <a:gridCol w="1824429">
                  <a:extLst>
                    <a:ext uri="{9D8B030D-6E8A-4147-A177-3AD203B41FA5}">
                      <a16:colId xmlns:a16="http://schemas.microsoft.com/office/drawing/2014/main" val="33871923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RT Cores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FP64 Perf.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VRAM</a:t>
                      </a:r>
                    </a:p>
                    <a:p>
                      <a:pPr algn="ctr"/>
                      <a:r>
                        <a:rPr lang="en-US" sz="1500" dirty="0"/>
                        <a:t>(Bandwidth)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GPU</a:t>
                      </a:r>
                    </a:p>
                    <a:p>
                      <a:pPr algn="ctr"/>
                      <a:r>
                        <a:rPr lang="en-US" sz="1500" dirty="0"/>
                        <a:t>(RAM)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Platform</a:t>
                      </a:r>
                    </a:p>
                    <a:p>
                      <a:pPr algn="ctr"/>
                      <a:r>
                        <a:rPr lang="en-US" sz="1500" dirty="0"/>
                        <a:t>Unit Price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460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RTX 3090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  <a:r>
                        <a:rPr lang="en-US" sz="1400" baseline="30000" dirty="0"/>
                        <a:t>nd</a:t>
                      </a:r>
                      <a:r>
                        <a:rPr lang="en-US" sz="1400" dirty="0"/>
                        <a:t> Gen (82)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556.0 GFLOPS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(936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i9-12900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(64GB)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Workstation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0580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2nd Gen (72)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976.3 GFLOPS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(600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(32GB)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g5.2xl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$1.21/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574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3rd Gen (60)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473.3 GFLOPS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(300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(32GB)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g6.2xl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$0.98/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8497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L40S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3rd Gen (142)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1.43 TFLOPS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(864 GB/s)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vCPUs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(64GB)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AWS g6e.2xl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$2.24/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8903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SW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Emul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9.75 TFLOPS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(1.56 TB/s)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EPYC 7H12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(472GB)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Ohio Supercomputer Center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3823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SW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Emul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33.45 TFLOPS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94GB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(3.36 TB/s)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Xeon 8470</a:t>
                      </a:r>
                    </a:p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(1TB)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Ohio Supercomputer Center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4224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6A589C3-77EB-6439-B931-82B0FF0B337A}"/>
              </a:ext>
            </a:extLst>
          </p:cNvPr>
          <p:cNvGraphicFramePr>
            <a:graphicFrameLocks noGrp="1"/>
          </p:cNvGraphicFramePr>
          <p:nvPr/>
        </p:nvGraphicFramePr>
        <p:xfrm>
          <a:off x="1246864" y="2651871"/>
          <a:ext cx="9007876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684">
                  <a:extLst>
                    <a:ext uri="{9D8B030D-6E8A-4147-A177-3AD203B41FA5}">
                      <a16:colId xmlns:a16="http://schemas.microsoft.com/office/drawing/2014/main" val="3562621900"/>
                    </a:ext>
                  </a:extLst>
                </a:gridCol>
                <a:gridCol w="5328347">
                  <a:extLst>
                    <a:ext uri="{9D8B030D-6E8A-4147-A177-3AD203B41FA5}">
                      <a16:colId xmlns:a16="http://schemas.microsoft.com/office/drawing/2014/main" val="3876149103"/>
                    </a:ext>
                  </a:extLst>
                </a:gridCol>
                <a:gridCol w="2080845">
                  <a:extLst>
                    <a:ext uri="{9D8B030D-6E8A-4147-A177-3AD203B41FA5}">
                      <a16:colId xmlns:a16="http://schemas.microsoft.com/office/drawing/2014/main" val="1312465171"/>
                    </a:ext>
                  </a:extLst>
                </a:gridCol>
              </a:tblGrid>
              <a:tr h="51081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Name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Category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Device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6666134"/>
                  </a:ext>
                </a:extLst>
              </a:tr>
              <a:tr h="53076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PGStrom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GPU support for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PostGIS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(The only open-source with GPU)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GPU (SMs)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6515253"/>
                  </a:ext>
                </a:extLst>
              </a:tr>
              <a:tr h="53076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SedonaDB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OLAP DB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CPU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2759460"/>
                  </a:ext>
                </a:extLst>
              </a:tr>
              <a:tr h="53076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RayBooster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GPU support for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SedonaDB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GPU (RT Cores)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1214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98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"/>
    </mc:Choice>
    <mc:Fallback xmlns="">
      <p:transition spd="slow" advTm="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06ACB4-7C13-766E-DF05-384A76C48E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F63E45-B0FE-9012-1CD7-0D6931103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Summary on </a:t>
            </a:r>
            <a:r>
              <a:rPr lang="en-US" dirty="0" err="1"/>
              <a:t>SpatialBench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6D390B-E989-5337-3C7D-CFE76EAB99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210963"/>
            <a:ext cx="11049000" cy="5118400"/>
          </a:xfrm>
        </p:spPr>
        <p:txBody>
          <a:bodyPr/>
          <a:lstStyle/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Latency-sensitive queries: slightly faster or comparable to </a:t>
            </a:r>
            <a:r>
              <a:rPr lang="en-US" sz="2400" b="1" dirty="0" err="1">
                <a:solidFill>
                  <a:srgbClr val="2980B9"/>
                </a:solidFill>
                <a:latin typeface="Arial"/>
                <a:ea typeface="+mn-ea"/>
                <a:cs typeface="+mn-cs"/>
              </a:rPr>
              <a:t>SedonaDB</a:t>
            </a: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Heavy joins (Q10, Q11) compared to the best baseline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SF=10, up to 8.24X (3090), 5.93X(L4), 6.66X(L40S), 4.78X(A10), 6.74X(A100), and </a:t>
            </a:r>
            <a:r>
              <a:rPr lang="en-US" sz="1600" b="1" dirty="0">
                <a:solidFill>
                  <a:srgbClr val="FF0000"/>
                </a:solidFill>
                <a:latin typeface="Arial"/>
              </a:rPr>
              <a:t>9.68X</a:t>
            </a:r>
            <a:r>
              <a:rPr lang="en-US" sz="1600" dirty="0">
                <a:solidFill>
                  <a:srgbClr val="4B5563"/>
                </a:solidFill>
                <a:latin typeface="Arial"/>
              </a:rPr>
              <a:t>(H100)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026FFA-A762-C055-5DFE-9A019E0E1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816" y="2325999"/>
            <a:ext cx="9074305" cy="44818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AB9439-86E3-2A6C-01AA-202CD14BD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816" y="2325999"/>
            <a:ext cx="9074305" cy="44818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F35A42-ACF2-6A22-20CF-03D0EA2103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4816" y="2325999"/>
            <a:ext cx="9074305" cy="44818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C7EE14E-3AD1-81CA-1BFE-25663CB4F6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4816" y="2325999"/>
            <a:ext cx="9074305" cy="44818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BD3D833-A158-C588-422E-366404F5F4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4816" y="2325999"/>
            <a:ext cx="9074305" cy="44818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737548-FE80-6416-52F4-3516F9DF15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4816" y="2325999"/>
            <a:ext cx="9074305" cy="448182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FCD92B2-70AC-65D4-1292-C9EA20EF6D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4816" y="2325999"/>
            <a:ext cx="9074305" cy="448182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EE2702F-DC8A-DE19-8280-BCB8CF9047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4816" y="2325999"/>
            <a:ext cx="9074305" cy="448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9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AC4F69-4C1D-5102-F9B7-8D5A2A585FB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15E188-B307-D18E-A206-15BC774B9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Cost-Effectiveness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EA4C630-DA0A-3174-3ADF-BDD9035C50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43515" y="2966225"/>
            <a:ext cx="8409302" cy="39475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F1C80E-777E-A7CF-B0A2-01B2F1D8E18A}"/>
              </a:ext>
            </a:extLst>
          </p:cNvPr>
          <p:cNvSpPr txBox="1"/>
          <p:nvPr/>
        </p:nvSpPr>
        <p:spPr>
          <a:xfrm>
            <a:off x="571499" y="1256563"/>
            <a:ext cx="7344591" cy="1801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4310" marR="0" indent="-18288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b="1" dirty="0">
                <a:solidFill>
                  <a:srgbClr val="2980B9"/>
                </a:solidFill>
                <a:latin typeface="Arial"/>
              </a:rPr>
              <a:t>Cheapest GPU (L4) yields the lowest cost g6.2xlarge</a:t>
            </a:r>
          </a:p>
          <a:p>
            <a:pPr marL="194310" lvl="1" indent="-18288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b="1" dirty="0">
                <a:solidFill>
                  <a:srgbClr val="2980B9"/>
                </a:solidFill>
                <a:latin typeface="Arial"/>
              </a:rPr>
              <a:t>Example: Q10</a:t>
            </a:r>
          </a:p>
          <a:p>
            <a:pPr marL="411480" marR="0" lvl="1" indent="-228600">
              <a:spcBef>
                <a:spcPts val="500"/>
              </a:spcBef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400" dirty="0">
                <a:solidFill>
                  <a:srgbClr val="4B5563"/>
                </a:solidFill>
                <a:latin typeface="Arial"/>
              </a:rPr>
              <a:t>CPU: $0.00372</a:t>
            </a:r>
          </a:p>
          <a:p>
            <a:pPr marL="411480" marR="0" lvl="1" indent="-228600">
              <a:spcBef>
                <a:spcPts val="500"/>
              </a:spcBef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400" dirty="0">
                <a:solidFill>
                  <a:srgbClr val="4B5563"/>
                </a:solidFill>
                <a:latin typeface="Arial"/>
              </a:rPr>
              <a:t>GPU: $0.001524</a:t>
            </a:r>
          </a:p>
          <a:p>
            <a:pPr marL="411480" marR="0" lvl="1" indent="-228600">
              <a:spcBef>
                <a:spcPts val="500"/>
              </a:spcBef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400" b="1" dirty="0">
                <a:solidFill>
                  <a:srgbClr val="FF0000"/>
                </a:solidFill>
                <a:latin typeface="Arial"/>
              </a:rPr>
              <a:t>59.02%</a:t>
            </a:r>
            <a:r>
              <a:rPr lang="en-US" sz="1400" dirty="0">
                <a:solidFill>
                  <a:srgbClr val="4B5563"/>
                </a:solidFill>
                <a:latin typeface="Arial"/>
              </a:rPr>
              <a:t> Cost Reduction and </a:t>
            </a:r>
            <a:r>
              <a:rPr lang="en-US" sz="1400" b="1" dirty="0">
                <a:solidFill>
                  <a:srgbClr val="FF0000"/>
                </a:solidFill>
                <a:latin typeface="Arial"/>
              </a:rPr>
              <a:t>5.93X</a:t>
            </a:r>
            <a:r>
              <a:rPr lang="en-US" sz="1400" dirty="0">
                <a:solidFill>
                  <a:srgbClr val="4B5563"/>
                </a:solidFill>
                <a:latin typeface="Arial"/>
              </a:rPr>
              <a:t> Speedup compared to </a:t>
            </a:r>
            <a:r>
              <a:rPr lang="en-US" sz="1400" b="1" dirty="0" err="1">
                <a:solidFill>
                  <a:srgbClr val="FF0000"/>
                </a:solidFill>
                <a:latin typeface="Arial"/>
              </a:rPr>
              <a:t>SedonaDB</a:t>
            </a:r>
            <a:r>
              <a:rPr lang="en-US" sz="1400" b="1" dirty="0">
                <a:solidFill>
                  <a:srgbClr val="FF0000"/>
                </a:solidFill>
                <a:latin typeface="Arial"/>
              </a:rPr>
              <a:t> on the CPU</a:t>
            </a:r>
          </a:p>
          <a:p>
            <a:pPr marL="194310" indent="-18288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600" b="1" dirty="0">
                <a:solidFill>
                  <a:srgbClr val="2980B9"/>
                </a:solidFill>
                <a:latin typeface="Arial"/>
              </a:rPr>
              <a:t>Overall cost reduction: 38.11% by running all queries</a:t>
            </a:r>
          </a:p>
        </p:txBody>
      </p:sp>
    </p:spTree>
    <p:extLst>
      <p:ext uri="{BB962C8B-B14F-4D97-AF65-F5344CB8AC3E}">
        <p14:creationId xmlns:p14="http://schemas.microsoft.com/office/powerpoint/2010/main" val="156375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461882-0759-DAA1-C0E2-AB5B76EAA99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06E5E6-A1D6-B7CE-D968-A6107E698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&amp; Key Takeaways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4F9114-4CAF-CF5B-C426-3E4D81D6CA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499" y="1471881"/>
            <a:ext cx="11365127" cy="5478399"/>
          </a:xfrm>
        </p:spPr>
        <p:txBody>
          <a:bodyPr>
            <a:normAutofit/>
          </a:bodyPr>
          <a:lstStyle/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Status of </a:t>
            </a:r>
            <a:r>
              <a:rPr lang="en-US" sz="2400" b="1" dirty="0" err="1">
                <a:solidFill>
                  <a:srgbClr val="2980B9"/>
                </a:solidFill>
                <a:latin typeface="Arial"/>
                <a:ea typeface="+mn-ea"/>
                <a:cs typeface="+mn-cs"/>
              </a:rPr>
              <a:t>SedonaDB</a:t>
            </a: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 today</a:t>
            </a: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Hardware Acceleration is here: RT cores offer immense untapped </a:t>
            </a:r>
            <a:r>
              <a:rPr lang="en-US" sz="24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potential</a:t>
            </a: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 for data analytics.</a:t>
            </a: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Production-Ready</a:t>
            </a: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: </a:t>
            </a:r>
            <a:r>
              <a:rPr lang="en-US" sz="2400" b="1" dirty="0" err="1">
                <a:solidFill>
                  <a:srgbClr val="2980B9"/>
                </a:solidFill>
                <a:latin typeface="Arial"/>
                <a:ea typeface="+mn-ea"/>
                <a:cs typeface="+mn-cs"/>
              </a:rPr>
              <a:t>RayBooster</a:t>
            </a: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 bridges the architectural gap, fully integrated into Apache </a:t>
            </a:r>
            <a:r>
              <a:rPr lang="en-US" sz="2400" b="1" dirty="0" err="1">
                <a:solidFill>
                  <a:srgbClr val="2980B9"/>
                </a:solidFill>
                <a:latin typeface="Arial"/>
                <a:ea typeface="+mn-ea"/>
                <a:cs typeface="+mn-cs"/>
              </a:rPr>
              <a:t>SedonaDB</a:t>
            </a: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.</a:t>
            </a: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Results: Highly </a:t>
            </a:r>
            <a:r>
              <a:rPr lang="en-US" sz="24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efficient</a:t>
            </a: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 and </a:t>
            </a:r>
            <a:r>
              <a:rPr lang="en-US" sz="24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cost-effective</a:t>
            </a: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 engine for large-scale spatial analytics.</a:t>
            </a: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Code &amp; Artifacts: https://</a:t>
            </a:r>
            <a:r>
              <a:rPr lang="en-US" sz="2400" b="1" dirty="0" err="1">
                <a:solidFill>
                  <a:srgbClr val="2980B9"/>
                </a:solidFill>
                <a:latin typeface="Arial"/>
                <a:ea typeface="+mn-ea"/>
                <a:cs typeface="+mn-cs"/>
              </a:rPr>
              <a:t>github.com</a:t>
            </a: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/</a:t>
            </a:r>
            <a:r>
              <a:rPr lang="en-US" sz="2400" b="1" dirty="0" err="1">
                <a:solidFill>
                  <a:srgbClr val="2980B9"/>
                </a:solidFill>
                <a:latin typeface="Arial"/>
                <a:ea typeface="+mn-ea"/>
                <a:cs typeface="+mn-cs"/>
              </a:rPr>
              <a:t>apache</a:t>
            </a:r>
            <a:r>
              <a:rPr lang="en-US" sz="24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/</a:t>
            </a:r>
            <a:r>
              <a:rPr lang="en-US" sz="2400" b="1" dirty="0" err="1">
                <a:solidFill>
                  <a:srgbClr val="2980B9"/>
                </a:solidFill>
                <a:latin typeface="Arial"/>
                <a:ea typeface="+mn-ea"/>
                <a:cs typeface="+mn-cs"/>
              </a:rPr>
              <a:t>sedona-db</a:t>
            </a: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8DDCBF-BA80-DC57-B8DB-8A26A40A0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76" y="1820203"/>
            <a:ext cx="10427512" cy="51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33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6C8C63-0C55-DDCF-77DF-09B7485B0B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7094C3-D183-7065-1B78-FDC729580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F22CB5-213B-6AF0-7EDC-9114BD5A9D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41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01D05A0-BFB7-9766-ACF0-F8FD0496A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pache Spark icon - Free Download PNG &amp; SVG | Streamline">
            <a:extLst>
              <a:ext uri="{FF2B5EF4-FFF2-40B4-BE49-F238E27FC236}">
                <a16:creationId xmlns:a16="http://schemas.microsoft.com/office/drawing/2014/main" id="{9A0A5A47-5E00-D252-E906-49808622E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6980" y="2120173"/>
            <a:ext cx="1306225" cy="1306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FD06DA-03B3-6949-D525-0536D073A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Emerging Single-Node OLAP DBs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3D195-1E6A-B763-3BE0-C6F92C0510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148039"/>
            <a:ext cx="6080589" cy="570996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700" b="1" dirty="0">
                <a:solidFill>
                  <a:srgbClr val="0070C0"/>
                </a:solidFill>
                <a:latin typeface="Arial"/>
              </a:rPr>
              <a:t>More recent</a:t>
            </a:r>
            <a:r>
              <a:rPr lang="zh-CN" altLang="en-US" sz="2700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altLang="zh-CN" sz="2700" b="1" dirty="0">
                <a:solidFill>
                  <a:srgbClr val="0070C0"/>
                </a:solidFill>
                <a:latin typeface="Arial"/>
              </a:rPr>
              <a:t>trend</a:t>
            </a:r>
            <a:r>
              <a:rPr lang="en-US" sz="2700" b="1" dirty="0">
                <a:solidFill>
                  <a:srgbClr val="0070C0"/>
                </a:solidFill>
                <a:latin typeface="Arial"/>
              </a:rPr>
              <a:t>: Single-node </a:t>
            </a:r>
            <a:r>
              <a:rPr lang="en-US" sz="2700" b="1" dirty="0">
                <a:solidFill>
                  <a:srgbClr val="FF0000"/>
                </a:solidFill>
                <a:latin typeface="Arial"/>
              </a:rPr>
              <a:t>“scale-up”</a:t>
            </a:r>
            <a:r>
              <a:rPr lang="en-US" sz="2700" b="1" dirty="0">
                <a:solidFill>
                  <a:srgbClr val="0070C0"/>
                </a:solidFill>
                <a:latin typeface="Arial"/>
              </a:rPr>
              <a:t> analytical engines</a:t>
            </a:r>
          </a:p>
          <a:p>
            <a:pPr>
              <a:lnSpc>
                <a:spcPct val="130000"/>
              </a:lnSpc>
            </a:pPr>
            <a:endParaRPr lang="en-US" dirty="0">
              <a:solidFill>
                <a:srgbClr val="4B5563"/>
              </a:solidFill>
            </a:endParaRPr>
          </a:p>
          <a:p>
            <a:pPr marL="0" indent="0">
              <a:lnSpc>
                <a:spcPct val="130000"/>
              </a:lnSpc>
              <a:buNone/>
            </a:pPr>
            <a:endParaRPr lang="en-US" dirty="0">
              <a:solidFill>
                <a:srgbClr val="4B5563"/>
              </a:solidFill>
            </a:endParaRPr>
          </a:p>
          <a:p>
            <a:pPr>
              <a:lnSpc>
                <a:spcPct val="11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700" b="1" dirty="0">
                <a:solidFill>
                  <a:srgbClr val="0070C0"/>
                </a:solidFill>
                <a:latin typeface="Arial"/>
              </a:rPr>
              <a:t>Lightweight systems for processing medium-sized datasets </a:t>
            </a:r>
          </a:p>
          <a:p>
            <a:pPr>
              <a:lnSpc>
                <a:spcPct val="10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700" b="1" dirty="0">
                <a:solidFill>
                  <a:srgbClr val="0070C0"/>
                </a:solidFill>
                <a:latin typeface="Arial"/>
              </a:rPr>
              <a:t>Why Single-Node?</a:t>
            </a:r>
          </a:p>
          <a:p>
            <a:pPr marL="457200"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Increasingly powerful devices</a:t>
            </a:r>
          </a:p>
          <a:p>
            <a:pPr marL="457200"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Low-latency for agile, interactive exploration</a:t>
            </a:r>
          </a:p>
          <a:p>
            <a:pPr marL="457200"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Low deployment efforts</a:t>
            </a:r>
          </a:p>
          <a:p>
            <a:pPr marL="457200" lvl="1">
              <a:lnSpc>
                <a:spcPct val="11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Fewer dependencies, can be easily embedded into other applications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D45B31-AB50-370B-C9D3-16B404F3A9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B77FDB-6599-B2BE-23A9-AA5A97CAF904}"/>
              </a:ext>
            </a:extLst>
          </p:cNvPr>
          <p:cNvSpPr txBox="1">
            <a:spLocks/>
          </p:cNvSpPr>
          <p:nvPr/>
        </p:nvSpPr>
        <p:spPr>
          <a:xfrm>
            <a:off x="200412" y="1271588"/>
            <a:ext cx="6300401" cy="55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500" b="1" dirty="0">
                <a:solidFill>
                  <a:srgbClr val="0070C0"/>
                </a:solidFill>
                <a:latin typeface="Arial"/>
              </a:rPr>
              <a:t>Traditional paradigm: Distributed </a:t>
            </a:r>
            <a:r>
              <a:rPr lang="en-US" sz="2500" b="1" dirty="0">
                <a:solidFill>
                  <a:srgbClr val="FF0000"/>
                </a:solidFill>
                <a:latin typeface="Arial"/>
              </a:rPr>
              <a:t>“scale-out” </a:t>
            </a:r>
            <a:r>
              <a:rPr lang="en-US" sz="2500" b="1" dirty="0">
                <a:solidFill>
                  <a:srgbClr val="0070C0"/>
                </a:solidFill>
                <a:latin typeface="Arial"/>
              </a:rPr>
              <a:t>systems</a:t>
            </a:r>
          </a:p>
          <a:p>
            <a:pPr>
              <a:lnSpc>
                <a:spcPct val="120000"/>
              </a:lnSpc>
            </a:pPr>
            <a:endParaRPr lang="en-US" dirty="0">
              <a:solidFill>
                <a:srgbClr val="4B5563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dirty="0">
              <a:solidFill>
                <a:srgbClr val="4B5563"/>
              </a:solidFill>
            </a:endParaRPr>
          </a:p>
          <a:p>
            <a:pPr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500" b="1" dirty="0">
                <a:solidFill>
                  <a:srgbClr val="0070C0"/>
                </a:solidFill>
                <a:latin typeface="Arial"/>
              </a:rPr>
              <a:t>Designed for large-scale data processing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srgbClr val="4B5563"/>
                </a:solidFill>
              </a:rPr>
              <a:t>Data scientist</a:t>
            </a:r>
            <a:r>
              <a:rPr lang="en-US" altLang="zh-CN" sz="2000" dirty="0">
                <a:solidFill>
                  <a:srgbClr val="4B5563"/>
                </a:solidFill>
              </a:rPr>
              <a:t>/</a:t>
            </a:r>
            <a:r>
              <a:rPr lang="en-US" sz="2000" dirty="0">
                <a:solidFill>
                  <a:srgbClr val="4B5563"/>
                </a:solidFill>
              </a:rPr>
              <a:t>Business Analyst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srgbClr val="4B5563"/>
                </a:solidFill>
              </a:rPr>
              <a:t>BI dashboards</a:t>
            </a:r>
            <a:endParaRPr lang="en-US" sz="2200" dirty="0">
              <a:solidFill>
                <a:srgbClr val="4B5563"/>
              </a:solidFill>
            </a:endParaRP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000" dirty="0">
                <a:solidFill>
                  <a:srgbClr val="4B5563"/>
                </a:solidFill>
              </a:rPr>
              <a:t>Scalable</a:t>
            </a:r>
            <a:r>
              <a:rPr lang="zh-CN" altLang="en-US" sz="2000" dirty="0">
                <a:solidFill>
                  <a:srgbClr val="4B5563"/>
                </a:solidFill>
              </a:rPr>
              <a:t> </a:t>
            </a:r>
            <a:r>
              <a:rPr lang="en-US" altLang="zh-CN" sz="2000" dirty="0">
                <a:solidFill>
                  <a:srgbClr val="4B5563"/>
                </a:solidFill>
              </a:rPr>
              <a:t>for massive datasets “For </a:t>
            </a:r>
            <a:r>
              <a:rPr lang="en-US" altLang="zh-CN" sz="2000" dirty="0" err="1">
                <a:solidFill>
                  <a:srgbClr val="4B5563"/>
                </a:solidFill>
              </a:rPr>
              <a:t>BigData</a:t>
            </a:r>
            <a:r>
              <a:rPr lang="en-US" altLang="zh-CN" sz="2000" dirty="0">
                <a:solidFill>
                  <a:srgbClr val="4B5563"/>
                </a:solidFill>
              </a:rPr>
              <a:t>”</a:t>
            </a:r>
            <a:endParaRPr lang="en-US" sz="2000" dirty="0">
              <a:solidFill>
                <a:srgbClr val="4B5563"/>
              </a:solidFill>
            </a:endParaRPr>
          </a:p>
        </p:txBody>
      </p:sp>
      <p:pic>
        <p:nvPicPr>
          <p:cNvPr id="10" name="Picture 9" descr="Presto: Free, Open-Source SQL Query Engine for any Data">
            <a:extLst>
              <a:ext uri="{FF2B5EF4-FFF2-40B4-BE49-F238E27FC236}">
                <a16:creationId xmlns:a16="http://schemas.microsoft.com/office/drawing/2014/main" id="{93DF831A-9019-DF7E-074B-D8612395D8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0951" y="2463804"/>
            <a:ext cx="2040856" cy="647537"/>
          </a:xfrm>
          <a:prstGeom prst="rect">
            <a:avLst/>
          </a:prstGeom>
        </p:spPr>
      </p:pic>
      <p:pic>
        <p:nvPicPr>
          <p:cNvPr id="11" name="Picture 10" descr="File:Apache Hive logo.svg - Wikimedia Commons">
            <a:extLst>
              <a:ext uri="{FF2B5EF4-FFF2-40B4-BE49-F238E27FC236}">
                <a16:creationId xmlns:a16="http://schemas.microsoft.com/office/drawing/2014/main" id="{FF65D928-24DB-E5C5-B1DA-4254412513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257" y="2173010"/>
            <a:ext cx="1196585" cy="1077180"/>
          </a:xfrm>
          <a:prstGeom prst="rect">
            <a:avLst/>
          </a:prstGeom>
        </p:spPr>
      </p:pic>
      <p:pic>
        <p:nvPicPr>
          <p:cNvPr id="12" name="Picture 11" descr="File:Pandas logo.svg - Wikimedia Commons">
            <a:extLst>
              <a:ext uri="{FF2B5EF4-FFF2-40B4-BE49-F238E27FC236}">
                <a16:creationId xmlns:a16="http://schemas.microsoft.com/office/drawing/2014/main" id="{3E8DDF91-1E1F-437A-B3EA-C0A409E68B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9222" y="2421817"/>
            <a:ext cx="1398471" cy="763288"/>
          </a:xfrm>
          <a:prstGeom prst="rect">
            <a:avLst/>
          </a:prstGeom>
        </p:spPr>
      </p:pic>
      <p:pic>
        <p:nvPicPr>
          <p:cNvPr id="13" name="Picture 12" descr="File:DuckDB logo.svg - Wikimedia Commons">
            <a:extLst>
              <a:ext uri="{FF2B5EF4-FFF2-40B4-BE49-F238E27FC236}">
                <a16:creationId xmlns:a16="http://schemas.microsoft.com/office/drawing/2014/main" id="{65A08299-3332-E755-9C24-5CF915C118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9617" y="2417668"/>
            <a:ext cx="894673" cy="689644"/>
          </a:xfrm>
          <a:prstGeom prst="rect">
            <a:avLst/>
          </a:prstGeom>
        </p:spPr>
      </p:pic>
      <p:pic>
        <p:nvPicPr>
          <p:cNvPr id="16" name="Graphic 15" descr="DataFusion Logo">
            <a:extLst>
              <a:ext uri="{FF2B5EF4-FFF2-40B4-BE49-F238E27FC236}">
                <a16:creationId xmlns:a16="http://schemas.microsoft.com/office/drawing/2014/main" id="{D28E5CB8-4601-8C68-2FA4-B704653A5A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09206" y="2618943"/>
            <a:ext cx="2224574" cy="4671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970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501"/>
    </mc:Choice>
    <mc:Fallback>
      <p:transition spd="slow" advTm="675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504353-2DB7-89D0-A7C3-E8D57B570BB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68A67A-5353-D629-9F3B-10566A3CB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Taming Combinatorial Complexity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318FF7-E315-2ED7-FDB9-E73FD47943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245131"/>
            <a:ext cx="7937233" cy="4949761"/>
          </a:xfrm>
        </p:spPr>
        <p:txBody>
          <a:bodyPr/>
          <a:lstStyle/>
          <a:p>
            <a:pPr marL="194310" indent="-182880">
              <a:lnSpc>
                <a:spcPct val="10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800" b="1" dirty="0">
                <a:solidFill>
                  <a:srgbClr val="2980B9"/>
                </a:solidFill>
                <a:latin typeface="Arial"/>
              </a:rPr>
              <a:t>Spatial joins have </a:t>
            </a:r>
            <a:r>
              <a:rPr lang="en-US" sz="1800" b="1" dirty="0">
                <a:solidFill>
                  <a:srgbClr val="FF0000"/>
                </a:solidFill>
                <a:latin typeface="Arial"/>
              </a:rPr>
              <a:t>~500 </a:t>
            </a:r>
            <a:r>
              <a:rPr lang="en-US" sz="1800" b="1" dirty="0">
                <a:solidFill>
                  <a:srgbClr val="2980B9"/>
                </a:solidFill>
                <a:latin typeface="Arial"/>
              </a:rPr>
              <a:t>geometry-predicate combinations. </a:t>
            </a:r>
          </a:p>
          <a:p>
            <a:pPr marL="194310" indent="-182880">
              <a:lnSpc>
                <a:spcPct val="10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800" b="1" dirty="0">
                <a:solidFill>
                  <a:srgbClr val="2980B9"/>
                </a:solidFill>
                <a:latin typeface="Arial"/>
              </a:rPr>
              <a:t>Hardcoding GPU kernels is </a:t>
            </a:r>
            <a:r>
              <a:rPr lang="en-US" sz="1800" b="1" dirty="0">
                <a:solidFill>
                  <a:srgbClr val="FF0000"/>
                </a:solidFill>
                <a:latin typeface="Arial"/>
              </a:rPr>
              <a:t>unmaintainable</a:t>
            </a:r>
            <a:r>
              <a:rPr lang="en-US" sz="1800" b="1" dirty="0">
                <a:solidFill>
                  <a:srgbClr val="2980B9"/>
                </a:solidFill>
                <a:latin typeface="Arial"/>
              </a:rPr>
              <a:t>.</a:t>
            </a:r>
          </a:p>
          <a:p>
            <a:pPr marL="194310" indent="-182880">
              <a:lnSpc>
                <a:spcPct val="10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800" b="1" dirty="0">
                <a:solidFill>
                  <a:srgbClr val="2980B9"/>
                </a:solidFill>
                <a:latin typeface="Arial"/>
              </a:rPr>
              <a:t>Solution: </a:t>
            </a:r>
            <a:r>
              <a:rPr lang="en-US" sz="1800" b="1" dirty="0" err="1">
                <a:solidFill>
                  <a:srgbClr val="2980B9"/>
                </a:solidFill>
                <a:latin typeface="Arial"/>
              </a:rPr>
              <a:t>RelateEngine</a:t>
            </a:r>
            <a:endParaRPr lang="en-US" sz="1800" b="1" dirty="0">
              <a:solidFill>
                <a:srgbClr val="2980B9"/>
              </a:solidFill>
              <a:latin typeface="Arial"/>
            </a:endParaRPr>
          </a:p>
          <a:p>
            <a:pPr marL="411480" lvl="1">
              <a:lnSpc>
                <a:spcPct val="8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Computes the Dimensionally Extended 9-Intersection Model (DE-9IM) as a universal topological descriptor.</a:t>
            </a:r>
          </a:p>
          <a:p>
            <a:pPr marL="411480" lvl="1">
              <a:lnSpc>
                <a:spcPct val="8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b="1" dirty="0">
                <a:solidFill>
                  <a:srgbClr val="FF0000"/>
                </a:solidFill>
                <a:latin typeface="Arial"/>
              </a:rPr>
              <a:t>Ray casting simulates geometric vertices</a:t>
            </a:r>
            <a:r>
              <a:rPr lang="en-US" sz="1600" dirty="0">
                <a:solidFill>
                  <a:srgbClr val="4B5563"/>
                </a:solidFill>
                <a:latin typeface="Arial"/>
              </a:rPr>
              <a:t> and line segments to find exact interior/boundary intersections.</a:t>
            </a:r>
          </a:p>
          <a:p>
            <a:pPr marL="411480" lvl="1">
              <a:lnSpc>
                <a:spcPct val="8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A single code path resolves arbitrary spatial predicates via logical mask matrices.</a:t>
            </a:r>
          </a:p>
          <a:p>
            <a:pPr marL="411480" lvl="1">
              <a:lnSpc>
                <a:spcPct val="8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Evaluates the universal DE-9IM topological matrix via ray casting → Reduced to </a:t>
            </a:r>
            <a:r>
              <a:rPr lang="en-US" sz="1600" b="1" dirty="0">
                <a:solidFill>
                  <a:srgbClr val="FF0000"/>
                </a:solidFill>
                <a:latin typeface="Arial"/>
              </a:rPr>
              <a:t>~20 device functions</a:t>
            </a:r>
          </a:p>
        </p:txBody>
      </p:sp>
      <p:pic>
        <p:nvPicPr>
          <p:cNvPr id="7" name="Picture 6" descr="interior exterior boundary">
            <a:extLst>
              <a:ext uri="{FF2B5EF4-FFF2-40B4-BE49-F238E27FC236}">
                <a16:creationId xmlns:a16="http://schemas.microsoft.com/office/drawing/2014/main" id="{2774385B-F3BA-675A-3AD5-676255C1C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8733" y="1379601"/>
            <a:ext cx="3209157" cy="2555354"/>
          </a:xfrm>
          <a:prstGeom prst="rect">
            <a:avLst/>
          </a:prstGeom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5C97BEA6-7713-CB46-A7E1-B87B5782A881}"/>
              </a:ext>
            </a:extLst>
          </p:cNvPr>
          <p:cNvGrpSpPr/>
          <p:nvPr/>
        </p:nvGrpSpPr>
        <p:grpSpPr>
          <a:xfrm>
            <a:off x="411981" y="4045516"/>
            <a:ext cx="6277279" cy="2550832"/>
            <a:chOff x="411981" y="3831852"/>
            <a:chExt cx="6810639" cy="276756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0C15094-EAA8-783D-F794-C45A92DA038A}"/>
                </a:ext>
              </a:extLst>
            </p:cNvPr>
            <p:cNvGrpSpPr>
              <a:grpSpLocks/>
            </p:cNvGrpSpPr>
            <p:nvPr/>
          </p:nvGrpSpPr>
          <p:grpSpPr>
            <a:xfrm>
              <a:off x="1570322" y="4316862"/>
              <a:ext cx="1582362" cy="1528494"/>
              <a:chOff x="18107222" y="2687109"/>
              <a:chExt cx="746125" cy="720725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3AEAC746-BD88-03FD-C4A0-1676BBEE309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8107222" y="2687109"/>
                <a:ext cx="746125" cy="720725"/>
              </a:xfrm>
              <a:custGeom>
                <a:avLst/>
                <a:gdLst>
                  <a:gd name="csX0" fmla="*/ 0 w 746125"/>
                  <a:gd name="csY0" fmla="*/ 577850 h 720725"/>
                  <a:gd name="csX1" fmla="*/ 85725 w 746125"/>
                  <a:gd name="csY1" fmla="*/ 352425 h 720725"/>
                  <a:gd name="csX2" fmla="*/ 69850 w 746125"/>
                  <a:gd name="csY2" fmla="*/ 130175 h 720725"/>
                  <a:gd name="csX3" fmla="*/ 396875 w 746125"/>
                  <a:gd name="csY3" fmla="*/ 88900 h 720725"/>
                  <a:gd name="csX4" fmla="*/ 590550 w 746125"/>
                  <a:gd name="csY4" fmla="*/ 0 h 720725"/>
                  <a:gd name="csX5" fmla="*/ 746125 w 746125"/>
                  <a:gd name="csY5" fmla="*/ 187325 h 720725"/>
                  <a:gd name="csX6" fmla="*/ 644525 w 746125"/>
                  <a:gd name="csY6" fmla="*/ 377825 h 720725"/>
                  <a:gd name="csX7" fmla="*/ 723900 w 746125"/>
                  <a:gd name="csY7" fmla="*/ 466725 h 720725"/>
                  <a:gd name="csX8" fmla="*/ 571500 w 746125"/>
                  <a:gd name="csY8" fmla="*/ 558800 h 720725"/>
                  <a:gd name="csX9" fmla="*/ 390525 w 746125"/>
                  <a:gd name="csY9" fmla="*/ 561975 h 720725"/>
                  <a:gd name="csX10" fmla="*/ 257175 w 746125"/>
                  <a:gd name="csY10" fmla="*/ 720725 h 720725"/>
                  <a:gd name="csX11" fmla="*/ 0 w 746125"/>
                  <a:gd name="csY11" fmla="*/ 577850 h 7207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746125" h="720725">
                    <a:moveTo>
                      <a:pt x="0" y="577850"/>
                    </a:moveTo>
                    <a:lnTo>
                      <a:pt x="85725" y="352425"/>
                    </a:lnTo>
                    <a:lnTo>
                      <a:pt x="69850" y="130175"/>
                    </a:lnTo>
                    <a:lnTo>
                      <a:pt x="396875" y="88900"/>
                    </a:lnTo>
                    <a:lnTo>
                      <a:pt x="590550" y="0"/>
                    </a:lnTo>
                    <a:lnTo>
                      <a:pt x="746125" y="187325"/>
                    </a:lnTo>
                    <a:lnTo>
                      <a:pt x="644525" y="377825"/>
                    </a:lnTo>
                    <a:lnTo>
                      <a:pt x="723900" y="466725"/>
                    </a:lnTo>
                    <a:lnTo>
                      <a:pt x="571500" y="558800"/>
                    </a:lnTo>
                    <a:lnTo>
                      <a:pt x="390525" y="561975"/>
                    </a:lnTo>
                    <a:lnTo>
                      <a:pt x="257175" y="720725"/>
                    </a:lnTo>
                    <a:lnTo>
                      <a:pt x="0" y="577850"/>
                    </a:lnTo>
                    <a:close/>
                  </a:path>
                </a:pathLst>
              </a:custGeom>
              <a:solidFill>
                <a:srgbClr val="DAE8FC"/>
              </a:solidFill>
              <a:ln>
                <a:solidFill>
                  <a:srgbClr val="6C8EB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Helvetica" pitchFamily="2" charset="0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AC16A7B-7E55-3886-8863-DEF4F4547B0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8351697" y="2896659"/>
                <a:ext cx="320675" cy="225425"/>
              </a:xfrm>
              <a:custGeom>
                <a:avLst/>
                <a:gdLst>
                  <a:gd name="csX0" fmla="*/ 0 w 320675"/>
                  <a:gd name="csY0" fmla="*/ 41275 h 225425"/>
                  <a:gd name="csX1" fmla="*/ 234950 w 320675"/>
                  <a:gd name="csY1" fmla="*/ 0 h 225425"/>
                  <a:gd name="csX2" fmla="*/ 215900 w 320675"/>
                  <a:gd name="csY2" fmla="*/ 92075 h 225425"/>
                  <a:gd name="csX3" fmla="*/ 320675 w 320675"/>
                  <a:gd name="csY3" fmla="*/ 136525 h 225425"/>
                  <a:gd name="csX4" fmla="*/ 158750 w 320675"/>
                  <a:gd name="csY4" fmla="*/ 225425 h 225425"/>
                  <a:gd name="csX5" fmla="*/ 19050 w 320675"/>
                  <a:gd name="csY5" fmla="*/ 158750 h 225425"/>
                  <a:gd name="csX6" fmla="*/ 0 w 320675"/>
                  <a:gd name="csY6" fmla="*/ 41275 h 2254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20675" h="225425">
                    <a:moveTo>
                      <a:pt x="0" y="41275"/>
                    </a:moveTo>
                    <a:lnTo>
                      <a:pt x="234950" y="0"/>
                    </a:lnTo>
                    <a:lnTo>
                      <a:pt x="215900" y="92075"/>
                    </a:lnTo>
                    <a:lnTo>
                      <a:pt x="320675" y="136525"/>
                    </a:lnTo>
                    <a:lnTo>
                      <a:pt x="158750" y="225425"/>
                    </a:lnTo>
                    <a:lnTo>
                      <a:pt x="19050" y="158750"/>
                    </a:lnTo>
                    <a:lnTo>
                      <a:pt x="0" y="4127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Helvetica" pitchFamily="2" charset="0"/>
                </a:endParaRPr>
              </a:p>
            </p:txBody>
          </p:sp>
        </p:grp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9CD5D37-736C-54E7-93B2-63550E237C60}"/>
                </a:ext>
              </a:extLst>
            </p:cNvPr>
            <p:cNvSpPr>
              <a:spLocks/>
            </p:cNvSpPr>
            <p:nvPr/>
          </p:nvSpPr>
          <p:spPr>
            <a:xfrm>
              <a:off x="4994099" y="4557658"/>
              <a:ext cx="1793840" cy="1205538"/>
            </a:xfrm>
            <a:custGeom>
              <a:avLst/>
              <a:gdLst>
                <a:gd name="csX0" fmla="*/ 57150 w 590550"/>
                <a:gd name="csY0" fmla="*/ 111125 h 396875"/>
                <a:gd name="csX1" fmla="*/ 282575 w 590550"/>
                <a:gd name="csY1" fmla="*/ 130175 h 396875"/>
                <a:gd name="csX2" fmla="*/ 558800 w 590550"/>
                <a:gd name="csY2" fmla="*/ 0 h 396875"/>
                <a:gd name="csX3" fmla="*/ 590550 w 590550"/>
                <a:gd name="csY3" fmla="*/ 228600 h 396875"/>
                <a:gd name="csX4" fmla="*/ 263525 w 590550"/>
                <a:gd name="csY4" fmla="*/ 368300 h 396875"/>
                <a:gd name="csX5" fmla="*/ 0 w 590550"/>
                <a:gd name="csY5" fmla="*/ 396875 h 396875"/>
                <a:gd name="csX6" fmla="*/ 57150 w 590550"/>
                <a:gd name="csY6" fmla="*/ 111125 h 3968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590550" h="396875">
                  <a:moveTo>
                    <a:pt x="57150" y="111125"/>
                  </a:moveTo>
                  <a:lnTo>
                    <a:pt x="282575" y="130175"/>
                  </a:lnTo>
                  <a:lnTo>
                    <a:pt x="558800" y="0"/>
                  </a:lnTo>
                  <a:lnTo>
                    <a:pt x="590550" y="228600"/>
                  </a:lnTo>
                  <a:lnTo>
                    <a:pt x="263525" y="368300"/>
                  </a:lnTo>
                  <a:lnTo>
                    <a:pt x="0" y="396875"/>
                  </a:lnTo>
                  <a:lnTo>
                    <a:pt x="57150" y="111125"/>
                  </a:lnTo>
                  <a:close/>
                </a:path>
              </a:pathLst>
            </a:custGeom>
            <a:solidFill>
              <a:srgbClr val="DAE8FC"/>
            </a:solidFill>
            <a:ln>
              <a:solidFill>
                <a:srgbClr val="6C8E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02E9542-53C4-F143-E3B2-17541BB87699}"/>
                </a:ext>
              </a:extLst>
            </p:cNvPr>
            <p:cNvSpPr>
              <a:spLocks/>
            </p:cNvSpPr>
            <p:nvPr/>
          </p:nvSpPr>
          <p:spPr>
            <a:xfrm>
              <a:off x="1709086" y="4256645"/>
              <a:ext cx="1111917" cy="375084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B6C0C61-2562-4E52-B61F-6EDEB3F5F6C9}"/>
                </a:ext>
              </a:extLst>
            </p:cNvPr>
            <p:cNvSpPr>
              <a:spLocks/>
            </p:cNvSpPr>
            <p:nvPr/>
          </p:nvSpPr>
          <p:spPr>
            <a:xfrm>
              <a:off x="2807118" y="4311834"/>
              <a:ext cx="366770" cy="811071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44060A-67A5-0B13-BE53-E6436DAD3C03}"/>
                </a:ext>
              </a:extLst>
            </p:cNvPr>
            <p:cNvSpPr>
              <a:spLocks/>
            </p:cNvSpPr>
            <p:nvPr/>
          </p:nvSpPr>
          <p:spPr>
            <a:xfrm>
              <a:off x="2787869" y="5135740"/>
              <a:ext cx="366770" cy="422958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A68F72-D5CE-D5CE-1F81-CF50642A1B66}"/>
                </a:ext>
              </a:extLst>
            </p:cNvPr>
            <p:cNvSpPr>
              <a:spLocks/>
            </p:cNvSpPr>
            <p:nvPr/>
          </p:nvSpPr>
          <p:spPr>
            <a:xfrm>
              <a:off x="2116167" y="5464928"/>
              <a:ext cx="671702" cy="422958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D2890EC-8DDE-8D7A-D56A-727365D8C90B}"/>
                </a:ext>
              </a:extLst>
            </p:cNvPr>
            <p:cNvSpPr>
              <a:spLocks/>
            </p:cNvSpPr>
            <p:nvPr/>
          </p:nvSpPr>
          <p:spPr>
            <a:xfrm>
              <a:off x="1558813" y="4636598"/>
              <a:ext cx="242574" cy="887758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D0F7F62-920F-851D-CE9B-272D5CFEF8F8}"/>
                </a:ext>
              </a:extLst>
            </p:cNvPr>
            <p:cNvSpPr>
              <a:spLocks/>
            </p:cNvSpPr>
            <p:nvPr/>
          </p:nvSpPr>
          <p:spPr>
            <a:xfrm>
              <a:off x="1568062" y="5542291"/>
              <a:ext cx="540184" cy="34559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BA0DA20-A917-FA40-EC87-1DFBA3BDE1BC}"/>
                </a:ext>
              </a:extLst>
            </p:cNvPr>
            <p:cNvSpPr>
              <a:spLocks/>
            </p:cNvSpPr>
            <p:nvPr/>
          </p:nvSpPr>
          <p:spPr>
            <a:xfrm>
              <a:off x="2541407" y="4746636"/>
              <a:ext cx="212494" cy="30233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386F354-6751-C98E-E8E7-23A80D588A6C}"/>
                </a:ext>
              </a:extLst>
            </p:cNvPr>
            <p:cNvSpPr>
              <a:spLocks/>
            </p:cNvSpPr>
            <p:nvPr/>
          </p:nvSpPr>
          <p:spPr>
            <a:xfrm>
              <a:off x="2149066" y="5053202"/>
              <a:ext cx="583671" cy="21587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C524CC8-3920-0FC4-A6CD-120DC051B5E1}"/>
                </a:ext>
              </a:extLst>
            </p:cNvPr>
            <p:cNvSpPr>
              <a:spLocks/>
            </p:cNvSpPr>
            <p:nvPr/>
          </p:nvSpPr>
          <p:spPr>
            <a:xfrm>
              <a:off x="2076647" y="4746636"/>
              <a:ext cx="460352" cy="315031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2601990-4D23-A7E6-FF6C-AD55DAFE0321}"/>
                </a:ext>
              </a:extLst>
            </p:cNvPr>
            <p:cNvSpPr>
              <a:spLocks/>
            </p:cNvSpPr>
            <p:nvPr/>
          </p:nvSpPr>
          <p:spPr>
            <a:xfrm>
              <a:off x="5175323" y="4455816"/>
              <a:ext cx="1524674" cy="55550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AD6C564-9B06-93A7-4E01-5D87CB13D538}"/>
                </a:ext>
              </a:extLst>
            </p:cNvPr>
            <p:cNvSpPr>
              <a:spLocks/>
            </p:cNvSpPr>
            <p:nvPr/>
          </p:nvSpPr>
          <p:spPr>
            <a:xfrm>
              <a:off x="5790344" y="4589203"/>
              <a:ext cx="1057304" cy="1109574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A7CC810-7FFA-5E8B-C1DE-8963A15A732B}"/>
                </a:ext>
              </a:extLst>
            </p:cNvPr>
            <p:cNvSpPr>
              <a:spLocks/>
            </p:cNvSpPr>
            <p:nvPr/>
          </p:nvSpPr>
          <p:spPr>
            <a:xfrm>
              <a:off x="4970254" y="4889734"/>
              <a:ext cx="812092" cy="911226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1A7295C-FD47-65B6-C65B-8B16677BF7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86067" y="4956495"/>
              <a:ext cx="643485" cy="0"/>
            </a:xfrm>
            <a:prstGeom prst="straightConnector1">
              <a:avLst/>
            </a:prstGeom>
            <a:ln w="31750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BDBF27B0-45CB-656E-9D70-808C5F63BF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05413" y="5281055"/>
              <a:ext cx="643485" cy="0"/>
            </a:xfrm>
            <a:prstGeom prst="straightConnector1">
              <a:avLst/>
            </a:prstGeom>
            <a:ln w="31750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8CE7DE-C257-FC57-5442-819752396CEE}"/>
                </a:ext>
              </a:extLst>
            </p:cNvPr>
            <p:cNvSpPr txBox="1"/>
            <p:nvPr/>
          </p:nvSpPr>
          <p:spPr>
            <a:xfrm>
              <a:off x="2199142" y="4761765"/>
              <a:ext cx="3914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Helvetica" pitchFamily="2" charset="0"/>
                </a:rPr>
                <a:t>Q</a:t>
              </a:r>
              <a:r>
                <a:rPr lang="en-US" sz="1400" baseline="-25000" dirty="0">
                  <a:latin typeface="Helvetica" pitchFamily="2" charset="0"/>
                </a:rPr>
                <a:t>1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8083207-118D-36FB-ECB3-A9A7A99B7F47}"/>
                </a:ext>
              </a:extLst>
            </p:cNvPr>
            <p:cNvSpPr txBox="1"/>
            <p:nvPr/>
          </p:nvSpPr>
          <p:spPr>
            <a:xfrm>
              <a:off x="1903067" y="5171770"/>
              <a:ext cx="4666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Helvetica" pitchFamily="2" charset="0"/>
                </a:rPr>
                <a:t>Q</a:t>
              </a:r>
              <a:r>
                <a:rPr lang="en-US" sz="1400" baseline="-25000" dirty="0">
                  <a:latin typeface="Helvetica" pitchFamily="2" charset="0"/>
                </a:rPr>
                <a:t>2</a:t>
              </a: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464F54D8-96C6-8C79-BD4D-1760A9D989A8}"/>
                </a:ext>
              </a:extLst>
            </p:cNvPr>
            <p:cNvSpPr/>
            <p:nvPr/>
          </p:nvSpPr>
          <p:spPr>
            <a:xfrm rot="19451481">
              <a:off x="4950639" y="4294400"/>
              <a:ext cx="643252" cy="1072860"/>
            </a:xfrm>
            <a:custGeom>
              <a:avLst/>
              <a:gdLst>
                <a:gd name="csX0" fmla="*/ 0 w 995787"/>
                <a:gd name="csY0" fmla="*/ 833014 h 1364419"/>
                <a:gd name="csX1" fmla="*/ 19150 w 995787"/>
                <a:gd name="csY1" fmla="*/ 411719 h 1364419"/>
                <a:gd name="csX2" fmla="*/ 287246 w 995787"/>
                <a:gd name="csY2" fmla="*/ 0 h 1364419"/>
                <a:gd name="csX3" fmla="*/ 804289 w 995787"/>
                <a:gd name="csY3" fmla="*/ 33512 h 1364419"/>
                <a:gd name="csX4" fmla="*/ 995787 w 995787"/>
                <a:gd name="csY4" fmla="*/ 354270 h 1364419"/>
                <a:gd name="csX5" fmla="*/ 641517 w 995787"/>
                <a:gd name="csY5" fmla="*/ 1292607 h 1364419"/>
                <a:gd name="csX6" fmla="*/ 426082 w 995787"/>
                <a:gd name="csY6" fmla="*/ 1364419 h 1364419"/>
                <a:gd name="csX7" fmla="*/ 335121 w 995787"/>
                <a:gd name="csY7" fmla="*/ 1072385 h 1364419"/>
                <a:gd name="csX8" fmla="*/ 0 w 995787"/>
                <a:gd name="csY8" fmla="*/ 833014 h 13644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995787" h="1364419">
                  <a:moveTo>
                    <a:pt x="0" y="833014"/>
                  </a:moveTo>
                  <a:lnTo>
                    <a:pt x="19150" y="411719"/>
                  </a:lnTo>
                  <a:lnTo>
                    <a:pt x="287246" y="0"/>
                  </a:lnTo>
                  <a:lnTo>
                    <a:pt x="804289" y="33512"/>
                  </a:lnTo>
                  <a:lnTo>
                    <a:pt x="995787" y="354270"/>
                  </a:lnTo>
                  <a:lnTo>
                    <a:pt x="641517" y="1292607"/>
                  </a:lnTo>
                  <a:lnTo>
                    <a:pt x="426082" y="1364419"/>
                  </a:lnTo>
                  <a:lnTo>
                    <a:pt x="335121" y="1072385"/>
                  </a:lnTo>
                  <a:lnTo>
                    <a:pt x="0" y="833014"/>
                  </a:lnTo>
                  <a:close/>
                </a:path>
              </a:pathLst>
            </a:custGeom>
            <a:solidFill>
              <a:srgbClr val="D5E8D4">
                <a:alpha val="82000"/>
              </a:srgbClr>
            </a:solidFill>
            <a:ln>
              <a:noFill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FC33D85-2796-A60C-D444-174F24C1CDC3}"/>
                </a:ext>
              </a:extLst>
            </p:cNvPr>
            <p:cNvCxnSpPr>
              <a:cxnSpLocks/>
              <a:endCxn id="28" idx="3"/>
            </p:cNvCxnSpPr>
            <p:nvPr/>
          </p:nvCxnSpPr>
          <p:spPr>
            <a:xfrm flipV="1">
              <a:off x="4867711" y="4301367"/>
              <a:ext cx="266629" cy="171740"/>
            </a:xfrm>
            <a:prstGeom prst="straightConnector1">
              <a:avLst/>
            </a:prstGeom>
            <a:ln w="31750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A951FEC7-0B06-4D4C-1D0A-E143C7B4E23E}"/>
                </a:ext>
              </a:extLst>
            </p:cNvPr>
            <p:cNvCxnSpPr>
              <a:cxnSpLocks/>
              <a:stCxn id="28" idx="3"/>
              <a:endCxn id="28" idx="4"/>
            </p:cNvCxnSpPr>
            <p:nvPr/>
          </p:nvCxnSpPr>
          <p:spPr>
            <a:xfrm>
              <a:off x="5134340" y="4301367"/>
              <a:ext cx="247885" cy="132165"/>
            </a:xfrm>
            <a:prstGeom prst="straightConnector1">
              <a:avLst/>
            </a:prstGeom>
            <a:ln w="31750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0007DFAF-8583-C8F3-DD3D-4B9E20B7031D}"/>
                </a:ext>
              </a:extLst>
            </p:cNvPr>
            <p:cNvCxnSpPr>
              <a:cxnSpLocks/>
              <a:stCxn id="28" idx="0"/>
              <a:endCxn id="28" idx="1"/>
            </p:cNvCxnSpPr>
            <p:nvPr/>
          </p:nvCxnSpPr>
          <p:spPr>
            <a:xfrm flipH="1" flipV="1">
              <a:off x="4897025" y="4839283"/>
              <a:ext cx="183788" cy="275890"/>
            </a:xfrm>
            <a:prstGeom prst="straightConnector1">
              <a:avLst/>
            </a:prstGeom>
            <a:ln>
              <a:solidFill>
                <a:srgbClr val="82B366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FD436634-3527-7B3C-F283-B255BCAD6F96}"/>
                </a:ext>
              </a:extLst>
            </p:cNvPr>
            <p:cNvCxnSpPr>
              <a:cxnSpLocks/>
              <a:endCxn id="28" idx="2"/>
            </p:cNvCxnSpPr>
            <p:nvPr/>
          </p:nvCxnSpPr>
          <p:spPr>
            <a:xfrm flipH="1" flipV="1">
              <a:off x="4848060" y="4475412"/>
              <a:ext cx="48965" cy="363871"/>
            </a:xfrm>
            <a:prstGeom prst="straightConnector1">
              <a:avLst/>
            </a:prstGeom>
            <a:ln>
              <a:solidFill>
                <a:srgbClr val="82B366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7C500ADB-A880-3691-0701-F7B142EE688A}"/>
                </a:ext>
              </a:extLst>
            </p:cNvPr>
            <p:cNvCxnSpPr>
              <a:cxnSpLocks/>
              <a:stCxn id="28" idx="4"/>
              <a:endCxn id="28" idx="5"/>
            </p:cNvCxnSpPr>
            <p:nvPr/>
          </p:nvCxnSpPr>
          <p:spPr>
            <a:xfrm>
              <a:off x="5382225" y="4433532"/>
              <a:ext cx="246097" cy="732253"/>
            </a:xfrm>
            <a:prstGeom prst="straightConnector1">
              <a:avLst/>
            </a:prstGeom>
            <a:ln w="31750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1D3E307C-1D7E-6FF7-0F6D-E5E04C0CAB8B}"/>
                </a:ext>
              </a:extLst>
            </p:cNvPr>
            <p:cNvCxnSpPr>
              <a:cxnSpLocks/>
              <a:stCxn id="28" idx="7"/>
              <a:endCxn id="28" idx="0"/>
            </p:cNvCxnSpPr>
            <p:nvPr/>
          </p:nvCxnSpPr>
          <p:spPr>
            <a:xfrm flipH="1" flipV="1">
              <a:off x="5080813" y="5115173"/>
              <a:ext cx="285684" cy="25984"/>
            </a:xfrm>
            <a:prstGeom prst="straightConnector1">
              <a:avLst/>
            </a:prstGeom>
            <a:ln>
              <a:solidFill>
                <a:srgbClr val="82B366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CC0376DF-B375-C9AB-68A9-5CA657356815}"/>
                </a:ext>
              </a:extLst>
            </p:cNvPr>
            <p:cNvCxnSpPr>
              <a:cxnSpLocks/>
              <a:stCxn id="28" idx="5"/>
              <a:endCxn id="28" idx="6"/>
            </p:cNvCxnSpPr>
            <p:nvPr/>
          </p:nvCxnSpPr>
          <p:spPr>
            <a:xfrm flipH="1">
              <a:off x="5548500" y="5165785"/>
              <a:ext cx="79822" cy="127218"/>
            </a:xfrm>
            <a:prstGeom prst="straightConnector1">
              <a:avLst/>
            </a:prstGeom>
            <a:ln>
              <a:solidFill>
                <a:srgbClr val="82B366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E4629B0-2496-5442-F6CB-6B5CC32E1AC8}"/>
                </a:ext>
              </a:extLst>
            </p:cNvPr>
            <p:cNvCxnSpPr>
              <a:cxnSpLocks/>
              <a:stCxn id="28" idx="6"/>
              <a:endCxn id="28" idx="7"/>
            </p:cNvCxnSpPr>
            <p:nvPr/>
          </p:nvCxnSpPr>
          <p:spPr>
            <a:xfrm flipH="1" flipV="1">
              <a:off x="5366496" y="5141158"/>
              <a:ext cx="182003" cy="151845"/>
            </a:xfrm>
            <a:prstGeom prst="straightConnector1">
              <a:avLst/>
            </a:prstGeom>
            <a:ln>
              <a:solidFill>
                <a:srgbClr val="82B366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A950BAE-86DB-54BF-3C46-02C418E73109}"/>
                </a:ext>
              </a:extLst>
            </p:cNvPr>
            <p:cNvSpPr/>
            <p:nvPr/>
          </p:nvSpPr>
          <p:spPr>
            <a:xfrm>
              <a:off x="2078809" y="4933071"/>
              <a:ext cx="58415" cy="5841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8A59713-C170-87DB-B2BF-14095B45CABC}"/>
                </a:ext>
              </a:extLst>
            </p:cNvPr>
            <p:cNvSpPr/>
            <p:nvPr/>
          </p:nvSpPr>
          <p:spPr>
            <a:xfrm>
              <a:off x="1706633" y="4928543"/>
              <a:ext cx="58415" cy="6425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23CD57D-A227-80E1-DBA4-A21EB6745501}"/>
                </a:ext>
              </a:extLst>
            </p:cNvPr>
            <p:cNvSpPr/>
            <p:nvPr/>
          </p:nvSpPr>
          <p:spPr>
            <a:xfrm>
              <a:off x="1647276" y="5239763"/>
              <a:ext cx="58415" cy="6425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1B794BF-5A69-ED41-8BCE-6CBE687E306C}"/>
                </a:ext>
              </a:extLst>
            </p:cNvPr>
            <p:cNvSpPr/>
            <p:nvPr/>
          </p:nvSpPr>
          <p:spPr>
            <a:xfrm>
              <a:off x="5520173" y="4897619"/>
              <a:ext cx="58415" cy="6425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99F1E98-BCF6-16D4-ADD4-F4A731AB4A03}"/>
                </a:ext>
              </a:extLst>
            </p:cNvPr>
            <p:cNvSpPr txBox="1"/>
            <p:nvPr/>
          </p:nvSpPr>
          <p:spPr>
            <a:xfrm>
              <a:off x="5349111" y="5253425"/>
              <a:ext cx="50056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i="1" dirty="0">
                  <a:latin typeface="Helvetica" pitchFamily="2" charset="0"/>
                </a:rPr>
                <a:t>Stop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5AA662E-E73F-2771-D925-B89E95FD49CD}"/>
                </a:ext>
              </a:extLst>
            </p:cNvPr>
            <p:cNvSpPr txBox="1"/>
            <p:nvPr/>
          </p:nvSpPr>
          <p:spPr>
            <a:xfrm>
              <a:off x="4460659" y="4213881"/>
              <a:ext cx="607993" cy="275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i="1" dirty="0">
                  <a:latin typeface="Helvetica" pitchFamily="2" charset="0"/>
                </a:rPr>
                <a:t>Start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F08E638-5351-F138-071A-26B2017FC246}"/>
                </a:ext>
              </a:extLst>
            </p:cNvPr>
            <p:cNvSpPr/>
            <p:nvPr/>
          </p:nvSpPr>
          <p:spPr>
            <a:xfrm>
              <a:off x="452070" y="3879343"/>
              <a:ext cx="450759" cy="176463"/>
            </a:xfrm>
            <a:prstGeom prst="rect">
              <a:avLst/>
            </a:prstGeom>
            <a:solidFill>
              <a:srgbClr val="DAE8FC"/>
            </a:solidFill>
            <a:ln>
              <a:solidFill>
                <a:srgbClr val="6C8E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C9E7A72-5FE2-20E0-AB1E-FD76CF6A1921}"/>
                </a:ext>
              </a:extLst>
            </p:cNvPr>
            <p:cNvSpPr/>
            <p:nvPr/>
          </p:nvSpPr>
          <p:spPr>
            <a:xfrm>
              <a:off x="2016268" y="3884812"/>
              <a:ext cx="453140" cy="176463"/>
            </a:xfrm>
            <a:prstGeom prst="rect">
              <a:avLst/>
            </a:prstGeom>
            <a:solidFill>
              <a:srgbClr val="D5E8D4"/>
            </a:solidFill>
            <a:ln>
              <a:solidFill>
                <a:srgbClr val="82B3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8D9233F9-EFC4-A039-9143-2286629014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99470" y="3975434"/>
              <a:ext cx="285608" cy="0"/>
            </a:xfrm>
            <a:prstGeom prst="straightConnector1">
              <a:avLst/>
            </a:prstGeom>
            <a:ln w="31750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56CC439-488E-93FD-CEA9-64839415E470}"/>
                </a:ext>
              </a:extLst>
            </p:cNvPr>
            <p:cNvSpPr/>
            <p:nvPr/>
          </p:nvSpPr>
          <p:spPr>
            <a:xfrm>
              <a:off x="6264152" y="3891412"/>
              <a:ext cx="182880" cy="18288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AD0B724-0670-6960-C5C5-1B05E195BC80}"/>
                </a:ext>
              </a:extLst>
            </p:cNvPr>
            <p:cNvSpPr txBox="1"/>
            <p:nvPr/>
          </p:nvSpPr>
          <p:spPr>
            <a:xfrm>
              <a:off x="411981" y="6098529"/>
              <a:ext cx="2865767" cy="500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Helvetica" pitchFamily="2" charset="0"/>
                </a:rPr>
                <a:t>PIP by Casting Horizontal Rays and Counting Intersections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67BA0F3-04CC-1164-5DD9-E5465AA97CE8}"/>
                </a:ext>
              </a:extLst>
            </p:cNvPr>
            <p:cNvSpPr txBox="1"/>
            <p:nvPr/>
          </p:nvSpPr>
          <p:spPr>
            <a:xfrm>
              <a:off x="3914406" y="6096085"/>
              <a:ext cx="3286777" cy="500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Helvetica" pitchFamily="2" charset="0"/>
                </a:rPr>
                <a:t>Polygon Intersection Test by Casting Rays along Boundary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CF33CC9-9A55-7AAB-0B99-ED350E3C6444}"/>
                </a:ext>
              </a:extLst>
            </p:cNvPr>
            <p:cNvSpPr>
              <a:spLocks/>
            </p:cNvSpPr>
            <p:nvPr/>
          </p:nvSpPr>
          <p:spPr>
            <a:xfrm>
              <a:off x="4440493" y="3884416"/>
              <a:ext cx="456560" cy="18415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242C0F5-534B-A6B0-A07A-2C3EED047A3A}"/>
                </a:ext>
              </a:extLst>
            </p:cNvPr>
            <p:cNvSpPr txBox="1"/>
            <p:nvPr/>
          </p:nvSpPr>
          <p:spPr>
            <a:xfrm>
              <a:off x="911176" y="3833703"/>
              <a:ext cx="1232333" cy="300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Helvetica" pitchFamily="2" charset="0"/>
                </a:rPr>
                <a:t>Indexed Side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043866E-3AC0-0F39-2551-6842B48E09F2}"/>
                </a:ext>
              </a:extLst>
            </p:cNvPr>
            <p:cNvSpPr txBox="1"/>
            <p:nvPr/>
          </p:nvSpPr>
          <p:spPr>
            <a:xfrm>
              <a:off x="2462274" y="3833963"/>
              <a:ext cx="1057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Helvetica" pitchFamily="2" charset="0"/>
                </a:rPr>
                <a:t>Query Side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8B7DB3E-E8D1-2A4F-1908-D385EE4D6F15}"/>
                </a:ext>
              </a:extLst>
            </p:cNvPr>
            <p:cNvSpPr txBox="1"/>
            <p:nvPr/>
          </p:nvSpPr>
          <p:spPr>
            <a:xfrm>
              <a:off x="4897053" y="3841022"/>
              <a:ext cx="6850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Helvetica" pitchFamily="2" charset="0"/>
                </a:rPr>
                <a:t>AABB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416EC40-D805-57FA-8755-9001933D44A3}"/>
                </a:ext>
              </a:extLst>
            </p:cNvPr>
            <p:cNvSpPr txBox="1"/>
            <p:nvPr/>
          </p:nvSpPr>
          <p:spPr>
            <a:xfrm>
              <a:off x="5823600" y="3838910"/>
              <a:ext cx="4571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Helvetica" pitchFamily="2" charset="0"/>
                </a:rPr>
                <a:t>Ray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604F100-405D-8558-E161-18593253839E}"/>
                </a:ext>
              </a:extLst>
            </p:cNvPr>
            <p:cNvSpPr txBox="1"/>
            <p:nvPr/>
          </p:nvSpPr>
          <p:spPr>
            <a:xfrm>
              <a:off x="6457667" y="3831852"/>
              <a:ext cx="7649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Helvetica" pitchFamily="2" charset="0"/>
                </a:rPr>
                <a:t>Hit Point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33C4E98E-CC45-B692-63DC-9FF56DBE9644}"/>
                </a:ext>
              </a:extLst>
            </p:cNvPr>
            <p:cNvSpPr/>
            <p:nvPr/>
          </p:nvSpPr>
          <p:spPr>
            <a:xfrm>
              <a:off x="3433915" y="3886963"/>
              <a:ext cx="450759" cy="176463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A38C49D-C3C3-3E95-D0F1-C852E10672F3}"/>
                </a:ext>
              </a:extLst>
            </p:cNvPr>
            <p:cNvSpPr txBox="1"/>
            <p:nvPr/>
          </p:nvSpPr>
          <p:spPr>
            <a:xfrm>
              <a:off x="3896407" y="3848943"/>
              <a:ext cx="5643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Helvetica" pitchFamily="2" charset="0"/>
                </a:rPr>
                <a:t>Hole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1412443-8DFC-A229-99D0-82F9ED474E94}"/>
              </a:ext>
            </a:extLst>
          </p:cNvPr>
          <p:cNvGrpSpPr/>
          <p:nvPr/>
        </p:nvGrpSpPr>
        <p:grpSpPr>
          <a:xfrm>
            <a:off x="6887867" y="4093285"/>
            <a:ext cx="5117859" cy="2563733"/>
            <a:chOff x="6030118" y="4055806"/>
            <a:chExt cx="6562915" cy="32876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61906F5E-C524-6699-04D8-8E2BF358B417}"/>
                    </a:ext>
                  </a:extLst>
                </p:cNvPr>
                <p:cNvSpPr txBox="1"/>
                <p:nvPr/>
              </p:nvSpPr>
              <p:spPr>
                <a:xfrm>
                  <a:off x="8510350" y="4424104"/>
                  <a:ext cx="1051655" cy="83096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</m:mr>
                          <m:m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</m:mr>
                          <m:m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</m:mr>
                        </m:m>
                      </m:oMath>
                    </m:oMathPara>
                  </a14:m>
                  <a:endParaRPr lang="en-US" sz="1600" dirty="0"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61906F5E-C524-6699-04D8-8E2BF358B4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0350" y="4424104"/>
                  <a:ext cx="1051655" cy="830964"/>
                </a:xfrm>
                <a:prstGeom prst="rect">
                  <a:avLst/>
                </a:prstGeom>
                <a:blipFill>
                  <a:blip r:embed="rId5"/>
                  <a:stretch>
                    <a:fillRect l="-4545" t="-1961" r="-1515" b="-78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36B43CBA-9B2C-CA5C-C97F-57B499B0D600}"/>
                </a:ext>
              </a:extLst>
            </p:cNvPr>
            <p:cNvSpPr/>
            <p:nvPr/>
          </p:nvSpPr>
          <p:spPr>
            <a:xfrm>
              <a:off x="6117207" y="5881245"/>
              <a:ext cx="731520" cy="64008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A35FCFD6-875E-7359-01A7-A05DBB947080}"/>
                    </a:ext>
                  </a:extLst>
                </p:cNvPr>
                <p:cNvSpPr txBox="1"/>
                <p:nvPr/>
              </p:nvSpPr>
              <p:spPr>
                <a:xfrm>
                  <a:off x="6108325" y="5922533"/>
                  <a:ext cx="1087423" cy="83507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oMath>
                    </m:oMathPara>
                  </a14:m>
                  <a:endParaRPr lang="en-US" sz="1600" dirty="0"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A35FCFD6-875E-7359-01A7-A05DBB9470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8325" y="5922533"/>
                  <a:ext cx="1087423" cy="835075"/>
                </a:xfrm>
                <a:prstGeom prst="rect">
                  <a:avLst/>
                </a:prstGeom>
                <a:blipFill>
                  <a:blip r:embed="rId6"/>
                  <a:stretch>
                    <a:fillRect l="-5970" t="-1887" r="-5970" b="-113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956BCF6-E02D-20BA-B534-0D9CA42E5A80}"/>
                </a:ext>
              </a:extLst>
            </p:cNvPr>
            <p:cNvSpPr/>
            <p:nvPr/>
          </p:nvSpPr>
          <p:spPr>
            <a:xfrm>
              <a:off x="8499783" y="5915071"/>
              <a:ext cx="731520" cy="64008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DFF1253-B42E-332D-A1F4-025EFE398C03}"/>
                </a:ext>
              </a:extLst>
            </p:cNvPr>
            <p:cNvSpPr/>
            <p:nvPr/>
          </p:nvSpPr>
          <p:spPr>
            <a:xfrm>
              <a:off x="8499784" y="5915796"/>
              <a:ext cx="350670" cy="327171"/>
            </a:xfrm>
            <a:prstGeom prst="rect">
              <a:avLst/>
            </a:prstGeom>
            <a:solidFill>
              <a:srgbClr val="D5E8D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1E780BC3-C9A1-4CAB-3D12-7A26B9507144}"/>
                    </a:ext>
                  </a:extLst>
                </p:cNvPr>
                <p:cNvSpPr txBox="1"/>
                <p:nvPr/>
              </p:nvSpPr>
              <p:spPr>
                <a:xfrm>
                  <a:off x="8510435" y="5916650"/>
                  <a:ext cx="1087423" cy="83302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oMath>
                    </m:oMathPara>
                  </a14:m>
                  <a:endParaRPr lang="en-US" sz="1600" dirty="0"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1E780BC3-C9A1-4CAB-3D12-7A26B95071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0435" y="5916650"/>
                  <a:ext cx="1087423" cy="833020"/>
                </a:xfrm>
                <a:prstGeom prst="rect">
                  <a:avLst/>
                </a:prstGeom>
                <a:blipFill>
                  <a:blip r:embed="rId7"/>
                  <a:stretch>
                    <a:fillRect l="-2941" t="-1923" r="-4412" b="-96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2CF0664-F27C-7462-8E99-A169C0F8CAA2}"/>
                </a:ext>
              </a:extLst>
            </p:cNvPr>
            <p:cNvSpPr/>
            <p:nvPr/>
          </p:nvSpPr>
          <p:spPr>
            <a:xfrm>
              <a:off x="11079560" y="5947236"/>
              <a:ext cx="731520" cy="640080"/>
            </a:xfrm>
            <a:prstGeom prst="rect">
              <a:avLst/>
            </a:prstGeom>
            <a:solidFill>
              <a:srgbClr val="D5E8D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695B1C0F-010A-70C2-EFE0-0C5E205E3A5B}"/>
                    </a:ext>
                  </a:extLst>
                </p:cNvPr>
                <p:cNvSpPr txBox="1"/>
                <p:nvPr/>
              </p:nvSpPr>
              <p:spPr>
                <a:xfrm>
                  <a:off x="11110715" y="5970982"/>
                  <a:ext cx="1038087" cy="83302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oMath>
                    </m:oMathPara>
                  </a14:m>
                  <a:endParaRPr lang="en-US" sz="1600" dirty="0"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695B1C0F-010A-70C2-EFE0-0C5E205E3A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10715" y="5970982"/>
                  <a:ext cx="1038087" cy="833020"/>
                </a:xfrm>
                <a:prstGeom prst="rect">
                  <a:avLst/>
                </a:prstGeom>
                <a:blipFill>
                  <a:blip r:embed="rId8"/>
                  <a:stretch>
                    <a:fillRect l="-4615" r="-4615" b="-75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F229693-7B57-3398-8C7E-A5F363F9EAAC}"/>
                </a:ext>
              </a:extLst>
            </p:cNvPr>
            <p:cNvSpPr txBox="1"/>
            <p:nvPr/>
          </p:nvSpPr>
          <p:spPr>
            <a:xfrm>
              <a:off x="8307493" y="4055806"/>
              <a:ext cx="1544170" cy="3137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Helvetica" pitchFamily="2" charset="0"/>
                </a:rPr>
                <a:t>Intersection Mask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C075AF1-AF79-A735-C614-B61C3B2E8278}"/>
                </a:ext>
              </a:extLst>
            </p:cNvPr>
            <p:cNvSpPr txBox="1"/>
            <p:nvPr/>
          </p:nvSpPr>
          <p:spPr>
            <a:xfrm>
              <a:off x="7266158" y="5228685"/>
              <a:ext cx="276038" cy="369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i="1" dirty="0">
                  <a:latin typeface="Helvetica" pitchFamily="2" charset="0"/>
                </a:rPr>
                <a:t>&amp;</a:t>
              </a: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957B517B-40C1-2CF4-4E87-77E946F3A1C9}"/>
                </a:ext>
              </a:extLst>
            </p:cNvPr>
            <p:cNvCxnSpPr>
              <a:cxnSpLocks/>
              <a:stCxn id="57" idx="2"/>
              <a:endCxn id="74" idx="3"/>
            </p:cNvCxnSpPr>
            <p:nvPr/>
          </p:nvCxnSpPr>
          <p:spPr>
            <a:xfrm flipH="1">
              <a:off x="6865654" y="5255068"/>
              <a:ext cx="2170523" cy="432982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352C7DEA-AF4D-0F75-57C6-A599D029670A}"/>
                </a:ext>
              </a:extLst>
            </p:cNvPr>
            <p:cNvCxnSpPr>
              <a:cxnSpLocks/>
              <a:stCxn id="57" idx="2"/>
            </p:cNvCxnSpPr>
            <p:nvPr/>
          </p:nvCxnSpPr>
          <p:spPr>
            <a:xfrm>
              <a:off x="9036177" y="5255068"/>
              <a:ext cx="38239" cy="433918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9B28E8C4-678E-CE04-5867-0B2D9BD53722}"/>
                </a:ext>
              </a:extLst>
            </p:cNvPr>
            <p:cNvCxnSpPr>
              <a:cxnSpLocks/>
              <a:endCxn id="76" idx="1"/>
            </p:cNvCxnSpPr>
            <p:nvPr/>
          </p:nvCxnSpPr>
          <p:spPr>
            <a:xfrm>
              <a:off x="9088376" y="5314990"/>
              <a:ext cx="2367917" cy="503268"/>
            </a:xfrm>
            <a:prstGeom prst="straightConnector1">
              <a:avLst/>
            </a:prstGeom>
            <a:ln w="317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BD1AC0D-102A-24DA-E79B-5BB555F375C7}"/>
                </a:ext>
              </a:extLst>
            </p:cNvPr>
            <p:cNvSpPr txBox="1"/>
            <p:nvPr/>
          </p:nvSpPr>
          <p:spPr>
            <a:xfrm>
              <a:off x="9061931" y="5362283"/>
              <a:ext cx="377200" cy="3691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>
                  <a:latin typeface="Helvetica" pitchFamily="2" charset="0"/>
                </a:rPr>
                <a:t>&amp;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0B3E512-A55D-5596-3301-90A385AC3072}"/>
                </a:ext>
              </a:extLst>
            </p:cNvPr>
            <p:cNvSpPr txBox="1"/>
            <p:nvPr/>
          </p:nvSpPr>
          <p:spPr>
            <a:xfrm>
              <a:off x="10647896" y="5337772"/>
              <a:ext cx="377200" cy="3691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>
                  <a:latin typeface="Helvetica" pitchFamily="2" charset="0"/>
                </a:rPr>
                <a:t>&amp;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228DFF5-C0D3-482C-9137-12598452A84E}"/>
                </a:ext>
              </a:extLst>
            </p:cNvPr>
            <p:cNvSpPr/>
            <p:nvPr/>
          </p:nvSpPr>
          <p:spPr>
            <a:xfrm>
              <a:off x="8507892" y="4346196"/>
              <a:ext cx="758952" cy="758952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44A8617-6BC3-A079-4FDF-D297155E6013}"/>
                </a:ext>
              </a:extLst>
            </p:cNvPr>
            <p:cNvSpPr txBox="1"/>
            <p:nvPr/>
          </p:nvSpPr>
          <p:spPr>
            <a:xfrm>
              <a:off x="6030118" y="6988212"/>
              <a:ext cx="6511920" cy="355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Helvetica" pitchFamily="2" charset="0"/>
                </a:rPr>
                <a:t>Intersection Matrices for Q1, Q2, and Q3 with Intersection Predicate)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814A1C8-A94A-7008-A7DC-DDAE0882EC7D}"/>
                </a:ext>
              </a:extLst>
            </p:cNvPr>
            <p:cNvSpPr txBox="1"/>
            <p:nvPr/>
          </p:nvSpPr>
          <p:spPr>
            <a:xfrm>
              <a:off x="6431508" y="5525245"/>
              <a:ext cx="434147" cy="3256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Helvetica" pitchFamily="2" charset="0"/>
                </a:rPr>
                <a:t>Q</a:t>
              </a:r>
              <a:r>
                <a:rPr lang="en-US" sz="1050" baseline="-25000" dirty="0">
                  <a:latin typeface="Helvetica" pitchFamily="2" charset="0"/>
                </a:rPr>
                <a:t>1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52809BE-FC2F-E4C4-236D-672E6DAB46D8}"/>
                </a:ext>
              </a:extLst>
            </p:cNvPr>
            <p:cNvSpPr txBox="1"/>
            <p:nvPr/>
          </p:nvSpPr>
          <p:spPr>
            <a:xfrm>
              <a:off x="8927888" y="5633717"/>
              <a:ext cx="466670" cy="325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Helvetica" pitchFamily="2" charset="0"/>
                </a:rPr>
                <a:t>Q</a:t>
              </a:r>
              <a:r>
                <a:rPr lang="en-US" sz="1050" baseline="-25000" dirty="0">
                  <a:latin typeface="Helvetica" pitchFamily="2" charset="0"/>
                </a:rPr>
                <a:t>2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94B9923-A87A-0296-4996-0E2A3F2B2AE7}"/>
                </a:ext>
              </a:extLst>
            </p:cNvPr>
            <p:cNvSpPr txBox="1"/>
            <p:nvPr/>
          </p:nvSpPr>
          <p:spPr>
            <a:xfrm>
              <a:off x="11456293" y="5655452"/>
              <a:ext cx="434147" cy="3256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Helvetica" pitchFamily="2" charset="0"/>
                </a:rPr>
                <a:t>Q</a:t>
              </a:r>
              <a:r>
                <a:rPr lang="en-US" sz="1050" baseline="-25000" dirty="0">
                  <a:latin typeface="Helvetica" pitchFamily="2" charset="0"/>
                </a:rPr>
                <a:t>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AB134997-CEAE-52BB-5855-A219DB22BEEE}"/>
                    </a:ext>
                  </a:extLst>
                </p:cNvPr>
                <p:cNvSpPr txBox="1"/>
                <p:nvPr/>
              </p:nvSpPr>
              <p:spPr>
                <a:xfrm>
                  <a:off x="10707801" y="4493000"/>
                  <a:ext cx="733856" cy="58453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120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12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  <m:e>
                              <m:r>
                                <a:rPr lang="en-US" sz="12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  <m:e>
                              <m:r>
                                <a:rPr lang="en-US" sz="12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</m:mr>
                          <m:mr>
                            <m:e>
                              <m:r>
                                <a:rPr lang="en-US" sz="12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  <m:e>
                              <m:r>
                                <a:rPr lang="en-US" sz="12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  <m:e>
                              <m:r>
                                <a:rPr lang="en-US" sz="12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</m:mr>
                          <m:mr>
                            <m:e>
                              <m:r>
                                <a:rPr lang="en-US" sz="12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  <m:e>
                              <m:r>
                                <a:rPr lang="en-US" sz="12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  <m:e>
                              <m:r>
                                <a:rPr lang="en-US" sz="1200" b="0" i="1" smtClean="0">
                                  <a:solidFill>
                                    <a:schemeClr val="tx1">
                                      <a:lumMod val="50000"/>
                                      <a:lumOff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e>
                          </m:mr>
                        </m:m>
                      </m:oMath>
                    </m:oMathPara>
                  </a14:m>
                  <a:endPara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AB134997-CEAE-52BB-5855-A219DB22BE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07801" y="4493000"/>
                  <a:ext cx="733856" cy="584536"/>
                </a:xfrm>
                <a:prstGeom prst="rect">
                  <a:avLst/>
                </a:prstGeom>
                <a:blipFill>
                  <a:blip r:embed="rId9"/>
                  <a:stretch>
                    <a:fillRect l="-2174" r="-4348" b="-81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F4FFF8C-DC8E-701E-A010-6316B01C17BD}"/>
                </a:ext>
              </a:extLst>
            </p:cNvPr>
            <p:cNvSpPr txBox="1"/>
            <p:nvPr/>
          </p:nvSpPr>
          <p:spPr>
            <a:xfrm>
              <a:off x="10288239" y="4250312"/>
              <a:ext cx="414412" cy="981764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US" sz="900" dirty="0">
                  <a:solidFill>
                    <a:srgbClr val="6C8EBF"/>
                  </a:solidFill>
                  <a:latin typeface="Helvetica" pitchFamily="2" charset="0"/>
                </a:rPr>
                <a:t>Indexed Side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D739143-28F3-5B0E-9DB7-E6D94F1D1C97}"/>
                </a:ext>
              </a:extLst>
            </p:cNvPr>
            <p:cNvSpPr txBox="1"/>
            <p:nvPr/>
          </p:nvSpPr>
          <p:spPr>
            <a:xfrm>
              <a:off x="10698790" y="4057380"/>
              <a:ext cx="1057304" cy="304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82B366"/>
                  </a:solidFill>
                  <a:latin typeface="Helvetica" pitchFamily="2" charset="0"/>
                </a:rPr>
                <a:t>Query Side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348E6A4-6440-E2E0-4FE2-5BCF351B5375}"/>
                </a:ext>
              </a:extLst>
            </p:cNvPr>
            <p:cNvSpPr txBox="1"/>
            <p:nvPr/>
          </p:nvSpPr>
          <p:spPr>
            <a:xfrm>
              <a:off x="10704661" y="4253371"/>
              <a:ext cx="135262" cy="304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i="1" dirty="0">
                  <a:solidFill>
                    <a:srgbClr val="82B366"/>
                  </a:solidFill>
                  <a:latin typeface="Helvetica" pitchFamily="2" charset="0"/>
                </a:rPr>
                <a:t>I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F1049AB-6CC2-B6C6-DAB4-27A8402F3644}"/>
                </a:ext>
              </a:extLst>
            </p:cNvPr>
            <p:cNvSpPr txBox="1"/>
            <p:nvPr/>
          </p:nvSpPr>
          <p:spPr>
            <a:xfrm>
              <a:off x="11043239" y="4244863"/>
              <a:ext cx="135262" cy="304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i="1" dirty="0">
                  <a:solidFill>
                    <a:srgbClr val="82B366"/>
                  </a:solidFill>
                  <a:latin typeface="Helvetica" pitchFamily="2" charset="0"/>
                </a:rPr>
                <a:t>B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D6082FD-BCAD-0B89-E14F-2718D8C1FCCB}"/>
                </a:ext>
              </a:extLst>
            </p:cNvPr>
            <p:cNvSpPr txBox="1"/>
            <p:nvPr/>
          </p:nvSpPr>
          <p:spPr>
            <a:xfrm>
              <a:off x="10522503" y="4974146"/>
              <a:ext cx="135262" cy="304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i="1" dirty="0">
                  <a:solidFill>
                    <a:srgbClr val="6C8EBF"/>
                  </a:solidFill>
                  <a:latin typeface="Helvetica" pitchFamily="2" charset="0"/>
                </a:rPr>
                <a:t>E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C1A259E-6843-244A-EBE9-202AA2BEF496}"/>
                </a:ext>
              </a:extLst>
            </p:cNvPr>
            <p:cNvSpPr txBox="1"/>
            <p:nvPr/>
          </p:nvSpPr>
          <p:spPr>
            <a:xfrm>
              <a:off x="10549564" y="4434092"/>
              <a:ext cx="135262" cy="304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i="1" dirty="0">
                  <a:solidFill>
                    <a:srgbClr val="6C8EBF"/>
                  </a:solidFill>
                  <a:latin typeface="Helvetica" pitchFamily="2" charset="0"/>
                </a:rPr>
                <a:t>I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BC7D8C4-49B2-B63F-B956-E9F6E25B5A8F}"/>
                </a:ext>
              </a:extLst>
            </p:cNvPr>
            <p:cNvSpPr txBox="1"/>
            <p:nvPr/>
          </p:nvSpPr>
          <p:spPr>
            <a:xfrm>
              <a:off x="10524000" y="4700715"/>
              <a:ext cx="135262" cy="304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i="1" dirty="0">
                  <a:solidFill>
                    <a:srgbClr val="6C8EBF"/>
                  </a:solidFill>
                  <a:latin typeface="Helvetica" pitchFamily="2" charset="0"/>
                </a:rPr>
                <a:t>B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1A33368-5860-1FD6-BCEA-5DD75C733B24}"/>
                </a:ext>
              </a:extLst>
            </p:cNvPr>
            <p:cNvSpPr txBox="1"/>
            <p:nvPr/>
          </p:nvSpPr>
          <p:spPr>
            <a:xfrm>
              <a:off x="11376724" y="4245397"/>
              <a:ext cx="135262" cy="304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i="1" dirty="0">
                  <a:solidFill>
                    <a:srgbClr val="82B366"/>
                  </a:solidFill>
                  <a:latin typeface="Helvetica" pitchFamily="2" charset="0"/>
                </a:rPr>
                <a:t>E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6F1331C-8903-6446-4F05-3766106A6896}"/>
                </a:ext>
              </a:extLst>
            </p:cNvPr>
            <p:cNvSpPr txBox="1"/>
            <p:nvPr/>
          </p:nvSpPr>
          <p:spPr>
            <a:xfrm>
              <a:off x="11576554" y="4550948"/>
              <a:ext cx="1016479" cy="609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Helvetica" pitchFamily="2" charset="0"/>
                </a:rPr>
                <a:t> I: Interior</a:t>
              </a:r>
            </a:p>
            <a:p>
              <a:r>
                <a:rPr lang="en-US" sz="800" dirty="0">
                  <a:latin typeface="Helvetica" pitchFamily="2" charset="0"/>
                </a:rPr>
                <a:t>B: Boundary</a:t>
              </a:r>
            </a:p>
            <a:p>
              <a:r>
                <a:rPr lang="en-US" sz="800" dirty="0">
                  <a:latin typeface="Helvetica" pitchFamily="2" charset="0"/>
                </a:rPr>
                <a:t>E: Exterior</a:t>
              </a: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E629BC3F-E1F9-B2F9-2B35-FB7FDE25D295}"/>
              </a:ext>
            </a:extLst>
          </p:cNvPr>
          <p:cNvSpPr txBox="1"/>
          <p:nvPr/>
        </p:nvSpPr>
        <p:spPr>
          <a:xfrm>
            <a:off x="15411" y="6625299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https://</a:t>
            </a:r>
            <a:r>
              <a:rPr lang="en-US" sz="800" dirty="0" err="1"/>
              <a:t>dev.luciad.com</a:t>
            </a:r>
            <a:r>
              <a:rPr lang="en-US" sz="800" dirty="0"/>
              <a:t>/portal/</a:t>
            </a:r>
            <a:r>
              <a:rPr lang="en-US" sz="800" dirty="0" err="1"/>
              <a:t>productDocumentation</a:t>
            </a:r>
            <a:r>
              <a:rPr lang="en-US" sz="800" dirty="0"/>
              <a:t>/</a:t>
            </a:r>
            <a:r>
              <a:rPr lang="en-US" sz="800" dirty="0" err="1"/>
              <a:t>LuciadFusion</a:t>
            </a:r>
            <a:r>
              <a:rPr lang="en-US" sz="800" dirty="0"/>
              <a:t>/docs/articles/guide/geometry/de-9im.html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6361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3"/>
    </mc:Choice>
    <mc:Fallback>
      <p:transition spd="slow" advTm="1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18ED52-0E27-19F1-FBEB-9652FFDCD5C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042989" y="6492875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97E6DC-FAD6-67B0-B43B-B92D67A5C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use RT Cores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8018BF8-F333-07C4-F33A-DEA5EE3F77B1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40749" y="1255422"/>
                <a:ext cx="11628972" cy="5602578"/>
              </a:xfrm>
            </p:spPr>
            <p:txBody>
              <a:bodyPr>
                <a:normAutofit/>
              </a:bodyPr>
              <a:lstStyle/>
              <a:p>
                <a:pPr marL="194310" indent="-182880">
                  <a:lnSpc>
                    <a:spcPct val="110000"/>
                  </a:lnSpc>
                  <a:spcBef>
                    <a:spcPts val="800"/>
                  </a:spcBef>
                  <a:defRPr sz="1600" b="1" i="0">
                    <a:solidFill>
                      <a:srgbClr val="2980B9"/>
                    </a:solidFill>
                    <a:latin typeface="Arial"/>
                  </a:defRPr>
                </a:pPr>
                <a:r>
                  <a:rPr lang="en-US" sz="2400" b="1" dirty="0">
                    <a:solidFill>
                      <a:srgbClr val="2980B9"/>
                    </a:solidFill>
                    <a:latin typeface="Arial"/>
                    <a:ea typeface="+mn-ea"/>
                    <a:cs typeface="+mn-cs"/>
                  </a:rPr>
                  <a:t>Ray &amp; Ray-AABB Intersection</a:t>
                </a:r>
              </a:p>
              <a:p>
                <a:pPr marL="411480" lvl="1">
                  <a:lnSpc>
                    <a:spcPct val="13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800" dirty="0">
                    <a:solidFill>
                      <a:srgbClr val="4B5563"/>
                    </a:solidFill>
                    <a:latin typeface="Arial"/>
                  </a:rPr>
                  <a:t>A semi-infinite line, </a:t>
                </a:r>
                <a14:m>
                  <m:oMath xmlns:m="http://schemas.openxmlformats.org/officeDocument/2006/math">
                    <m:r>
                      <a:rPr lang="en-US" sz="1800">
                        <a:solidFill>
                          <a:srgbClr val="4B5563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sz="1800">
                            <a:solidFill>
                              <a:srgbClr val="4B5563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>
                            <a:solidFill>
                              <a:srgbClr val="4B5563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800">
                        <a:solidFill>
                          <a:srgbClr val="4B556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>
                        <a:solidFill>
                          <a:srgbClr val="4B5563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1800">
                        <a:solidFill>
                          <a:srgbClr val="4B5563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>
                        <a:solidFill>
                          <a:srgbClr val="4B5563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>
                        <a:solidFill>
                          <a:srgbClr val="4B5563"/>
                        </a:solidFill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⃑"/>
                        <m:ctrlPr>
                          <a:rPr lang="en-US" sz="1800" i="1">
                            <a:solidFill>
                              <a:srgbClr val="4B5563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solidFill>
                              <a:srgbClr val="4B5563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acc>
                  </m:oMath>
                </a14:m>
                <a:r>
                  <a:rPr lang="en-US" sz="1800" dirty="0">
                    <a:solidFill>
                      <a:srgbClr val="4B5563"/>
                    </a:solidFill>
                    <a:latin typeface="Arial"/>
                  </a:rPr>
                  <a:t>, Origin </a:t>
                </a:r>
                <a14:m>
                  <m:oMath xmlns:m="http://schemas.openxmlformats.org/officeDocument/2006/math">
                    <m:r>
                      <a:rPr lang="en-US" sz="1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𝐎</m:t>
                    </m:r>
                  </m:oMath>
                </a14:m>
                <a:r>
                  <a:rPr lang="en-US" sz="1800" dirty="0">
                    <a:solidFill>
                      <a:srgbClr val="4B5563"/>
                    </a:solidFill>
                    <a:latin typeface="Arial"/>
                  </a:rPr>
                  <a:t>, Direction vector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</m:acc>
                  </m:oMath>
                </a14:m>
                <a:r>
                  <a:rPr lang="en-US" sz="1800" dirty="0">
                    <a:solidFill>
                      <a:srgbClr val="4B5563"/>
                    </a:solidFill>
                    <a:latin typeface="Arial"/>
                  </a:rPr>
                  <a:t>, </a:t>
                </a:r>
                <a:r>
                  <a:rPr lang="en-US" sz="1800" b="1" dirty="0">
                    <a:solidFill>
                      <a:srgbClr val="FF0000"/>
                    </a:solidFill>
                    <a:latin typeface="Arial"/>
                  </a:rPr>
                  <a:t>t </a:t>
                </a:r>
                <a:r>
                  <a:rPr lang="en-US" sz="1800" dirty="0">
                    <a:solidFill>
                      <a:srgbClr val="4B5563"/>
                    </a:solidFill>
                    <a:latin typeface="Arial"/>
                  </a:rPr>
                  <a:t>controls how long the ray goes</a:t>
                </a:r>
              </a:p>
              <a:p>
                <a:pPr marL="411480" lvl="1">
                  <a:lnSpc>
                    <a:spcPct val="13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800" dirty="0">
                    <a:solidFill>
                      <a:srgbClr val="4B5563"/>
                    </a:solidFill>
                    <a:latin typeface="Arial"/>
                  </a:rPr>
                  <a:t>Two intersection cases: ray hits the boundary of an Axis-aligned Bounding Box (AABB) or the origin is within the AABB</a:t>
                </a:r>
              </a:p>
              <a:p>
                <a:pPr marL="411480" lvl="1">
                  <a:lnSpc>
                    <a:spcPct val="13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endParaRPr lang="en-US" sz="2000" b="1" dirty="0">
                  <a:solidFill>
                    <a:srgbClr val="2980B9"/>
                  </a:solidFill>
                  <a:latin typeface="Arial"/>
                  <a:ea typeface="+mn-ea"/>
                  <a:cs typeface="+mn-cs"/>
                </a:endParaRPr>
              </a:p>
              <a:p>
                <a:pPr marL="411480" lvl="1">
                  <a:lnSpc>
                    <a:spcPct val="13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endParaRPr lang="en-US" sz="2000" b="1" dirty="0">
                  <a:solidFill>
                    <a:srgbClr val="2980B9"/>
                  </a:solidFill>
                  <a:latin typeface="Arial"/>
                  <a:ea typeface="+mn-ea"/>
                  <a:cs typeface="+mn-cs"/>
                </a:endParaRPr>
              </a:p>
              <a:p>
                <a:pPr marL="411480" lvl="1">
                  <a:lnSpc>
                    <a:spcPct val="13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endParaRPr lang="en-US" sz="2000" b="1" dirty="0">
                  <a:solidFill>
                    <a:srgbClr val="2980B9"/>
                  </a:solidFill>
                  <a:latin typeface="Arial"/>
                  <a:ea typeface="+mn-ea"/>
                  <a:cs typeface="+mn-cs"/>
                </a:endParaRPr>
              </a:p>
              <a:p>
                <a:pPr marL="411480" lvl="1">
                  <a:lnSpc>
                    <a:spcPct val="13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endParaRPr lang="en-US" sz="2000" b="1" dirty="0">
                  <a:solidFill>
                    <a:srgbClr val="2980B9"/>
                  </a:solidFill>
                  <a:latin typeface="Arial"/>
                  <a:ea typeface="+mn-ea"/>
                  <a:cs typeface="+mn-cs"/>
                </a:endParaRPr>
              </a:p>
              <a:p>
                <a:pPr marL="194310" indent="-182880">
                  <a:lnSpc>
                    <a:spcPct val="110000"/>
                  </a:lnSpc>
                  <a:spcBef>
                    <a:spcPts val="800"/>
                  </a:spcBef>
                  <a:defRPr sz="1600" b="1" i="0">
                    <a:solidFill>
                      <a:srgbClr val="2980B9"/>
                    </a:solidFill>
                    <a:latin typeface="Arial"/>
                  </a:defRPr>
                </a:pPr>
                <a:r>
                  <a:rPr lang="en-US" sz="2400" b="1" dirty="0">
                    <a:solidFill>
                      <a:srgbClr val="2980B9"/>
                    </a:solidFill>
                    <a:latin typeface="Arial"/>
                    <a:ea typeface="+mn-ea"/>
                    <a:cs typeface="+mn-cs"/>
                  </a:rPr>
                  <a:t>How to use RT cores</a:t>
                </a:r>
              </a:p>
              <a:p>
                <a:pPr marL="411480" lvl="1">
                  <a:lnSpc>
                    <a:spcPct val="10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800" dirty="0">
                    <a:solidFill>
                      <a:srgbClr val="4B5563"/>
                    </a:solidFill>
                    <a:latin typeface="Arial"/>
                  </a:rPr>
                  <a:t>Build a BVH over a set of AABBs</a:t>
                </a:r>
              </a:p>
              <a:p>
                <a:pPr marL="411480" lvl="1">
                  <a:lnSpc>
                    <a:spcPct val="10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800" dirty="0">
                    <a:solidFill>
                      <a:srgbClr val="4B5563"/>
                    </a:solidFill>
                    <a:latin typeface="Arial"/>
                  </a:rPr>
                  <a:t>Cast rays to find ray-AABB intersections</a:t>
                </a:r>
              </a:p>
              <a:p>
                <a:pPr marL="411480" lvl="1">
                  <a:lnSpc>
                    <a:spcPct val="10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800" b="1" dirty="0">
                    <a:solidFill>
                      <a:srgbClr val="FF0000"/>
                    </a:solidFill>
                    <a:latin typeface="Arial"/>
                  </a:rPr>
                  <a:t>BVH traversal starts on RT cores</a:t>
                </a:r>
              </a:p>
              <a:p>
                <a:pPr marL="411480" lvl="1">
                  <a:lnSpc>
                    <a:spcPct val="10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800" dirty="0">
                    <a:solidFill>
                      <a:srgbClr val="4B5563"/>
                    </a:solidFill>
                    <a:latin typeface="Arial"/>
                  </a:rPr>
                  <a:t>RT cores return intersections to CUDA cores to process them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8018BF8-F333-07C4-F33A-DEA5EE3F77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40749" y="1255422"/>
                <a:ext cx="11628972" cy="5602578"/>
              </a:xfrm>
              <a:blipFill>
                <a:blip r:embed="rId4"/>
                <a:stretch>
                  <a:fillRect l="-545" t="-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095F6FB6-D763-6270-A198-2DAF1546FEF5}"/>
              </a:ext>
            </a:extLst>
          </p:cNvPr>
          <p:cNvSpPr/>
          <p:nvPr/>
        </p:nvSpPr>
        <p:spPr>
          <a:xfrm>
            <a:off x="5513983" y="4948213"/>
            <a:ext cx="1684720" cy="946547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B15E35-6844-71B5-368B-44B25EE574E1}"/>
              </a:ext>
            </a:extLst>
          </p:cNvPr>
          <p:cNvSpPr/>
          <p:nvPr/>
        </p:nvSpPr>
        <p:spPr>
          <a:xfrm>
            <a:off x="5638253" y="5025965"/>
            <a:ext cx="473379" cy="20027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D1F9FD-478F-03AC-711B-44E6FAFB6E65}"/>
              </a:ext>
            </a:extLst>
          </p:cNvPr>
          <p:cNvSpPr/>
          <p:nvPr/>
        </p:nvSpPr>
        <p:spPr>
          <a:xfrm>
            <a:off x="5790654" y="5178365"/>
            <a:ext cx="154724" cy="45243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46408B-2A4C-6F91-4496-3B22B519646F}"/>
              </a:ext>
            </a:extLst>
          </p:cNvPr>
          <p:cNvSpPr/>
          <p:nvPr/>
        </p:nvSpPr>
        <p:spPr>
          <a:xfrm>
            <a:off x="6494679" y="5078226"/>
            <a:ext cx="281972" cy="30041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B9BB24-D052-A0AA-734A-DA6C3F192823}"/>
              </a:ext>
            </a:extLst>
          </p:cNvPr>
          <p:cNvSpPr/>
          <p:nvPr/>
        </p:nvSpPr>
        <p:spPr>
          <a:xfrm>
            <a:off x="6776650" y="5531041"/>
            <a:ext cx="337604" cy="20027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BBE1EBA3-4EFB-3E4D-C17E-DC209AEB424E}"/>
              </a:ext>
            </a:extLst>
          </p:cNvPr>
          <p:cNvSpPr/>
          <p:nvPr/>
        </p:nvSpPr>
        <p:spPr>
          <a:xfrm>
            <a:off x="7198703" y="5226242"/>
            <a:ext cx="1194967" cy="505076"/>
          </a:xfrm>
          <a:prstGeom prst="rightArrow">
            <a:avLst>
              <a:gd name="adj1" fmla="val 50000"/>
              <a:gd name="adj2" fmla="val 38685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Build BVH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4280ACC-A5DF-ED72-6A83-15774B527F4E}"/>
              </a:ext>
            </a:extLst>
          </p:cNvPr>
          <p:cNvSpPr/>
          <p:nvPr/>
        </p:nvSpPr>
        <p:spPr>
          <a:xfrm>
            <a:off x="8441228" y="5308157"/>
            <a:ext cx="197043" cy="1970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87ACFBD-2899-FFBC-0CB9-0B795B94B3B5}"/>
              </a:ext>
            </a:extLst>
          </p:cNvPr>
          <p:cNvSpPr/>
          <p:nvPr/>
        </p:nvSpPr>
        <p:spPr>
          <a:xfrm>
            <a:off x="8286786" y="5706261"/>
            <a:ext cx="197043" cy="20666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F9CA374-D3A9-E46E-3805-524FE50F59A5}"/>
              </a:ext>
            </a:extLst>
          </p:cNvPr>
          <p:cNvSpPr/>
          <p:nvPr/>
        </p:nvSpPr>
        <p:spPr>
          <a:xfrm>
            <a:off x="8614212" y="5706261"/>
            <a:ext cx="197043" cy="20666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08A4DD4-EE4D-B8FF-0CD7-065D9F9BA599}"/>
              </a:ext>
            </a:extLst>
          </p:cNvPr>
          <p:cNvSpPr/>
          <p:nvPr/>
        </p:nvSpPr>
        <p:spPr>
          <a:xfrm>
            <a:off x="9092109" y="5311542"/>
            <a:ext cx="197043" cy="1970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B069005-96D8-B78C-855E-90ABD27375E0}"/>
              </a:ext>
            </a:extLst>
          </p:cNvPr>
          <p:cNvSpPr/>
          <p:nvPr/>
        </p:nvSpPr>
        <p:spPr>
          <a:xfrm>
            <a:off x="8924440" y="5706261"/>
            <a:ext cx="197043" cy="20666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0028128-CD96-6042-284B-2E30E883B1CC}"/>
              </a:ext>
            </a:extLst>
          </p:cNvPr>
          <p:cNvSpPr/>
          <p:nvPr/>
        </p:nvSpPr>
        <p:spPr>
          <a:xfrm>
            <a:off x="9251866" y="5706261"/>
            <a:ext cx="197043" cy="20666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909B800-17E8-F3EC-0161-7EB186FCB1C6}"/>
              </a:ext>
            </a:extLst>
          </p:cNvPr>
          <p:cNvSpPr/>
          <p:nvPr/>
        </p:nvSpPr>
        <p:spPr>
          <a:xfrm>
            <a:off x="8789924" y="4881183"/>
            <a:ext cx="197043" cy="19704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2F90583-FCFE-E794-9184-DAB5CCC70B51}"/>
              </a:ext>
            </a:extLst>
          </p:cNvPr>
          <p:cNvCxnSpPr>
            <a:stCxn id="32" idx="4"/>
            <a:endCxn id="24" idx="0"/>
          </p:cNvCxnSpPr>
          <p:nvPr/>
        </p:nvCxnSpPr>
        <p:spPr>
          <a:xfrm flipH="1">
            <a:off x="8539750" y="5078226"/>
            <a:ext cx="348696" cy="2299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8F37925-55B8-BAFC-EF2E-97B5CD9F5DEA}"/>
              </a:ext>
            </a:extLst>
          </p:cNvPr>
          <p:cNvCxnSpPr>
            <a:cxnSpLocks/>
            <a:stCxn id="32" idx="4"/>
            <a:endCxn id="29" idx="0"/>
          </p:cNvCxnSpPr>
          <p:nvPr/>
        </p:nvCxnSpPr>
        <p:spPr>
          <a:xfrm>
            <a:off x="8888446" y="5078226"/>
            <a:ext cx="302185" cy="2333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AB7D674-8D85-183C-2C43-060C30E44E41}"/>
              </a:ext>
            </a:extLst>
          </p:cNvPr>
          <p:cNvCxnSpPr>
            <a:cxnSpLocks/>
            <a:stCxn id="24" idx="4"/>
            <a:endCxn id="26" idx="0"/>
          </p:cNvCxnSpPr>
          <p:nvPr/>
        </p:nvCxnSpPr>
        <p:spPr>
          <a:xfrm flipH="1">
            <a:off x="8385308" y="5505200"/>
            <a:ext cx="154442" cy="2010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7107FED-E612-10E9-4C97-63D07715D8E0}"/>
              </a:ext>
            </a:extLst>
          </p:cNvPr>
          <p:cNvCxnSpPr>
            <a:cxnSpLocks/>
            <a:stCxn id="24" idx="4"/>
            <a:endCxn id="27" idx="0"/>
          </p:cNvCxnSpPr>
          <p:nvPr/>
        </p:nvCxnSpPr>
        <p:spPr>
          <a:xfrm>
            <a:off x="8539750" y="5505200"/>
            <a:ext cx="172984" cy="2010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FD17989-A114-D2E8-A828-519BD4CE37AE}"/>
              </a:ext>
            </a:extLst>
          </p:cNvPr>
          <p:cNvCxnSpPr>
            <a:cxnSpLocks/>
            <a:stCxn id="29" idx="4"/>
            <a:endCxn id="30" idx="0"/>
          </p:cNvCxnSpPr>
          <p:nvPr/>
        </p:nvCxnSpPr>
        <p:spPr>
          <a:xfrm flipH="1">
            <a:off x="9022962" y="5508585"/>
            <a:ext cx="167669" cy="1976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51537BD-D302-A6EE-AC85-A29B76961B59}"/>
              </a:ext>
            </a:extLst>
          </p:cNvPr>
          <p:cNvCxnSpPr>
            <a:cxnSpLocks/>
            <a:stCxn id="29" idx="4"/>
            <a:endCxn id="31" idx="0"/>
          </p:cNvCxnSpPr>
          <p:nvPr/>
        </p:nvCxnSpPr>
        <p:spPr>
          <a:xfrm>
            <a:off x="9190631" y="5508585"/>
            <a:ext cx="159757" cy="1976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B4DB448-CD69-CC1A-F7C2-A5EAB1596BBE}"/>
              </a:ext>
            </a:extLst>
          </p:cNvPr>
          <p:cNvCxnSpPr>
            <a:cxnSpLocks/>
          </p:cNvCxnSpPr>
          <p:nvPr/>
        </p:nvCxnSpPr>
        <p:spPr>
          <a:xfrm flipH="1">
            <a:off x="5687725" y="4774276"/>
            <a:ext cx="1004476" cy="756765"/>
          </a:xfrm>
          <a:prstGeom prst="straightConnector1">
            <a:avLst/>
          </a:prstGeom>
          <a:ln w="38100">
            <a:solidFill>
              <a:srgbClr val="00B050"/>
            </a:solidFill>
            <a:headEnd type="oval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ight Arrow 58">
            <a:extLst>
              <a:ext uri="{FF2B5EF4-FFF2-40B4-BE49-F238E27FC236}">
                <a16:creationId xmlns:a16="http://schemas.microsoft.com/office/drawing/2014/main" id="{A60AAF57-050C-9FA9-9AD1-D6912C541143}"/>
              </a:ext>
            </a:extLst>
          </p:cNvPr>
          <p:cNvSpPr/>
          <p:nvPr/>
        </p:nvSpPr>
        <p:spPr>
          <a:xfrm>
            <a:off x="9419535" y="5202534"/>
            <a:ext cx="1194967" cy="505076"/>
          </a:xfrm>
          <a:prstGeom prst="rightArrow">
            <a:avLst>
              <a:gd name="adj1" fmla="val 50000"/>
              <a:gd name="adj2" fmla="val 38685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Return Hits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6B8C3C8-FDFB-0EFE-B9CE-71458759B9C4}"/>
              </a:ext>
            </a:extLst>
          </p:cNvPr>
          <p:cNvSpPr txBox="1"/>
          <p:nvPr/>
        </p:nvSpPr>
        <p:spPr>
          <a:xfrm>
            <a:off x="10576563" y="5264024"/>
            <a:ext cx="163374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&lt;</a:t>
            </a:r>
            <a:r>
              <a:rPr lang="en-US" sz="1700" dirty="0" err="1"/>
              <a:t>RayID</a:t>
            </a:r>
            <a:r>
              <a:rPr lang="en-US" sz="1700" dirty="0"/>
              <a:t>, </a:t>
            </a:r>
            <a:r>
              <a:rPr lang="en-US" sz="1700" dirty="0" err="1"/>
              <a:t>BoxID</a:t>
            </a:r>
            <a:r>
              <a:rPr lang="en-US" sz="1700" dirty="0"/>
              <a:t>&gt;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D825AB4-2280-0256-9A33-6D1A575AD0D4}"/>
              </a:ext>
            </a:extLst>
          </p:cNvPr>
          <p:cNvSpPr/>
          <p:nvPr/>
        </p:nvSpPr>
        <p:spPr>
          <a:xfrm>
            <a:off x="2844103" y="3042570"/>
            <a:ext cx="2250805" cy="1054496"/>
          </a:xfrm>
          <a:prstGeom prst="rect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B2200F4B-2470-0721-0228-7518F9EE94CF}"/>
              </a:ext>
            </a:extLst>
          </p:cNvPr>
          <p:cNvCxnSpPr>
            <a:cxnSpLocks/>
          </p:cNvCxnSpPr>
          <p:nvPr/>
        </p:nvCxnSpPr>
        <p:spPr>
          <a:xfrm>
            <a:off x="2447262" y="3144101"/>
            <a:ext cx="1349784" cy="750161"/>
          </a:xfrm>
          <a:prstGeom prst="straightConnector1">
            <a:avLst/>
          </a:prstGeom>
          <a:ln w="38100">
            <a:solidFill>
              <a:srgbClr val="00B050"/>
            </a:solidFill>
            <a:headEnd type="oval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90CEB29-D714-5D1C-CBDB-4FB44A3FD482}"/>
                  </a:ext>
                </a:extLst>
              </p:cNvPr>
              <p:cNvSpPr txBox="1"/>
              <p:nvPr/>
            </p:nvSpPr>
            <p:spPr>
              <a:xfrm>
                <a:off x="2537968" y="3407581"/>
                <a:ext cx="7275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ℎ𝑖𝑡</m:t>
                        </m:r>
                      </m:sub>
                    </m:sSub>
                  </m:oMath>
                </a14:m>
                <a:r>
                  <a:rPr lang="en-US" b="0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90CEB29-D714-5D1C-CBDB-4FB44A3FD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968" y="3407581"/>
                <a:ext cx="72758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Oval 75">
            <a:extLst>
              <a:ext uri="{FF2B5EF4-FFF2-40B4-BE49-F238E27FC236}">
                <a16:creationId xmlns:a16="http://schemas.microsoft.com/office/drawing/2014/main" id="{DF512990-1FC6-EF6B-AAF2-5F8767FED4B1}"/>
              </a:ext>
            </a:extLst>
          </p:cNvPr>
          <p:cNvSpPr/>
          <p:nvPr/>
        </p:nvSpPr>
        <p:spPr>
          <a:xfrm>
            <a:off x="2808949" y="3324628"/>
            <a:ext cx="85490" cy="854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DB35869-1BAE-BFA9-7EE3-01D67E916C8B}"/>
                  </a:ext>
                </a:extLst>
              </p:cNvPr>
              <p:cNvSpPr txBox="1"/>
              <p:nvPr/>
            </p:nvSpPr>
            <p:spPr>
              <a:xfrm>
                <a:off x="2326895" y="2591824"/>
                <a:ext cx="44355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DB35869-1BAE-BFA9-7EE3-01D67E916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895" y="2591824"/>
                <a:ext cx="443552" cy="523220"/>
              </a:xfrm>
              <a:prstGeom prst="rect">
                <a:avLst/>
              </a:prstGeom>
              <a:blipFill>
                <a:blip r:embed="rId6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44DCAA1-EA75-8E3B-3232-B852C72DEC35}"/>
                  </a:ext>
                </a:extLst>
              </p:cNvPr>
              <p:cNvSpPr txBox="1"/>
              <p:nvPr/>
            </p:nvSpPr>
            <p:spPr>
              <a:xfrm>
                <a:off x="3769692" y="3612268"/>
                <a:ext cx="42876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44DCAA1-EA75-8E3B-3232-B852C72DE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692" y="3612268"/>
                <a:ext cx="428767" cy="523220"/>
              </a:xfrm>
              <a:prstGeom prst="rect">
                <a:avLst/>
              </a:prstGeom>
              <a:blipFill>
                <a:blip r:embed="rId7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TextBox 81">
            <a:extLst>
              <a:ext uri="{FF2B5EF4-FFF2-40B4-BE49-F238E27FC236}">
                <a16:creationId xmlns:a16="http://schemas.microsoft.com/office/drawing/2014/main" id="{B91EA881-3DF6-AE9C-11FF-DA6072A2B2DB}"/>
              </a:ext>
            </a:extLst>
          </p:cNvPr>
          <p:cNvSpPr txBox="1"/>
          <p:nvPr/>
        </p:nvSpPr>
        <p:spPr>
          <a:xfrm>
            <a:off x="4448297" y="3741421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AABB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DD1936-797A-4972-19B1-2A2822D738D6}"/>
              </a:ext>
            </a:extLst>
          </p:cNvPr>
          <p:cNvSpPr/>
          <p:nvPr/>
        </p:nvSpPr>
        <p:spPr>
          <a:xfrm>
            <a:off x="6668265" y="3115044"/>
            <a:ext cx="2250805" cy="1054496"/>
          </a:xfrm>
          <a:prstGeom prst="rect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4A576CC-405C-0AE2-88C4-F51ECAF5FA33}"/>
              </a:ext>
            </a:extLst>
          </p:cNvPr>
          <p:cNvCxnSpPr>
            <a:cxnSpLocks/>
          </p:cNvCxnSpPr>
          <p:nvPr/>
        </p:nvCxnSpPr>
        <p:spPr>
          <a:xfrm flipH="1">
            <a:off x="7396852" y="3457572"/>
            <a:ext cx="534512" cy="583618"/>
          </a:xfrm>
          <a:prstGeom prst="straightConnector1">
            <a:avLst/>
          </a:prstGeom>
          <a:ln w="38100">
            <a:solidFill>
              <a:srgbClr val="00B050"/>
            </a:solidFill>
            <a:headEnd type="oval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F72515-1D90-F783-5D6B-F03853BEB291}"/>
                  </a:ext>
                </a:extLst>
              </p:cNvPr>
              <p:cNvSpPr txBox="1"/>
              <p:nvPr/>
            </p:nvSpPr>
            <p:spPr>
              <a:xfrm>
                <a:off x="8078677" y="3101357"/>
                <a:ext cx="44355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F72515-1D90-F783-5D6B-F03853BEB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8677" y="3101357"/>
                <a:ext cx="443552" cy="523220"/>
              </a:xfrm>
              <a:prstGeom prst="rect">
                <a:avLst/>
              </a:prstGeom>
              <a:blipFill>
                <a:blip r:embed="rId8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E1301275-3D7B-4720-FDEC-CFAFB891E010}"/>
              </a:ext>
            </a:extLst>
          </p:cNvPr>
          <p:cNvSpPr txBox="1"/>
          <p:nvPr/>
        </p:nvSpPr>
        <p:spPr>
          <a:xfrm>
            <a:off x="8272459" y="3813895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AABB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05129B-1622-2BB2-E201-810904F3E934}"/>
              </a:ext>
            </a:extLst>
          </p:cNvPr>
          <p:cNvSpPr txBox="1"/>
          <p:nvPr/>
        </p:nvSpPr>
        <p:spPr>
          <a:xfrm>
            <a:off x="2566485" y="4103222"/>
            <a:ext cx="2642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Case 1: Ray hits boundaries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BC8C4C-D606-6CFB-6D1C-9E65ADF7258E}"/>
              </a:ext>
            </a:extLst>
          </p:cNvPr>
          <p:cNvSpPr txBox="1"/>
          <p:nvPr/>
        </p:nvSpPr>
        <p:spPr>
          <a:xfrm>
            <a:off x="6029594" y="4186518"/>
            <a:ext cx="35281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Case 2: Ray's origin is within the AABB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17D2E3-6878-608D-990E-1F6EC1714A09}"/>
              </a:ext>
            </a:extLst>
          </p:cNvPr>
          <p:cNvGrpSpPr/>
          <p:nvPr/>
        </p:nvGrpSpPr>
        <p:grpSpPr>
          <a:xfrm>
            <a:off x="8144724" y="3512757"/>
            <a:ext cx="3637891" cy="2545143"/>
            <a:chOff x="4528108" y="3696553"/>
            <a:chExt cx="3637891" cy="254514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3927240-5DA7-B4CA-BDDC-F007AB916F88}"/>
                </a:ext>
              </a:extLst>
            </p:cNvPr>
            <p:cNvSpPr/>
            <p:nvPr/>
          </p:nvSpPr>
          <p:spPr>
            <a:xfrm>
              <a:off x="4528108" y="4921351"/>
              <a:ext cx="1425842" cy="1320345"/>
            </a:xfrm>
            <a:prstGeom prst="rect">
              <a:avLst/>
            </a:prstGeom>
            <a:solidFill>
              <a:schemeClr val="accent6">
                <a:alpha val="33280"/>
              </a:schemeClr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loud Callout 13">
              <a:extLst>
                <a:ext uri="{FF2B5EF4-FFF2-40B4-BE49-F238E27FC236}">
                  <a16:creationId xmlns:a16="http://schemas.microsoft.com/office/drawing/2014/main" id="{BA20B706-AFF2-0323-97E4-63467B800BEC}"/>
                </a:ext>
              </a:extLst>
            </p:cNvPr>
            <p:cNvSpPr/>
            <p:nvPr/>
          </p:nvSpPr>
          <p:spPr>
            <a:xfrm>
              <a:off x="5826272" y="3696553"/>
              <a:ext cx="2339727" cy="1017476"/>
            </a:xfrm>
            <a:prstGeom prst="cloudCallout">
              <a:avLst>
                <a:gd name="adj1" fmla="val -41822"/>
                <a:gd name="adj2" fmla="val 76335"/>
              </a:avLst>
            </a:prstGeom>
            <a:solidFill>
              <a:schemeClr val="accent6">
                <a:alpha val="32843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RT Acceleration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0972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64"/>
    </mc:Choice>
    <mc:Fallback xmlns="">
      <p:transition spd="slow" advTm="560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2600"/>
                                      </p:to>
                                    </p:animClr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2600"/>
                                      </p:to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2600"/>
                                      </p:to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2600"/>
                                      </p:to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2600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59" grpId="0" animBg="1"/>
      <p:bldP spid="60" grpId="0"/>
      <p:bldP spid="68" grpId="0" animBg="1"/>
      <p:bldP spid="75" grpId="0"/>
      <p:bldP spid="76" grpId="0" animBg="1"/>
      <p:bldP spid="77" grpId="0"/>
      <p:bldP spid="79" grpId="0"/>
      <p:bldP spid="82" grpId="0"/>
      <p:bldP spid="5" grpId="0" animBg="1"/>
      <p:bldP spid="9" grpId="0"/>
      <p:bldP spid="11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801214-3936-CC93-D014-3A53CFF81E4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BDA2EC-058E-686D-9355-1C272F58D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Spatial Data and Apache Sedona(DB)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91D229B-5673-721F-D6A8-99D8E9753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454" y="1200056"/>
            <a:ext cx="11415325" cy="547839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0070C0"/>
                </a:solidFill>
                <a:latin typeface="Arial"/>
              </a:rPr>
              <a:t>“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80%</a:t>
            </a:r>
            <a:r>
              <a:rPr lang="en-US" b="1" dirty="0">
                <a:solidFill>
                  <a:srgbClr val="0070C0"/>
                </a:solidFill>
                <a:latin typeface="Arial"/>
              </a:rPr>
              <a:t> of big data is spatial.” — ESRI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OLAP DBs are the most popular tools for analyzing spatial data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Explore and analyze spatial SQLs with spatial DBs</a:t>
            </a:r>
          </a:p>
          <a:p>
            <a:endParaRPr lang="en-US" dirty="0"/>
          </a:p>
          <a:p>
            <a:endParaRPr lang="en-US" dirty="0"/>
          </a:p>
          <a:p>
            <a:pPr>
              <a:lnSpc>
                <a:spcPct val="100000"/>
              </a:lnSpc>
            </a:pPr>
            <a:endParaRPr lang="en-US" b="1" dirty="0">
              <a:solidFill>
                <a:srgbClr val="0070C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0070C0"/>
                </a:solidFill>
                <a:latin typeface="Arial"/>
              </a:rPr>
              <a:t>                           </a:t>
            </a:r>
            <a:r>
              <a:rPr lang="zh-CN" altLang="en-US" b="1" dirty="0">
                <a:solidFill>
                  <a:srgbClr val="0070C0"/>
                </a:solidFill>
                <a:latin typeface="Arial"/>
              </a:rPr>
              <a:t>    </a:t>
            </a:r>
            <a:r>
              <a:rPr lang="en-US" b="1" dirty="0">
                <a:solidFill>
                  <a:srgbClr val="0070C0"/>
                </a:solidFill>
                <a:latin typeface="Arial"/>
              </a:rPr>
              <a:t>– process spatial datasets of any scale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Distributed system working with Spark echo systems (</a:t>
            </a:r>
            <a:r>
              <a:rPr lang="en-US" dirty="0">
                <a:solidFill>
                  <a:srgbClr val="FF0000"/>
                </a:solidFill>
              </a:rPr>
              <a:t>70M+ Downloads</a:t>
            </a:r>
            <a:r>
              <a:rPr lang="en-US" dirty="0">
                <a:solidFill>
                  <a:srgbClr val="4B5563"/>
                </a:solidFill>
              </a:rPr>
              <a:t>)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Massive datasets (Big Data) – for BI dashboards, business analyst etc.</a:t>
            </a:r>
          </a:p>
          <a:p>
            <a:pPr>
              <a:lnSpc>
                <a:spcPct val="100000"/>
              </a:lnSpc>
            </a:pPr>
            <a:endParaRPr lang="en-US" b="1" dirty="0">
              <a:solidFill>
                <a:srgbClr val="0070C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rgbClr val="0070C0"/>
                </a:solidFill>
                <a:latin typeface="Arial"/>
              </a:rPr>
              <a:t>                    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– process medium-size datasets locally (</a:t>
            </a:r>
            <a:r>
              <a:rPr lang="en-US" altLang="zh-CN" b="1" dirty="0">
                <a:solidFill>
                  <a:srgbClr val="FF0000"/>
                </a:solidFill>
                <a:latin typeface="Arial"/>
              </a:rPr>
              <a:t>This</a:t>
            </a:r>
            <a:r>
              <a:rPr lang="zh-CN" altLang="en-US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latin typeface="Arial"/>
              </a:rPr>
              <a:t>talk)</a:t>
            </a:r>
            <a:endParaRPr lang="en-US" b="1" dirty="0">
              <a:solidFill>
                <a:srgbClr val="FF0000"/>
              </a:solidFill>
              <a:latin typeface="Arial"/>
            </a:endParaRP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Single-node system based on Apache </a:t>
            </a:r>
            <a:r>
              <a:rPr lang="en-US" dirty="0" err="1">
                <a:solidFill>
                  <a:srgbClr val="4B5563"/>
                </a:solidFill>
              </a:rPr>
              <a:t>DataFunsion</a:t>
            </a:r>
            <a:endParaRPr lang="en-US" dirty="0">
              <a:solidFill>
                <a:srgbClr val="4B5563"/>
              </a:solidFill>
            </a:endParaRP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Simple architecture for interactive data processing tasks or embed into other systems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5296F60-3BF2-4074-2D57-A9BF9F717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220" y="3694009"/>
            <a:ext cx="2906395" cy="51409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E27C3F9-53C2-6607-B5D0-8AB41387F100}"/>
              </a:ext>
            </a:extLst>
          </p:cNvPr>
          <p:cNvGrpSpPr/>
          <p:nvPr/>
        </p:nvGrpSpPr>
        <p:grpSpPr>
          <a:xfrm>
            <a:off x="612429" y="5305460"/>
            <a:ext cx="1732328" cy="615553"/>
            <a:chOff x="8500583" y="1417361"/>
            <a:chExt cx="2444775" cy="86870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0C1BC5A-1490-DC80-F6D8-757025CA7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00583" y="1491864"/>
              <a:ext cx="632250" cy="70071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A66011-B53E-DD29-42B3-99B9AC7A37E3}"/>
                </a:ext>
              </a:extLst>
            </p:cNvPr>
            <p:cNvSpPr txBox="1"/>
            <p:nvPr/>
          </p:nvSpPr>
          <p:spPr>
            <a:xfrm>
              <a:off x="9132833" y="1417361"/>
              <a:ext cx="1812525" cy="8687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Apache</a:t>
              </a:r>
            </a:p>
            <a:p>
              <a:r>
                <a:rPr lang="en-US" b="1" dirty="0" err="1"/>
                <a:t>SedonaDB</a:t>
              </a:r>
              <a:endParaRPr lang="en-US" b="1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DBF0F0A-0F77-9C5D-CE61-7084FBC3D0AA}"/>
              </a:ext>
            </a:extLst>
          </p:cNvPr>
          <p:cNvGrpSpPr/>
          <p:nvPr/>
        </p:nvGrpSpPr>
        <p:grpSpPr>
          <a:xfrm>
            <a:off x="612429" y="2709052"/>
            <a:ext cx="2872005" cy="929043"/>
            <a:chOff x="7749461" y="2817187"/>
            <a:chExt cx="2872005" cy="92904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35BE7C2-BCDE-5B10-1E7A-D6231F6A8AD8}"/>
                </a:ext>
              </a:extLst>
            </p:cNvPr>
            <p:cNvGrpSpPr/>
            <p:nvPr/>
          </p:nvGrpSpPr>
          <p:grpSpPr>
            <a:xfrm>
              <a:off x="8299444" y="2817187"/>
              <a:ext cx="1640359" cy="562210"/>
              <a:chOff x="4059445" y="1400756"/>
              <a:chExt cx="3057992" cy="1048083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A0F6933D-9381-39AB-0D02-F00903A58A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1790" y="1416773"/>
                <a:ext cx="1012555" cy="1003673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AA0198BC-46FA-7922-DDFD-014501D852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96000" y="1400756"/>
                <a:ext cx="1021437" cy="1048083"/>
              </a:xfrm>
              <a:prstGeom prst="rect">
                <a:avLst/>
              </a:prstGeom>
            </p:spPr>
          </p:pic>
          <p:pic>
            <p:nvPicPr>
              <p:cNvPr id="9" name="Picture 10" descr="X Social Media Logo icon SVG Vector ...">
                <a:extLst>
                  <a:ext uri="{FF2B5EF4-FFF2-40B4-BE49-F238E27FC236}">
                    <a16:creationId xmlns:a16="http://schemas.microsoft.com/office/drawing/2014/main" id="{A7E93D97-D26E-F00F-CF18-00F2826A60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59445" y="1510087"/>
                <a:ext cx="820690" cy="8170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C79AA4-FCE2-73DB-7F1B-439538E2239F}"/>
                </a:ext>
              </a:extLst>
            </p:cNvPr>
            <p:cNvSpPr txBox="1"/>
            <p:nvPr/>
          </p:nvSpPr>
          <p:spPr>
            <a:xfrm>
              <a:off x="7749461" y="3407676"/>
              <a:ext cx="28720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/>
                <a:t>(Location-based Social</a:t>
              </a:r>
              <a:r>
                <a:rPr lang="zh-CN" altLang="en-US" sz="1600" dirty="0"/>
                <a:t> </a:t>
              </a:r>
              <a:r>
                <a:rPr lang="en-US" altLang="zh-CN" sz="1600" dirty="0"/>
                <a:t>Media)</a:t>
              </a:r>
              <a:endParaRPr lang="en-US" sz="16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80932C1-583F-E199-6091-C592BDF33897}"/>
              </a:ext>
            </a:extLst>
          </p:cNvPr>
          <p:cNvGrpSpPr/>
          <p:nvPr/>
        </p:nvGrpSpPr>
        <p:grpSpPr>
          <a:xfrm>
            <a:off x="3803408" y="2729725"/>
            <a:ext cx="1360052" cy="906820"/>
            <a:chOff x="8385756" y="4811720"/>
            <a:chExt cx="1360052" cy="906820"/>
          </a:xfrm>
        </p:grpSpPr>
        <p:pic>
          <p:nvPicPr>
            <p:cNvPr id="5" name="Picture 8" descr="Lyft vs. Uber: five new insights ...">
              <a:extLst>
                <a:ext uri="{FF2B5EF4-FFF2-40B4-BE49-F238E27FC236}">
                  <a16:creationId xmlns:a16="http://schemas.microsoft.com/office/drawing/2014/main" id="{FF703DE0-448A-8245-ACBF-367638DC23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7261" y="4811720"/>
              <a:ext cx="1317042" cy="7375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90AFED8-9153-11EC-E57E-959AD952952D}"/>
                </a:ext>
              </a:extLst>
            </p:cNvPr>
            <p:cNvSpPr txBox="1"/>
            <p:nvPr/>
          </p:nvSpPr>
          <p:spPr>
            <a:xfrm>
              <a:off x="8385756" y="5379986"/>
              <a:ext cx="13600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/>
                <a:t>(Ridesharing)</a:t>
              </a:r>
              <a:endParaRPr lang="en-US" sz="16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12A4776-4E33-BBB5-6684-0F3E48BD0A17}"/>
              </a:ext>
            </a:extLst>
          </p:cNvPr>
          <p:cNvGrpSpPr/>
          <p:nvPr/>
        </p:nvGrpSpPr>
        <p:grpSpPr>
          <a:xfrm>
            <a:off x="7310440" y="2533391"/>
            <a:ext cx="2110834" cy="1130478"/>
            <a:chOff x="6066480" y="3778233"/>
            <a:chExt cx="2110834" cy="1130478"/>
          </a:xfrm>
        </p:grpSpPr>
        <p:pic>
          <p:nvPicPr>
            <p:cNvPr id="11" name="Picture 18" descr="Under the Hood: Active Learning and Autonomous Vehicles">
              <a:extLst>
                <a:ext uri="{FF2B5EF4-FFF2-40B4-BE49-F238E27FC236}">
                  <a16:creationId xmlns:a16="http://schemas.microsoft.com/office/drawing/2014/main" id="{A40ED41F-E797-214B-FF5F-4714584278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45" r="5402"/>
            <a:stretch/>
          </p:blipFill>
          <p:spPr bwMode="auto">
            <a:xfrm>
              <a:off x="6603123" y="3778233"/>
              <a:ext cx="1171412" cy="761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924203-7A63-243E-7B51-A3F740182B81}"/>
                </a:ext>
              </a:extLst>
            </p:cNvPr>
            <p:cNvSpPr txBox="1"/>
            <p:nvPr/>
          </p:nvSpPr>
          <p:spPr>
            <a:xfrm>
              <a:off x="6066480" y="4570157"/>
              <a:ext cx="21108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/>
                <a:t>(Autonomous Driving)</a:t>
              </a:r>
              <a:endParaRPr lang="en-US" sz="16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26C9EF3-BCE1-472B-A738-6AACDA187441}"/>
              </a:ext>
            </a:extLst>
          </p:cNvPr>
          <p:cNvGrpSpPr/>
          <p:nvPr/>
        </p:nvGrpSpPr>
        <p:grpSpPr>
          <a:xfrm>
            <a:off x="5458444" y="2533123"/>
            <a:ext cx="1751570" cy="1130746"/>
            <a:chOff x="9915996" y="3768219"/>
            <a:chExt cx="1751570" cy="1130746"/>
          </a:xfrm>
        </p:grpSpPr>
        <p:pic>
          <p:nvPicPr>
            <p:cNvPr id="12" name="Picture 20" descr="Sharing medical imaging data – barriers and opportunities - F1000 Blogs">
              <a:extLst>
                <a:ext uri="{FF2B5EF4-FFF2-40B4-BE49-F238E27FC236}">
                  <a16:creationId xmlns:a16="http://schemas.microsoft.com/office/drawing/2014/main" id="{184F9885-23E2-C0D2-A733-16138082F5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6075" y="3768219"/>
              <a:ext cx="1171412" cy="780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A053DC-FEC6-F17F-B9B6-2C6C0E0D05EA}"/>
                </a:ext>
              </a:extLst>
            </p:cNvPr>
            <p:cNvSpPr txBox="1"/>
            <p:nvPr/>
          </p:nvSpPr>
          <p:spPr>
            <a:xfrm>
              <a:off x="9915996" y="4560411"/>
              <a:ext cx="17515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/>
                <a:t>(Medical Imaging)</a:t>
              </a:r>
              <a:endParaRPr lang="en-US" sz="1600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836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460"/>
    </mc:Choice>
    <mc:Fallback xmlns="">
      <p:transition spd="slow" advTm="83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EC9EB8-9DB7-F91A-9634-C08BBD8AA89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7AB1EB-6276-1830-8C73-209085CB3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RayBooster</a:t>
            </a:r>
            <a:r>
              <a:rPr lang="en-US" dirty="0"/>
              <a:t>: A Suite of Solutions to Accelerate </a:t>
            </a:r>
            <a:r>
              <a:rPr lang="en-US" dirty="0" err="1"/>
              <a:t>SedonaDB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78C9C5-873F-687B-57ED-73CE50678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193537"/>
            <a:ext cx="11049000" cy="5147495"/>
          </a:xfrm>
        </p:spPr>
        <p:txBody>
          <a:bodyPr>
            <a:normAutofit/>
          </a:bodyPr>
          <a:lstStyle/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0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first</a:t>
            </a:r>
            <a:r>
              <a:rPr lang="en-US" sz="20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 integration of RT-core acceleration into a </a:t>
            </a:r>
            <a:r>
              <a:rPr lang="en-US" sz="20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production</a:t>
            </a:r>
            <a:r>
              <a:rPr lang="en-US" sz="20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 database system</a:t>
            </a: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0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Pluggable Accelerator: Offload only the most compute-intensive spatial joins to GPUs</a:t>
            </a: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0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Architecture Overview: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9E81E1-E2C0-AA34-494E-1D4DC91B2823}"/>
              </a:ext>
            </a:extLst>
          </p:cNvPr>
          <p:cNvSpPr/>
          <p:nvPr/>
        </p:nvSpPr>
        <p:spPr>
          <a:xfrm>
            <a:off x="813692" y="2422518"/>
            <a:ext cx="10296097" cy="4418225"/>
          </a:xfrm>
          <a:prstGeom prst="rect">
            <a:avLst/>
          </a:prstGeom>
          <a:solidFill>
            <a:srgbClr val="F0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C6CC2D8-4B7C-A08D-551C-7E564D2132EB}"/>
              </a:ext>
            </a:extLst>
          </p:cNvPr>
          <p:cNvSpPr>
            <a:spLocks/>
          </p:cNvSpPr>
          <p:nvPr/>
        </p:nvSpPr>
        <p:spPr>
          <a:xfrm>
            <a:off x="5634975" y="2847702"/>
            <a:ext cx="579633" cy="3100636"/>
          </a:xfrm>
          <a:prstGeom prst="rect">
            <a:avLst/>
          </a:prstGeom>
          <a:solidFill>
            <a:srgbClr val="76B900"/>
          </a:solidFill>
          <a:ln w="76200">
            <a:solidFill>
              <a:srgbClr val="FF9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Helvetica" pitchFamily="2" charset="0"/>
              </a:rPr>
              <a:t>RT Exec. Engine (</a:t>
            </a:r>
            <a:r>
              <a:rPr lang="en-US" sz="1400" b="1" dirty="0">
                <a:solidFill>
                  <a:schemeClr val="tx1"/>
                </a:solidFill>
                <a:latin typeface="Helvetica" pitchFamily="2" charset="0"/>
              </a:rPr>
              <a:t>NVIDIA </a:t>
            </a:r>
            <a:r>
              <a:rPr lang="en-US" sz="1400" b="1" dirty="0" err="1">
                <a:solidFill>
                  <a:schemeClr val="tx1"/>
                </a:solidFill>
                <a:latin typeface="Helvetica" pitchFamily="2" charset="0"/>
              </a:rPr>
              <a:t>OptiX</a:t>
            </a:r>
            <a:r>
              <a:rPr lang="en-US" sz="1400" dirty="0">
                <a:solidFill>
                  <a:schemeClr val="tx1"/>
                </a:solidFill>
                <a:latin typeface="Helvetica" pitchFamily="2" charset="0"/>
              </a:rPr>
              <a:t>)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6F67F43-91E2-07B6-C789-626C7D52840E}"/>
              </a:ext>
            </a:extLst>
          </p:cNvPr>
          <p:cNvSpPr>
            <a:spLocks/>
          </p:cNvSpPr>
          <p:nvPr/>
        </p:nvSpPr>
        <p:spPr>
          <a:xfrm>
            <a:off x="4607819" y="2847702"/>
            <a:ext cx="579633" cy="3096868"/>
          </a:xfrm>
          <a:prstGeom prst="rect">
            <a:avLst/>
          </a:prstGeom>
          <a:solidFill>
            <a:srgbClr val="F2E3E3"/>
          </a:solidFill>
          <a:ln w="76200">
            <a:solidFill>
              <a:srgbClr val="FF9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Helvetica" pitchFamily="2" charset="0"/>
              </a:rPr>
              <a:t>RT Shaders</a:t>
            </a:r>
          </a:p>
        </p:txBody>
      </p:sp>
      <p:sp>
        <p:nvSpPr>
          <p:cNvPr id="38" name="Up-Down Arrow 37">
            <a:extLst>
              <a:ext uri="{FF2B5EF4-FFF2-40B4-BE49-F238E27FC236}">
                <a16:creationId xmlns:a16="http://schemas.microsoft.com/office/drawing/2014/main" id="{A633CE4F-A822-0458-695C-236ED38C4D1A}"/>
              </a:ext>
            </a:extLst>
          </p:cNvPr>
          <p:cNvSpPr/>
          <p:nvPr/>
        </p:nvSpPr>
        <p:spPr>
          <a:xfrm rot="16200000">
            <a:off x="4252686" y="5377908"/>
            <a:ext cx="262745" cy="447524"/>
          </a:xfrm>
          <a:prstGeom prst="upDownArrow">
            <a:avLst/>
          </a:prstGeom>
          <a:solidFill>
            <a:srgbClr val="FFB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Helvetica" pitchFamily="2" charset="0"/>
            </a:endParaRPr>
          </a:p>
        </p:txBody>
      </p:sp>
      <p:sp>
        <p:nvSpPr>
          <p:cNvPr id="39" name="Up-Down Arrow 38">
            <a:extLst>
              <a:ext uri="{FF2B5EF4-FFF2-40B4-BE49-F238E27FC236}">
                <a16:creationId xmlns:a16="http://schemas.microsoft.com/office/drawing/2014/main" id="{FF4C1906-0923-810D-8CE5-2A24C1874C15}"/>
              </a:ext>
            </a:extLst>
          </p:cNvPr>
          <p:cNvSpPr/>
          <p:nvPr/>
        </p:nvSpPr>
        <p:spPr>
          <a:xfrm rot="16200000">
            <a:off x="4243297" y="4080364"/>
            <a:ext cx="262745" cy="447524"/>
          </a:xfrm>
          <a:prstGeom prst="upDownArrow">
            <a:avLst/>
          </a:prstGeom>
          <a:solidFill>
            <a:srgbClr val="FFB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Helvetica" pitchFamily="2" charset="0"/>
            </a:endParaRPr>
          </a:p>
        </p:txBody>
      </p:sp>
      <p:sp>
        <p:nvSpPr>
          <p:cNvPr id="40" name="Up-Down Arrow 39">
            <a:extLst>
              <a:ext uri="{FF2B5EF4-FFF2-40B4-BE49-F238E27FC236}">
                <a16:creationId xmlns:a16="http://schemas.microsoft.com/office/drawing/2014/main" id="{AA273644-D6A8-AB36-F513-9C4578918F37}"/>
              </a:ext>
            </a:extLst>
          </p:cNvPr>
          <p:cNvSpPr/>
          <p:nvPr/>
        </p:nvSpPr>
        <p:spPr>
          <a:xfrm rot="16200000">
            <a:off x="5300030" y="4103064"/>
            <a:ext cx="242815" cy="447524"/>
          </a:xfrm>
          <a:prstGeom prst="upDownArrow">
            <a:avLst/>
          </a:prstGeom>
          <a:solidFill>
            <a:srgbClr val="FFB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Helvetica" pitchFamily="2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2B40FA4-61A6-2504-8E71-8A487FDF288B}"/>
              </a:ext>
            </a:extLst>
          </p:cNvPr>
          <p:cNvGrpSpPr/>
          <p:nvPr/>
        </p:nvGrpSpPr>
        <p:grpSpPr>
          <a:xfrm>
            <a:off x="1320861" y="3724334"/>
            <a:ext cx="2814613" cy="927413"/>
            <a:chOff x="1320861" y="3541771"/>
            <a:chExt cx="2814613" cy="92741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1D1ADEB-19B4-F67F-6461-650F1CCC194E}"/>
                </a:ext>
              </a:extLst>
            </p:cNvPr>
            <p:cNvSpPr>
              <a:spLocks/>
            </p:cNvSpPr>
            <p:nvPr/>
          </p:nvSpPr>
          <p:spPr>
            <a:xfrm>
              <a:off x="1320861" y="3541771"/>
              <a:ext cx="2814613" cy="927413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FF99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7EE65FB1-95DD-DC20-3BA0-BAE6D07C96E4}"/>
                </a:ext>
              </a:extLst>
            </p:cNvPr>
            <p:cNvSpPr/>
            <p:nvPr/>
          </p:nvSpPr>
          <p:spPr>
            <a:xfrm>
              <a:off x="1488171" y="3835650"/>
              <a:ext cx="1159266" cy="463707"/>
            </a:xfrm>
            <a:prstGeom prst="roundRect">
              <a:avLst/>
            </a:prstGeom>
            <a:solidFill>
              <a:srgbClr val="F2E3E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Point Query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517F7CD2-0C9C-7F10-C27A-C0B499E62439}"/>
                </a:ext>
              </a:extLst>
            </p:cNvPr>
            <p:cNvSpPr/>
            <p:nvPr/>
          </p:nvSpPr>
          <p:spPr>
            <a:xfrm>
              <a:off x="2811338" y="3835650"/>
              <a:ext cx="1159266" cy="463707"/>
            </a:xfrm>
            <a:prstGeom prst="roundRect">
              <a:avLst/>
            </a:prstGeom>
            <a:solidFill>
              <a:srgbClr val="F2E3E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Range Query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57D1F2C-4FA1-A18F-B0FC-4880D180B605}"/>
                </a:ext>
              </a:extLst>
            </p:cNvPr>
            <p:cNvSpPr txBox="1"/>
            <p:nvPr/>
          </p:nvSpPr>
          <p:spPr>
            <a:xfrm>
              <a:off x="1345415" y="3552393"/>
              <a:ext cx="12715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Indexing Layer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4C763CD-1857-DFD6-3E7A-C0DDF817D8C9}"/>
              </a:ext>
            </a:extLst>
          </p:cNvPr>
          <p:cNvGrpSpPr/>
          <p:nvPr/>
        </p:nvGrpSpPr>
        <p:grpSpPr>
          <a:xfrm>
            <a:off x="1346654" y="5024416"/>
            <a:ext cx="2788820" cy="927413"/>
            <a:chOff x="1346654" y="4841853"/>
            <a:chExt cx="2788820" cy="92741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E506763-F3D6-3DB3-6CAA-90CD614A81B7}"/>
                </a:ext>
              </a:extLst>
            </p:cNvPr>
            <p:cNvSpPr>
              <a:spLocks/>
            </p:cNvSpPr>
            <p:nvPr/>
          </p:nvSpPr>
          <p:spPr>
            <a:xfrm>
              <a:off x="1346654" y="4841853"/>
              <a:ext cx="2788820" cy="927413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FF99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3123227D-4410-69A2-CDC5-F91E2BDDDB7B}"/>
                </a:ext>
              </a:extLst>
            </p:cNvPr>
            <p:cNvSpPr/>
            <p:nvPr/>
          </p:nvSpPr>
          <p:spPr>
            <a:xfrm>
              <a:off x="1513964" y="5149778"/>
              <a:ext cx="1159266" cy="463707"/>
            </a:xfrm>
            <a:prstGeom prst="roundRect">
              <a:avLst/>
            </a:prstGeom>
            <a:solidFill>
              <a:srgbClr val="F2E3E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CUDA Refiner</a:t>
              </a: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0857FABE-37DC-293B-0605-EC041D8E0B61}"/>
                </a:ext>
              </a:extLst>
            </p:cNvPr>
            <p:cNvSpPr/>
            <p:nvPr/>
          </p:nvSpPr>
          <p:spPr>
            <a:xfrm>
              <a:off x="2837131" y="5149778"/>
              <a:ext cx="1159266" cy="463707"/>
            </a:xfrm>
            <a:prstGeom prst="roundRect">
              <a:avLst/>
            </a:prstGeom>
            <a:solidFill>
              <a:srgbClr val="F2E3E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RT Refiner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8F6FEC2-EE57-49EB-8535-50A0EC33BB71}"/>
                </a:ext>
              </a:extLst>
            </p:cNvPr>
            <p:cNvSpPr txBox="1"/>
            <p:nvPr/>
          </p:nvSpPr>
          <p:spPr>
            <a:xfrm>
              <a:off x="1369838" y="4879554"/>
              <a:ext cx="14734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Refinement Layer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EAE9C2-05C6-8AED-2FB2-ED108BCF228C}"/>
              </a:ext>
            </a:extLst>
          </p:cNvPr>
          <p:cNvGrpSpPr/>
          <p:nvPr/>
        </p:nvGrpSpPr>
        <p:grpSpPr>
          <a:xfrm>
            <a:off x="1352794" y="2425868"/>
            <a:ext cx="1508083" cy="862891"/>
            <a:chOff x="1352794" y="2243305"/>
            <a:chExt cx="1508083" cy="862891"/>
          </a:xfrm>
        </p:grpSpPr>
        <p:sp>
          <p:nvSpPr>
            <p:cNvPr id="36" name="Data 35">
              <a:extLst>
                <a:ext uri="{FF2B5EF4-FFF2-40B4-BE49-F238E27FC236}">
                  <a16:creationId xmlns:a16="http://schemas.microsoft.com/office/drawing/2014/main" id="{DF76BC55-F55E-7C77-4D99-1F6B428BE822}"/>
                </a:ext>
              </a:extLst>
            </p:cNvPr>
            <p:cNvSpPr/>
            <p:nvPr/>
          </p:nvSpPr>
          <p:spPr>
            <a:xfrm>
              <a:off x="1352794" y="2526563"/>
              <a:ext cx="1508083" cy="579633"/>
            </a:xfrm>
            <a:prstGeom prst="flowChartInputOutput">
              <a:avLst/>
            </a:prstGeom>
            <a:solidFill>
              <a:schemeClr val="bg1"/>
            </a:solidFill>
            <a:ln w="76200">
              <a:solidFill>
                <a:srgbClr val="FF66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Matched Indices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4CC849C-3052-6817-E9B3-CB2DAE3A1952}"/>
                </a:ext>
              </a:extLst>
            </p:cNvPr>
            <p:cNvSpPr txBox="1"/>
            <p:nvPr/>
          </p:nvSpPr>
          <p:spPr>
            <a:xfrm>
              <a:off x="1813731" y="2243305"/>
              <a:ext cx="6912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Output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0621F8A-F620-C5FC-42F9-AFEED8F46E85}"/>
              </a:ext>
            </a:extLst>
          </p:cNvPr>
          <p:cNvGrpSpPr/>
          <p:nvPr/>
        </p:nvGrpSpPr>
        <p:grpSpPr>
          <a:xfrm>
            <a:off x="2786325" y="2422518"/>
            <a:ext cx="1574053" cy="868625"/>
            <a:chOff x="2786325" y="2239955"/>
            <a:chExt cx="1574053" cy="86862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6DB7168-CCA4-3EA3-FAF5-D4375862FD87}"/>
                </a:ext>
              </a:extLst>
            </p:cNvPr>
            <p:cNvSpPr txBox="1"/>
            <p:nvPr/>
          </p:nvSpPr>
          <p:spPr>
            <a:xfrm>
              <a:off x="3352141" y="2239955"/>
              <a:ext cx="5629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Input</a:t>
              </a:r>
            </a:p>
          </p:txBody>
        </p:sp>
        <p:sp>
          <p:nvSpPr>
            <p:cNvPr id="48" name="Data 47">
              <a:extLst>
                <a:ext uri="{FF2B5EF4-FFF2-40B4-BE49-F238E27FC236}">
                  <a16:creationId xmlns:a16="http://schemas.microsoft.com/office/drawing/2014/main" id="{AB530EBF-9406-487B-505B-E8FB74840C4B}"/>
                </a:ext>
              </a:extLst>
            </p:cNvPr>
            <p:cNvSpPr/>
            <p:nvPr/>
          </p:nvSpPr>
          <p:spPr>
            <a:xfrm>
              <a:off x="2786325" y="2528946"/>
              <a:ext cx="1574053" cy="579634"/>
            </a:xfrm>
            <a:prstGeom prst="flowChartInputOutput">
              <a:avLst/>
            </a:prstGeom>
            <a:solidFill>
              <a:schemeClr val="bg1"/>
            </a:solidFill>
            <a:ln w="76200">
              <a:solidFill>
                <a:srgbClr val="FF66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WKBs &amp;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Predicate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4B11DA8-DA11-FFB6-D42F-1500AC89F757}"/>
              </a:ext>
            </a:extLst>
          </p:cNvPr>
          <p:cNvGrpSpPr/>
          <p:nvPr/>
        </p:nvGrpSpPr>
        <p:grpSpPr>
          <a:xfrm>
            <a:off x="1890935" y="3305684"/>
            <a:ext cx="1641064" cy="410468"/>
            <a:chOff x="1890935" y="3123121"/>
            <a:chExt cx="1641064" cy="410468"/>
          </a:xfrm>
        </p:grpSpPr>
        <p:sp>
          <p:nvSpPr>
            <p:cNvPr id="41" name="Down Arrow 40">
              <a:extLst>
                <a:ext uri="{FF2B5EF4-FFF2-40B4-BE49-F238E27FC236}">
                  <a16:creationId xmlns:a16="http://schemas.microsoft.com/office/drawing/2014/main" id="{FD0AA7C3-B117-E925-D9F1-E7896EB5BDA5}"/>
                </a:ext>
              </a:extLst>
            </p:cNvPr>
            <p:cNvSpPr/>
            <p:nvPr/>
          </p:nvSpPr>
          <p:spPr>
            <a:xfrm>
              <a:off x="3269254" y="3123121"/>
              <a:ext cx="262745" cy="410468"/>
            </a:xfrm>
            <a:prstGeom prst="downArrow">
              <a:avLst/>
            </a:prstGeom>
            <a:solidFill>
              <a:srgbClr val="FFB3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7B159AF-D430-3E2C-22F7-ACAC0F382EC1}"/>
                </a:ext>
              </a:extLst>
            </p:cNvPr>
            <p:cNvSpPr txBox="1"/>
            <p:nvPr/>
          </p:nvSpPr>
          <p:spPr>
            <a:xfrm>
              <a:off x="1890935" y="3164510"/>
              <a:ext cx="14093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Bounding Boxes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DB78CDF-8863-59B3-17CA-B531731003A8}"/>
              </a:ext>
            </a:extLst>
          </p:cNvPr>
          <p:cNvGrpSpPr/>
          <p:nvPr/>
        </p:nvGrpSpPr>
        <p:grpSpPr>
          <a:xfrm>
            <a:off x="2598132" y="4641275"/>
            <a:ext cx="1642124" cy="405757"/>
            <a:chOff x="2598132" y="4458712"/>
            <a:chExt cx="1642124" cy="405757"/>
          </a:xfrm>
        </p:grpSpPr>
        <p:sp>
          <p:nvSpPr>
            <p:cNvPr id="37" name="Down Arrow 36">
              <a:extLst>
                <a:ext uri="{FF2B5EF4-FFF2-40B4-BE49-F238E27FC236}">
                  <a16:creationId xmlns:a16="http://schemas.microsoft.com/office/drawing/2014/main" id="{ECE02A90-93BA-01CC-C11F-5529D8BF795F}"/>
                </a:ext>
              </a:extLst>
            </p:cNvPr>
            <p:cNvSpPr/>
            <p:nvPr/>
          </p:nvSpPr>
          <p:spPr>
            <a:xfrm>
              <a:off x="2598132" y="4458712"/>
              <a:ext cx="262745" cy="405757"/>
            </a:xfrm>
            <a:prstGeom prst="downArrow">
              <a:avLst/>
            </a:prstGeom>
            <a:solidFill>
              <a:srgbClr val="FFB3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144D0F1-F8E2-4112-7449-6F9266CD28F5}"/>
                </a:ext>
              </a:extLst>
            </p:cNvPr>
            <p:cNvSpPr txBox="1"/>
            <p:nvPr/>
          </p:nvSpPr>
          <p:spPr>
            <a:xfrm>
              <a:off x="2893412" y="4534689"/>
              <a:ext cx="13468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Candidate Pairs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3B161B4-DF3A-F32B-DB65-3EE1B5FAA590}"/>
              </a:ext>
            </a:extLst>
          </p:cNvPr>
          <p:cNvGrpSpPr/>
          <p:nvPr/>
        </p:nvGrpSpPr>
        <p:grpSpPr>
          <a:xfrm>
            <a:off x="813691" y="2998942"/>
            <a:ext cx="689911" cy="2489180"/>
            <a:chOff x="813691" y="2998943"/>
            <a:chExt cx="689911" cy="2489180"/>
          </a:xfrm>
        </p:grpSpPr>
        <p:cxnSp>
          <p:nvCxnSpPr>
            <p:cNvPr id="42" name="Elbow Connector 41">
              <a:extLst>
                <a:ext uri="{FF2B5EF4-FFF2-40B4-BE49-F238E27FC236}">
                  <a16:creationId xmlns:a16="http://schemas.microsoft.com/office/drawing/2014/main" id="{04E61903-0705-D5DC-408A-F335ECAC6CAF}"/>
                </a:ext>
              </a:extLst>
            </p:cNvPr>
            <p:cNvCxnSpPr>
              <a:cxnSpLocks/>
              <a:stCxn id="30" idx="1"/>
              <a:endCxn id="36" idx="2"/>
            </p:cNvCxnSpPr>
            <p:nvPr/>
          </p:nvCxnSpPr>
          <p:spPr>
            <a:xfrm rot="10800000" flipH="1">
              <a:off x="1346654" y="2998943"/>
              <a:ext cx="156948" cy="2489180"/>
            </a:xfrm>
            <a:prstGeom prst="bentConnector3">
              <a:avLst>
                <a:gd name="adj1" fmla="val -145653"/>
              </a:avLst>
            </a:prstGeom>
            <a:ln w="127000">
              <a:solidFill>
                <a:srgbClr val="FFB366"/>
              </a:solidFill>
              <a:tailEnd type="triangle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B34AD5D-EBF8-FC13-273B-F3E4FE6D535D}"/>
                </a:ext>
              </a:extLst>
            </p:cNvPr>
            <p:cNvSpPr txBox="1"/>
            <p:nvPr/>
          </p:nvSpPr>
          <p:spPr>
            <a:xfrm>
              <a:off x="813691" y="3606833"/>
              <a:ext cx="369332" cy="1074974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US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Refined Pairs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897AD73-FE76-C328-3637-04BBC1899DB7}"/>
              </a:ext>
            </a:extLst>
          </p:cNvPr>
          <p:cNvGrpSpPr/>
          <p:nvPr/>
        </p:nvGrpSpPr>
        <p:grpSpPr>
          <a:xfrm>
            <a:off x="6629271" y="2847702"/>
            <a:ext cx="4301429" cy="3866714"/>
            <a:chOff x="6629271" y="2665139"/>
            <a:chExt cx="4301429" cy="386671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5B463C2-5960-1D56-5AC8-7120C779E4AB}"/>
                </a:ext>
              </a:extLst>
            </p:cNvPr>
            <p:cNvSpPr>
              <a:spLocks/>
            </p:cNvSpPr>
            <p:nvPr/>
          </p:nvSpPr>
          <p:spPr>
            <a:xfrm>
              <a:off x="6629271" y="2665139"/>
              <a:ext cx="4301429" cy="386671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FF99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Helvetica" pitchFamily="2" charset="0"/>
              </a:endParaRP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AD0694AB-28E5-3573-829B-C04E9EDDEBE6}"/>
                </a:ext>
              </a:extLst>
            </p:cNvPr>
            <p:cNvSpPr/>
            <p:nvPr/>
          </p:nvSpPr>
          <p:spPr>
            <a:xfrm>
              <a:off x="8678500" y="3973314"/>
              <a:ext cx="1995482" cy="579633"/>
            </a:xfrm>
            <a:prstGeom prst="roundRect">
              <a:avLst/>
            </a:prstGeom>
            <a:solidFill>
              <a:srgbClr val="F2E3E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Point Array /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MultiPoint Array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0E1CB52B-219A-B4CC-F498-A6B9707B39BC}"/>
                </a:ext>
              </a:extLst>
            </p:cNvPr>
            <p:cNvSpPr/>
            <p:nvPr/>
          </p:nvSpPr>
          <p:spPr>
            <a:xfrm>
              <a:off x="8678500" y="4848502"/>
              <a:ext cx="1983270" cy="579633"/>
            </a:xfrm>
            <a:prstGeom prst="roundRect">
              <a:avLst/>
            </a:prstGeom>
            <a:solidFill>
              <a:srgbClr val="F2E3E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Helvetica" pitchFamily="2" charset="0"/>
                </a:rPr>
                <a:t>LineString</a:t>
              </a:r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 Array /</a:t>
              </a:r>
            </a:p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Helvetica" pitchFamily="2" charset="0"/>
                </a:rPr>
                <a:t>MultiLineString</a:t>
              </a:r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 Array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BCCD19B9-0B01-6D3E-E510-0705BBAD71A3}"/>
                </a:ext>
              </a:extLst>
            </p:cNvPr>
            <p:cNvSpPr/>
            <p:nvPr/>
          </p:nvSpPr>
          <p:spPr>
            <a:xfrm>
              <a:off x="8678500" y="5702174"/>
              <a:ext cx="1983270" cy="579633"/>
            </a:xfrm>
            <a:prstGeom prst="roundRect">
              <a:avLst/>
            </a:prstGeom>
            <a:solidFill>
              <a:srgbClr val="F2E3E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Polygon Array /</a:t>
              </a:r>
            </a:p>
            <a:p>
              <a:pPr algn="ctr"/>
              <a:r>
                <a:rPr lang="en-US" sz="1200" dirty="0" err="1">
                  <a:solidFill>
                    <a:schemeClr val="tx1"/>
                  </a:solidFill>
                  <a:latin typeface="Helvetica" pitchFamily="2" charset="0"/>
                </a:rPr>
                <a:t>MultiPolygon</a:t>
              </a:r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 Array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99CE903-D408-E8A0-4B15-0C9678C9B509}"/>
                </a:ext>
              </a:extLst>
            </p:cNvPr>
            <p:cNvSpPr/>
            <p:nvPr/>
          </p:nvSpPr>
          <p:spPr>
            <a:xfrm>
              <a:off x="7016683" y="4183681"/>
              <a:ext cx="162529" cy="162529"/>
            </a:xfrm>
            <a:prstGeom prst="ellipse">
              <a:avLst/>
            </a:prstGeom>
            <a:solidFill>
              <a:srgbClr val="6C8E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CE5C390-9980-D994-F8DE-40AF84C3B065}"/>
                </a:ext>
              </a:extLst>
            </p:cNvPr>
            <p:cNvSpPr/>
            <p:nvPr/>
          </p:nvSpPr>
          <p:spPr>
            <a:xfrm>
              <a:off x="8128480" y="4183681"/>
              <a:ext cx="162529" cy="162529"/>
            </a:xfrm>
            <a:prstGeom prst="ellipse">
              <a:avLst/>
            </a:prstGeom>
            <a:solidFill>
              <a:srgbClr val="82B3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F90D983-3655-7962-D5B7-3CFD1B09AE3B}"/>
                </a:ext>
              </a:extLst>
            </p:cNvPr>
            <p:cNvSpPr/>
            <p:nvPr/>
          </p:nvSpPr>
          <p:spPr>
            <a:xfrm>
              <a:off x="7856025" y="4383302"/>
              <a:ext cx="162529" cy="162529"/>
            </a:xfrm>
            <a:prstGeom prst="ellipse">
              <a:avLst/>
            </a:prstGeom>
            <a:solidFill>
              <a:srgbClr val="82B3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6A7BFB1-B4C2-BB7B-8C63-9366C3FA61D2}"/>
                </a:ext>
              </a:extLst>
            </p:cNvPr>
            <p:cNvSpPr/>
            <p:nvPr/>
          </p:nvSpPr>
          <p:spPr>
            <a:xfrm>
              <a:off x="7601995" y="4077761"/>
              <a:ext cx="162529" cy="162529"/>
            </a:xfrm>
            <a:prstGeom prst="ellipse">
              <a:avLst/>
            </a:prstGeom>
            <a:solidFill>
              <a:srgbClr val="82B3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67600CF-BFFD-F02D-E744-A1CFF2D39F1D}"/>
                </a:ext>
              </a:extLst>
            </p:cNvPr>
            <p:cNvSpPr/>
            <p:nvPr/>
          </p:nvSpPr>
          <p:spPr>
            <a:xfrm>
              <a:off x="7856025" y="4011838"/>
              <a:ext cx="162529" cy="162529"/>
            </a:xfrm>
            <a:prstGeom prst="ellipse">
              <a:avLst/>
            </a:prstGeom>
            <a:solidFill>
              <a:srgbClr val="82B3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263B844-D0BD-3E78-3A36-BC6D72EEDB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99952" y="5020904"/>
              <a:ext cx="272917" cy="189589"/>
            </a:xfrm>
            <a:prstGeom prst="line">
              <a:avLst/>
            </a:prstGeom>
            <a:ln w="38100">
              <a:solidFill>
                <a:srgbClr val="6C8EBF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1E6A729-D68A-1988-840A-A8FB300B3D7D}"/>
                </a:ext>
              </a:extLst>
            </p:cNvPr>
            <p:cNvCxnSpPr>
              <a:cxnSpLocks/>
            </p:cNvCxnSpPr>
            <p:nvPr/>
          </p:nvCxnSpPr>
          <p:spPr>
            <a:xfrm>
              <a:off x="7151642" y="5020904"/>
              <a:ext cx="215513" cy="189589"/>
            </a:xfrm>
            <a:prstGeom prst="line">
              <a:avLst/>
            </a:prstGeom>
            <a:ln w="38100">
              <a:solidFill>
                <a:srgbClr val="6C8EBF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D3E1505-6FEE-B763-0123-514E951792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27192" y="4873539"/>
              <a:ext cx="272917" cy="189589"/>
            </a:xfrm>
            <a:prstGeom prst="line">
              <a:avLst/>
            </a:prstGeom>
            <a:ln w="38100">
              <a:solidFill>
                <a:srgbClr val="82B366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85954B2-E43D-ADC8-209D-6B56FAE6FE40}"/>
                </a:ext>
              </a:extLst>
            </p:cNvPr>
            <p:cNvCxnSpPr>
              <a:cxnSpLocks/>
            </p:cNvCxnSpPr>
            <p:nvPr/>
          </p:nvCxnSpPr>
          <p:spPr>
            <a:xfrm>
              <a:off x="8178882" y="4873539"/>
              <a:ext cx="215513" cy="189589"/>
            </a:xfrm>
            <a:prstGeom prst="line">
              <a:avLst/>
            </a:prstGeom>
            <a:ln w="38100">
              <a:solidFill>
                <a:srgbClr val="82B366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331F684-451A-2A4F-8376-92727D7AC3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21126" y="5165106"/>
              <a:ext cx="286607" cy="189589"/>
            </a:xfrm>
            <a:prstGeom prst="line">
              <a:avLst/>
            </a:prstGeom>
            <a:ln w="38100">
              <a:solidFill>
                <a:srgbClr val="82B366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B9CA7D5-DD24-718D-03BC-402AD1DF8353}"/>
                </a:ext>
              </a:extLst>
            </p:cNvPr>
            <p:cNvCxnSpPr>
              <a:cxnSpLocks/>
            </p:cNvCxnSpPr>
            <p:nvPr/>
          </p:nvCxnSpPr>
          <p:spPr>
            <a:xfrm>
              <a:off x="7610802" y="5140023"/>
              <a:ext cx="215513" cy="189589"/>
            </a:xfrm>
            <a:prstGeom prst="line">
              <a:avLst/>
            </a:prstGeom>
            <a:ln w="38100">
              <a:solidFill>
                <a:srgbClr val="82B366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B05391D-C9FC-1CE9-817B-C872116E6EB3}"/>
                </a:ext>
              </a:extLst>
            </p:cNvPr>
            <p:cNvSpPr/>
            <p:nvPr/>
          </p:nvSpPr>
          <p:spPr>
            <a:xfrm>
              <a:off x="6895371" y="5809865"/>
              <a:ext cx="433059" cy="386422"/>
            </a:xfrm>
            <a:custGeom>
              <a:avLst/>
              <a:gdLst>
                <a:gd name="csX0" fmla="*/ 0 w 683172"/>
                <a:gd name="csY0" fmla="*/ 546538 h 609600"/>
                <a:gd name="csX1" fmla="*/ 31531 w 683172"/>
                <a:gd name="csY1" fmla="*/ 252248 h 609600"/>
                <a:gd name="csX2" fmla="*/ 262758 w 683172"/>
                <a:gd name="csY2" fmla="*/ 441434 h 609600"/>
                <a:gd name="csX3" fmla="*/ 220717 w 683172"/>
                <a:gd name="csY3" fmla="*/ 0 h 609600"/>
                <a:gd name="csX4" fmla="*/ 683172 w 683172"/>
                <a:gd name="csY4" fmla="*/ 189186 h 609600"/>
                <a:gd name="csX5" fmla="*/ 462455 w 683172"/>
                <a:gd name="csY5" fmla="*/ 609600 h 609600"/>
                <a:gd name="csX6" fmla="*/ 0 w 683172"/>
                <a:gd name="csY6" fmla="*/ 546538 h 6096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683172" h="609600">
                  <a:moveTo>
                    <a:pt x="0" y="546538"/>
                  </a:moveTo>
                  <a:lnTo>
                    <a:pt x="31531" y="252248"/>
                  </a:lnTo>
                  <a:lnTo>
                    <a:pt x="262758" y="441434"/>
                  </a:lnTo>
                  <a:lnTo>
                    <a:pt x="220717" y="0"/>
                  </a:lnTo>
                  <a:lnTo>
                    <a:pt x="683172" y="189186"/>
                  </a:lnTo>
                  <a:lnTo>
                    <a:pt x="462455" y="609600"/>
                  </a:lnTo>
                  <a:lnTo>
                    <a:pt x="0" y="546538"/>
                  </a:lnTo>
                  <a:close/>
                </a:path>
              </a:pathLst>
            </a:custGeom>
            <a:solidFill>
              <a:srgbClr val="6C8E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81A633C-E797-4BD9-F96A-6B90652B6243}"/>
                </a:ext>
              </a:extLst>
            </p:cNvPr>
            <p:cNvSpPr/>
            <p:nvPr/>
          </p:nvSpPr>
          <p:spPr>
            <a:xfrm>
              <a:off x="7492997" y="5966653"/>
              <a:ext cx="493022" cy="359773"/>
            </a:xfrm>
            <a:custGeom>
              <a:avLst/>
              <a:gdLst>
                <a:gd name="csX0" fmla="*/ 304800 w 777766"/>
                <a:gd name="csY0" fmla="*/ 0 h 567559"/>
                <a:gd name="csX1" fmla="*/ 704193 w 777766"/>
                <a:gd name="csY1" fmla="*/ 31531 h 567559"/>
                <a:gd name="csX2" fmla="*/ 536028 w 777766"/>
                <a:gd name="csY2" fmla="*/ 231228 h 567559"/>
                <a:gd name="csX3" fmla="*/ 777766 w 777766"/>
                <a:gd name="csY3" fmla="*/ 231228 h 567559"/>
                <a:gd name="csX4" fmla="*/ 546538 w 777766"/>
                <a:gd name="csY4" fmla="*/ 567559 h 567559"/>
                <a:gd name="csX5" fmla="*/ 315311 w 777766"/>
                <a:gd name="csY5" fmla="*/ 378373 h 567559"/>
                <a:gd name="csX6" fmla="*/ 0 w 777766"/>
                <a:gd name="csY6" fmla="*/ 273269 h 567559"/>
                <a:gd name="csX7" fmla="*/ 189186 w 777766"/>
                <a:gd name="csY7" fmla="*/ 231228 h 567559"/>
                <a:gd name="csX8" fmla="*/ 304800 w 777766"/>
                <a:gd name="csY8" fmla="*/ 0 h 5675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77766" h="567559">
                  <a:moveTo>
                    <a:pt x="304800" y="0"/>
                  </a:moveTo>
                  <a:lnTo>
                    <a:pt x="704193" y="31531"/>
                  </a:lnTo>
                  <a:lnTo>
                    <a:pt x="536028" y="231228"/>
                  </a:lnTo>
                  <a:lnTo>
                    <a:pt x="777766" y="231228"/>
                  </a:lnTo>
                  <a:lnTo>
                    <a:pt x="546538" y="567559"/>
                  </a:lnTo>
                  <a:lnTo>
                    <a:pt x="315311" y="378373"/>
                  </a:lnTo>
                  <a:lnTo>
                    <a:pt x="0" y="273269"/>
                  </a:lnTo>
                  <a:lnTo>
                    <a:pt x="189186" y="231228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82B3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Helvetica" pitchFamily="2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766A52C-874C-9646-F66A-452E94609481}"/>
                </a:ext>
              </a:extLst>
            </p:cNvPr>
            <p:cNvSpPr/>
            <p:nvPr/>
          </p:nvSpPr>
          <p:spPr>
            <a:xfrm>
              <a:off x="8020530" y="5702405"/>
              <a:ext cx="433060" cy="437387"/>
            </a:xfrm>
            <a:custGeom>
              <a:avLst/>
              <a:gdLst>
                <a:gd name="csX0" fmla="*/ 0 w 861849"/>
                <a:gd name="csY0" fmla="*/ 157655 h 756745"/>
                <a:gd name="csX1" fmla="*/ 199697 w 861849"/>
                <a:gd name="csY1" fmla="*/ 378372 h 756745"/>
                <a:gd name="csX2" fmla="*/ 283780 w 861849"/>
                <a:gd name="csY2" fmla="*/ 84083 h 756745"/>
                <a:gd name="csX3" fmla="*/ 504497 w 861849"/>
                <a:gd name="csY3" fmla="*/ 252248 h 756745"/>
                <a:gd name="csX4" fmla="*/ 861849 w 861849"/>
                <a:gd name="csY4" fmla="*/ 0 h 756745"/>
                <a:gd name="csX5" fmla="*/ 767256 w 861849"/>
                <a:gd name="csY5" fmla="*/ 399393 h 756745"/>
                <a:gd name="csX6" fmla="*/ 451945 w 861849"/>
                <a:gd name="csY6" fmla="*/ 504497 h 756745"/>
                <a:gd name="csX7" fmla="*/ 525518 w 861849"/>
                <a:gd name="csY7" fmla="*/ 756745 h 756745"/>
                <a:gd name="csX8" fmla="*/ 105104 w 861849"/>
                <a:gd name="csY8" fmla="*/ 704193 h 756745"/>
                <a:gd name="csX9" fmla="*/ 0 w 861849"/>
                <a:gd name="csY9" fmla="*/ 157655 h 75674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861849" h="756745">
                  <a:moveTo>
                    <a:pt x="0" y="157655"/>
                  </a:moveTo>
                  <a:lnTo>
                    <a:pt x="199697" y="378372"/>
                  </a:lnTo>
                  <a:lnTo>
                    <a:pt x="283780" y="84083"/>
                  </a:lnTo>
                  <a:lnTo>
                    <a:pt x="504497" y="252248"/>
                  </a:lnTo>
                  <a:lnTo>
                    <a:pt x="861849" y="0"/>
                  </a:lnTo>
                  <a:lnTo>
                    <a:pt x="767256" y="399393"/>
                  </a:lnTo>
                  <a:lnTo>
                    <a:pt x="451945" y="504497"/>
                  </a:lnTo>
                  <a:lnTo>
                    <a:pt x="525518" y="756745"/>
                  </a:lnTo>
                  <a:lnTo>
                    <a:pt x="105104" y="704193"/>
                  </a:lnTo>
                  <a:lnTo>
                    <a:pt x="0" y="157655"/>
                  </a:lnTo>
                  <a:close/>
                </a:path>
              </a:pathLst>
            </a:custGeom>
            <a:solidFill>
              <a:srgbClr val="82B3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Helvetica" pitchFamily="2" charset="0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0F645B9-8864-1B29-46CE-E40E87FE8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43185" y="5161214"/>
              <a:ext cx="286607" cy="189589"/>
            </a:xfrm>
            <a:prstGeom prst="line">
              <a:avLst/>
            </a:prstGeom>
            <a:ln w="38100">
              <a:solidFill>
                <a:srgbClr val="82B366"/>
              </a:solidFill>
              <a:headEnd type="oval"/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C092E3BD-B611-0680-4A92-46F1893E3CD4}"/>
                </a:ext>
              </a:extLst>
            </p:cNvPr>
            <p:cNvSpPr/>
            <p:nvPr/>
          </p:nvSpPr>
          <p:spPr>
            <a:xfrm>
              <a:off x="6779504" y="3885261"/>
              <a:ext cx="3988056" cy="755741"/>
            </a:xfrm>
            <a:prstGeom prst="roundRect">
              <a:avLst/>
            </a:prstGeom>
            <a:noFill/>
            <a:ln w="317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Helvetica" pitchFamily="2" charset="0"/>
              </a:endParaRP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28AF6AA9-818F-134A-4784-4BC2CA0F5431}"/>
                </a:ext>
              </a:extLst>
            </p:cNvPr>
            <p:cNvSpPr/>
            <p:nvPr/>
          </p:nvSpPr>
          <p:spPr>
            <a:xfrm>
              <a:off x="6779504" y="4746270"/>
              <a:ext cx="3988056" cy="755741"/>
            </a:xfrm>
            <a:prstGeom prst="roundRect">
              <a:avLst/>
            </a:prstGeom>
            <a:noFill/>
            <a:ln w="317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Helvetica" pitchFamily="2" charset="0"/>
              </a:endParaRPr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3AC72757-87AB-A512-EC36-84BB6FA1809B}"/>
                </a:ext>
              </a:extLst>
            </p:cNvPr>
            <p:cNvSpPr/>
            <p:nvPr/>
          </p:nvSpPr>
          <p:spPr>
            <a:xfrm>
              <a:off x="6784451" y="5614120"/>
              <a:ext cx="3983755" cy="755741"/>
            </a:xfrm>
            <a:prstGeom prst="roundRect">
              <a:avLst/>
            </a:prstGeom>
            <a:noFill/>
            <a:ln w="317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Helvetica" pitchFamily="2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31CD642-9A9C-F1DB-3A82-CB434BD39024}"/>
                </a:ext>
              </a:extLst>
            </p:cNvPr>
            <p:cNvSpPr txBox="1"/>
            <p:nvPr/>
          </p:nvSpPr>
          <p:spPr>
            <a:xfrm>
              <a:off x="6702499" y="2701980"/>
              <a:ext cx="12089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Storage Layer</a:t>
              </a:r>
            </a:p>
          </p:txBody>
        </p:sp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D7F88E4F-9662-5969-3BFB-A72A13823EEC}"/>
                </a:ext>
              </a:extLst>
            </p:cNvPr>
            <p:cNvSpPr/>
            <p:nvPr/>
          </p:nvSpPr>
          <p:spPr>
            <a:xfrm>
              <a:off x="6813178" y="2950979"/>
              <a:ext cx="3954382" cy="804283"/>
            </a:xfrm>
            <a:prstGeom prst="roundRect">
              <a:avLst/>
            </a:prstGeom>
            <a:noFill/>
            <a:ln w="317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  <a:latin typeface="Helvetica" pitchFamily="2" charset="0"/>
              </a:endParaRPr>
            </a:p>
          </p:txBody>
        </p:sp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AC11217B-BBAA-A891-B893-1F7612BD086C}"/>
                </a:ext>
              </a:extLst>
            </p:cNvPr>
            <p:cNvSpPr/>
            <p:nvPr/>
          </p:nvSpPr>
          <p:spPr>
            <a:xfrm>
              <a:off x="7927192" y="3255822"/>
              <a:ext cx="786454" cy="412699"/>
            </a:xfrm>
            <a:prstGeom prst="roundRect">
              <a:avLst/>
            </a:prstGeom>
            <a:solidFill>
              <a:srgbClr val="F2E3E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Thread Pool</a:t>
              </a:r>
            </a:p>
          </p:txBody>
        </p:sp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D98A5703-FA10-4608-3F07-4361F074EFB4}"/>
                </a:ext>
              </a:extLst>
            </p:cNvPr>
            <p:cNvSpPr/>
            <p:nvPr/>
          </p:nvSpPr>
          <p:spPr>
            <a:xfrm>
              <a:off x="8824325" y="3263405"/>
              <a:ext cx="816453" cy="412699"/>
            </a:xfrm>
            <a:prstGeom prst="roundRect">
              <a:avLst/>
            </a:prstGeom>
            <a:solidFill>
              <a:srgbClr val="F2E3E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Type Analyzer</a:t>
              </a:r>
            </a:p>
          </p:txBody>
        </p:sp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1C9AF661-25A5-15D6-FD46-AE03C62DD318}"/>
                </a:ext>
              </a:extLst>
            </p:cNvPr>
            <p:cNvSpPr/>
            <p:nvPr/>
          </p:nvSpPr>
          <p:spPr>
            <a:xfrm>
              <a:off x="9781455" y="3272236"/>
              <a:ext cx="892527" cy="412699"/>
            </a:xfrm>
            <a:prstGeom prst="roundRect">
              <a:avLst/>
            </a:prstGeom>
            <a:solidFill>
              <a:srgbClr val="F2E3E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Transfer Manager</a:t>
              </a:r>
            </a:p>
          </p:txBody>
        </p: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3BC6AA85-E938-697A-C577-1F5673797BEF}"/>
                </a:ext>
              </a:extLst>
            </p:cNvPr>
            <p:cNvSpPr/>
            <p:nvPr/>
          </p:nvSpPr>
          <p:spPr>
            <a:xfrm>
              <a:off x="6978071" y="3237273"/>
              <a:ext cx="786454" cy="412699"/>
            </a:xfrm>
            <a:prstGeom prst="roundRect">
              <a:avLst/>
            </a:prstGeom>
            <a:solidFill>
              <a:srgbClr val="F2E3E3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Helvetica" pitchFamily="2" charset="0"/>
                </a:rPr>
                <a:t>WKB Parser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06F2EEF-4B7D-E4AE-214B-C42E707763DA}"/>
                </a:ext>
              </a:extLst>
            </p:cNvPr>
            <p:cNvSpPr txBox="1"/>
            <p:nvPr/>
          </p:nvSpPr>
          <p:spPr>
            <a:xfrm>
              <a:off x="6910961" y="2962632"/>
              <a:ext cx="1521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err="1">
                  <a:latin typeface="Helvetica" pitchFamily="2" charset="0"/>
                </a:rPr>
                <a:t>ParallelWKBLoader</a:t>
              </a:r>
              <a:endParaRPr lang="en-US" sz="1200" i="1" dirty="0">
                <a:latin typeface="Helvetica" pitchFamily="2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A07E100-B00A-DB21-D508-B1FF7C719E32}"/>
              </a:ext>
            </a:extLst>
          </p:cNvPr>
          <p:cNvGrpSpPr/>
          <p:nvPr/>
        </p:nvGrpSpPr>
        <p:grpSpPr>
          <a:xfrm>
            <a:off x="2494865" y="6013143"/>
            <a:ext cx="4125020" cy="578526"/>
            <a:chOff x="2494865" y="5830580"/>
            <a:chExt cx="4125020" cy="57852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06855BE-EE84-5779-71BE-1D36CCB2262E}"/>
                </a:ext>
              </a:extLst>
            </p:cNvPr>
            <p:cNvSpPr txBox="1"/>
            <p:nvPr/>
          </p:nvSpPr>
          <p:spPr>
            <a:xfrm>
              <a:off x="4023493" y="5946076"/>
              <a:ext cx="10294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2" charset="0"/>
                </a:rPr>
                <a:t>Geometries</a:t>
              </a:r>
            </a:p>
          </p:txBody>
        </p:sp>
        <p:sp>
          <p:nvSpPr>
            <p:cNvPr id="59" name="Left-Up Arrow 58">
              <a:extLst>
                <a:ext uri="{FF2B5EF4-FFF2-40B4-BE49-F238E27FC236}">
                  <a16:creationId xmlns:a16="http://schemas.microsoft.com/office/drawing/2014/main" id="{BEF355ED-F843-1266-7940-6BF9545FAA1C}"/>
                </a:ext>
              </a:extLst>
            </p:cNvPr>
            <p:cNvSpPr/>
            <p:nvPr/>
          </p:nvSpPr>
          <p:spPr>
            <a:xfrm flipH="1">
              <a:off x="2494865" y="5830580"/>
              <a:ext cx="4125020" cy="578526"/>
            </a:xfrm>
            <a:prstGeom prst="leftUpArrow">
              <a:avLst>
                <a:gd name="adj1" fmla="val 14453"/>
                <a:gd name="adj2" fmla="val 25000"/>
                <a:gd name="adj3" fmla="val 20679"/>
              </a:avLst>
            </a:prstGeom>
            <a:solidFill>
              <a:srgbClr val="FFB3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42297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396"/>
    </mc:Choice>
    <mc:Fallback>
      <p:transition spd="slow" advTm="453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9" grpId="0" animBg="1"/>
      <p:bldP spid="35" grpId="0" animBg="1"/>
      <p:bldP spid="38" grpId="0" animBg="1"/>
      <p:bldP spid="39" grpId="0" animBg="1"/>
      <p:bldP spid="4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3CA6267-05D3-94F7-CD7A-A79054CD0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6FB077-DE53-14BF-D470-717D4E3F126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BC9E27-AD20-D7C3-ECD7-0FC386FBB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SedonaDB</a:t>
            </a:r>
            <a:r>
              <a:rPr lang="en-US" dirty="0"/>
              <a:t> Outperforms CPU-based DBs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86B647-E59C-4A77-84DC-A396508DC0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206198"/>
            <a:ext cx="11049000" cy="4949761"/>
          </a:xfrm>
        </p:spPr>
        <p:txBody>
          <a:bodyPr/>
          <a:lstStyle/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8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Baselines: Popular OLAP and OLTP DBs with spatial extensions</a:t>
            </a: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18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18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18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1430" indent="0">
              <a:spcBef>
                <a:spcPts val="800"/>
              </a:spcBef>
              <a:buNone/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18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1430" indent="0">
              <a:spcBef>
                <a:spcPts val="800"/>
              </a:spcBef>
              <a:buNone/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18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1800" b="1" dirty="0">
                <a:solidFill>
                  <a:srgbClr val="2980B9"/>
                </a:solidFill>
                <a:latin typeface="Arial"/>
              </a:rPr>
              <a:t>Benchmark: Sedona </a:t>
            </a:r>
            <a:r>
              <a:rPr lang="en-US" sz="1800" b="1" dirty="0" err="1">
                <a:solidFill>
                  <a:srgbClr val="2980B9"/>
                </a:solidFill>
                <a:latin typeface="Arial"/>
              </a:rPr>
              <a:t>SpatialBench</a:t>
            </a:r>
            <a:r>
              <a:rPr lang="en-US" sz="1800" b="1" dirty="0">
                <a:solidFill>
                  <a:srgbClr val="2980B9"/>
                </a:solidFill>
                <a:latin typeface="Arial"/>
              </a:rPr>
              <a:t> (similar to TPC-H)</a:t>
            </a:r>
            <a:endParaRPr lang="en-US" sz="1400" dirty="0">
              <a:solidFill>
                <a:srgbClr val="4B5563"/>
              </a:solidFill>
              <a:latin typeface="Arial"/>
            </a:endParaRPr>
          </a:p>
          <a:p>
            <a:endParaRPr lang="en-US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B6DB59B-DB1B-80C7-2D66-3EAF88E7C130}"/>
              </a:ext>
            </a:extLst>
          </p:cNvPr>
          <p:cNvGraphicFramePr>
            <a:graphicFrameLocks noGrp="1"/>
          </p:cNvGraphicFramePr>
          <p:nvPr/>
        </p:nvGraphicFramePr>
        <p:xfrm>
          <a:off x="762001" y="1596250"/>
          <a:ext cx="5195644" cy="153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815">
                  <a:extLst>
                    <a:ext uri="{9D8B030D-6E8A-4147-A177-3AD203B41FA5}">
                      <a16:colId xmlns:a16="http://schemas.microsoft.com/office/drawing/2014/main" val="35626219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3876149103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1312465171"/>
                    </a:ext>
                  </a:extLst>
                </a:gridCol>
              </a:tblGrid>
              <a:tr h="28564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Name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Category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Device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6666134"/>
                  </a:ext>
                </a:extLst>
              </a:tr>
              <a:tr h="28564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DuckDB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OLAP DB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CPU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2061725"/>
                  </a:ext>
                </a:extLst>
              </a:tr>
              <a:tr h="28564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GeoPandas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Python Library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CPU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598314"/>
                  </a:ext>
                </a:extLst>
              </a:tr>
              <a:tr h="28564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PostGIS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Spatial Extension to OLTP DB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CPU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1380426"/>
                  </a:ext>
                </a:extLst>
              </a:tr>
              <a:tr h="28564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SedonaDB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OLAP DB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CPU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2759460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2525E374-7BAE-4804-8E50-D65C717F3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1" y="3722510"/>
            <a:ext cx="7722034" cy="3135490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7C95273-95F8-899A-B2DB-4CB39EC0D69A}"/>
              </a:ext>
            </a:extLst>
          </p:cNvPr>
          <p:cNvGraphicFramePr>
            <a:graphicFrameLocks noGrp="1"/>
          </p:cNvGraphicFramePr>
          <p:nvPr/>
        </p:nvGraphicFramePr>
        <p:xfrm>
          <a:off x="8065200" y="1340620"/>
          <a:ext cx="3955577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200">
                  <a:extLst>
                    <a:ext uri="{9D8B030D-6E8A-4147-A177-3AD203B41FA5}">
                      <a16:colId xmlns:a16="http://schemas.microsoft.com/office/drawing/2014/main" val="3445788219"/>
                    </a:ext>
                  </a:extLst>
                </a:gridCol>
                <a:gridCol w="3037377">
                  <a:extLst>
                    <a:ext uri="{9D8B030D-6E8A-4147-A177-3AD203B41FA5}">
                      <a16:colId xmlns:a16="http://schemas.microsoft.com/office/drawing/2014/main" val="3268953998"/>
                    </a:ext>
                  </a:extLst>
                </a:gridCol>
              </a:tblGrid>
              <a:tr h="3026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5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Query</a:t>
                      </a:r>
                    </a:p>
                  </a:txBody>
                  <a:tcPr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en-US" sz="15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887316"/>
                  </a:ext>
                </a:extLst>
              </a:tr>
              <a:tr h="2882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trips starting within Coconino County zone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72132"/>
                  </a:ext>
                </a:extLst>
              </a:tr>
              <a:tr h="2882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Zone distribution of top 1000 trips by tip amount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357720"/>
                  </a:ext>
                </a:extLst>
              </a:tr>
              <a:tr h="2882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Zone statistics for trips within a 50km radius of Sedona city center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977403"/>
                  </a:ext>
                </a:extLst>
              </a:tr>
              <a:tr h="2882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Duplicate/overlap detection via Intersection over Union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8794683"/>
                  </a:ext>
                </a:extLst>
              </a:tr>
              <a:tr h="2882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Zone statistics for trips starting within each zone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39826"/>
                  </a:ext>
                </a:extLst>
              </a:tr>
              <a:tr h="28826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trips that cross between different zones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52709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749222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5"/>
    </mc:Choice>
    <mc:Fallback>
      <p:transition spd="slow" advTm="2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9B09CA-EF00-C6FB-6943-5C7B13405B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E0C81F-9D23-3A36-1952-98CAA1F33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SpatialBench</a:t>
            </a:r>
            <a:r>
              <a:rPr lang="en-US" dirty="0"/>
              <a:t> Overview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B15EC21-2713-73A0-3DDC-4F90BC8211E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32024006"/>
              </p:ext>
            </p:extLst>
          </p:nvPr>
        </p:nvGraphicFramePr>
        <p:xfrm>
          <a:off x="504652" y="1490472"/>
          <a:ext cx="11182695" cy="2184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021">
                  <a:extLst>
                    <a:ext uri="{9D8B030D-6E8A-4147-A177-3AD203B41FA5}">
                      <a16:colId xmlns:a16="http://schemas.microsoft.com/office/drawing/2014/main" val="3215717664"/>
                    </a:ext>
                  </a:extLst>
                </a:gridCol>
                <a:gridCol w="2650436">
                  <a:extLst>
                    <a:ext uri="{9D8B030D-6E8A-4147-A177-3AD203B41FA5}">
                      <a16:colId xmlns:a16="http://schemas.microsoft.com/office/drawing/2014/main" val="4196041561"/>
                    </a:ext>
                  </a:extLst>
                </a:gridCol>
                <a:gridCol w="4688378">
                  <a:extLst>
                    <a:ext uri="{9D8B030D-6E8A-4147-A177-3AD203B41FA5}">
                      <a16:colId xmlns:a16="http://schemas.microsoft.com/office/drawing/2014/main" val="2246770526"/>
                    </a:ext>
                  </a:extLst>
                </a:gridCol>
                <a:gridCol w="3008860">
                  <a:extLst>
                    <a:ext uri="{9D8B030D-6E8A-4147-A177-3AD203B41FA5}">
                      <a16:colId xmlns:a16="http://schemas.microsoft.com/office/drawing/2014/main" val="1570216425"/>
                    </a:ext>
                  </a:extLst>
                </a:gridCol>
              </a:tblGrid>
              <a:tr h="7219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Query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Spatial Characteristics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Scenario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892114"/>
                  </a:ext>
                </a:extLst>
              </a:tr>
              <a:tr h="101919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Q2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trips starting within Coconino County (Arizona) zone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Point-in-polygon spatial filtering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ST_Intersects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Subquery with spatial geometry selection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Simple aggregation on spatially filtered 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all trips originating within a specific administrative boundary (county) for regional transportation statistics.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6795880"/>
                  </a:ext>
                </a:extLst>
              </a:tr>
            </a:tbl>
          </a:graphicData>
        </a:graphic>
      </p:graphicFrame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0040595F-2552-BF9F-B589-46DE3BE723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1589554"/>
              </p:ext>
            </p:extLst>
          </p:nvPr>
        </p:nvGraphicFramePr>
        <p:xfrm>
          <a:off x="502920" y="1490472"/>
          <a:ext cx="11182695" cy="4562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021">
                  <a:extLst>
                    <a:ext uri="{9D8B030D-6E8A-4147-A177-3AD203B41FA5}">
                      <a16:colId xmlns:a16="http://schemas.microsoft.com/office/drawing/2014/main" val="3215717664"/>
                    </a:ext>
                  </a:extLst>
                </a:gridCol>
                <a:gridCol w="2650436">
                  <a:extLst>
                    <a:ext uri="{9D8B030D-6E8A-4147-A177-3AD203B41FA5}">
                      <a16:colId xmlns:a16="http://schemas.microsoft.com/office/drawing/2014/main" val="4196041561"/>
                    </a:ext>
                  </a:extLst>
                </a:gridCol>
                <a:gridCol w="4688378">
                  <a:extLst>
                    <a:ext uri="{9D8B030D-6E8A-4147-A177-3AD203B41FA5}">
                      <a16:colId xmlns:a16="http://schemas.microsoft.com/office/drawing/2014/main" val="2246770526"/>
                    </a:ext>
                  </a:extLst>
                </a:gridCol>
                <a:gridCol w="3008860">
                  <a:extLst>
                    <a:ext uri="{9D8B030D-6E8A-4147-A177-3AD203B41FA5}">
                      <a16:colId xmlns:a16="http://schemas.microsoft.com/office/drawing/2014/main" val="1570216425"/>
                    </a:ext>
                  </a:extLst>
                </a:gridCol>
              </a:tblGrid>
              <a:tr h="7219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Query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Spatial Characteristics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Scenario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892114"/>
                  </a:ext>
                </a:extLst>
              </a:tr>
              <a:tr h="101919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Q2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trips starting within Coconino County (Arizona) zone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Point-in-polygon spatial filtering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ST_Intersects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Subquery with spatial geometry selection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Simple aggregation on spatially filtered 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all trips originating within a specific administrative boundary (county) for regional transportation statistics.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6795880"/>
                  </a:ext>
                </a:extLst>
              </a:tr>
              <a:tr h="13164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Q4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Zone distribution of top 1000 trips by tip amount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Subquery with ordering and limiting; Aggregation on spatially joined results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Point-in-polygon spatial join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ST_Within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Multi-step query; spatial filtering, and grouping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Analyze the geographic distribution of high-value trips (by tip amount) to understand premium service areas.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2375324"/>
                  </a:ext>
                </a:extLst>
              </a:tr>
              <a:tr h="7219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Q6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Zone statistics for trips within a 50km radius of Sedona city center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Polygon containment check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ST_Contains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Point-in-polygon spatial join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ST_Within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Analyze trip patterns in zones within a metropolitan area around a city center.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0373056"/>
                  </a:ext>
                </a:extLst>
              </a:tr>
            </a:tbl>
          </a:graphicData>
        </a:graphic>
      </p:graphicFrame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5E95879C-BC8A-47BB-3C36-79F87A304E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0700817"/>
              </p:ext>
            </p:extLst>
          </p:nvPr>
        </p:nvGraphicFramePr>
        <p:xfrm>
          <a:off x="502920" y="1490472"/>
          <a:ext cx="11182695" cy="36480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021">
                  <a:extLst>
                    <a:ext uri="{9D8B030D-6E8A-4147-A177-3AD203B41FA5}">
                      <a16:colId xmlns:a16="http://schemas.microsoft.com/office/drawing/2014/main" val="3215717664"/>
                    </a:ext>
                  </a:extLst>
                </a:gridCol>
                <a:gridCol w="2650436">
                  <a:extLst>
                    <a:ext uri="{9D8B030D-6E8A-4147-A177-3AD203B41FA5}">
                      <a16:colId xmlns:a16="http://schemas.microsoft.com/office/drawing/2014/main" val="4196041561"/>
                    </a:ext>
                  </a:extLst>
                </a:gridCol>
                <a:gridCol w="4688378">
                  <a:extLst>
                    <a:ext uri="{9D8B030D-6E8A-4147-A177-3AD203B41FA5}">
                      <a16:colId xmlns:a16="http://schemas.microsoft.com/office/drawing/2014/main" val="2246770526"/>
                    </a:ext>
                  </a:extLst>
                </a:gridCol>
                <a:gridCol w="3008860">
                  <a:extLst>
                    <a:ext uri="{9D8B030D-6E8A-4147-A177-3AD203B41FA5}">
                      <a16:colId xmlns:a16="http://schemas.microsoft.com/office/drawing/2014/main" val="1570216425"/>
                    </a:ext>
                  </a:extLst>
                </a:gridCol>
              </a:tblGrid>
              <a:tr h="7219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Query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Spatial Characteristics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Scenario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892114"/>
                  </a:ext>
                </a:extLst>
              </a:tr>
              <a:tr h="101919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Q2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trips starting within Coconino County (Arizona) zone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Point-in-polygon spatial filtering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ST_Intersects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Subquery with spatial geometry selection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Simple aggregation on spatially filtered 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all trips originating within a specific administrative boundary (county) for regional transportation statistics.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6795880"/>
                  </a:ext>
                </a:extLst>
              </a:tr>
              <a:tr h="13164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Q4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Zone distribution of top 1000 trips by tip amount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Subquery with ordering and limiting; Aggregation on spatially joined results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Point-in-polygon spatial join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ST_Within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Multi-step query; spatial filtering, and grouping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Analyze the geographic distribution of high-value trips (by tip amount) to understand premium service areas.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237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531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86B56-73CE-0510-4DF8-9C7A1CE00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916C60-03D4-51A8-14F7-BD7092716F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5F4E60-98B7-CBFF-4F2D-AC9F3744C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SpatialBench</a:t>
            </a:r>
            <a:r>
              <a:rPr lang="en-US" dirty="0"/>
              <a:t> Overview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0C57B8E-481F-CD1D-A5C0-DDE4944FF04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73575588"/>
              </p:ext>
            </p:extLst>
          </p:nvPr>
        </p:nvGraphicFramePr>
        <p:xfrm>
          <a:off x="571500" y="1673352"/>
          <a:ext cx="11049000" cy="183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869">
                  <a:extLst>
                    <a:ext uri="{9D8B030D-6E8A-4147-A177-3AD203B41FA5}">
                      <a16:colId xmlns:a16="http://schemas.microsoft.com/office/drawing/2014/main" val="3215717664"/>
                    </a:ext>
                  </a:extLst>
                </a:gridCol>
                <a:gridCol w="2835331">
                  <a:extLst>
                    <a:ext uri="{9D8B030D-6E8A-4147-A177-3AD203B41FA5}">
                      <a16:colId xmlns:a16="http://schemas.microsoft.com/office/drawing/2014/main" val="4196041561"/>
                    </a:ext>
                  </a:extLst>
                </a:gridCol>
                <a:gridCol w="4006550">
                  <a:extLst>
                    <a:ext uri="{9D8B030D-6E8A-4147-A177-3AD203B41FA5}">
                      <a16:colId xmlns:a16="http://schemas.microsoft.com/office/drawing/2014/main" val="2246770526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15702164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Query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Spatial Characteristics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Scenario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892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Building Conflation (duplicate/overlap detection via Intersection over Union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IoU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•Self-join with spatial intersection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ST_Intersects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); Area calculations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ST_Area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Geometric intersection operations;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Complex geometric ratio calculations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Detect duplicate or overlapping building footprints in GIS datasets to identify data quality issues.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416052"/>
                  </a:ext>
                </a:extLst>
              </a:tr>
            </a:tbl>
          </a:graphicData>
        </a:graphic>
      </p:graphicFrame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238D89DE-4472-67CC-C85F-E27C969EFD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4376361"/>
              </p:ext>
            </p:extLst>
          </p:nvPr>
        </p:nvGraphicFramePr>
        <p:xfrm>
          <a:off x="576072" y="1673352"/>
          <a:ext cx="11049000" cy="302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869">
                  <a:extLst>
                    <a:ext uri="{9D8B030D-6E8A-4147-A177-3AD203B41FA5}">
                      <a16:colId xmlns:a16="http://schemas.microsoft.com/office/drawing/2014/main" val="3215717664"/>
                    </a:ext>
                  </a:extLst>
                </a:gridCol>
                <a:gridCol w="2835331">
                  <a:extLst>
                    <a:ext uri="{9D8B030D-6E8A-4147-A177-3AD203B41FA5}">
                      <a16:colId xmlns:a16="http://schemas.microsoft.com/office/drawing/2014/main" val="4196041561"/>
                    </a:ext>
                  </a:extLst>
                </a:gridCol>
                <a:gridCol w="4006550">
                  <a:extLst>
                    <a:ext uri="{9D8B030D-6E8A-4147-A177-3AD203B41FA5}">
                      <a16:colId xmlns:a16="http://schemas.microsoft.com/office/drawing/2014/main" val="2246770526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15702164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Query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Spatial Characteristics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Scenario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892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Building Conflation (duplicate/overlap detection via Intersection over Union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IoU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•Self-join with spatial intersection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ST_Intersects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); Area calculations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ST_Area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Geometric intersection operations;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Complex geometric ratio calculations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Detect duplicate or overlapping building footprints in GIS datasets to identify data quality issues.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416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Q10</a:t>
                      </a:r>
                    </a:p>
                    <a:p>
                      <a:pPr algn="ctr"/>
                      <a:r>
                        <a:rPr lang="en-US" sz="1800" dirty="0"/>
                        <a:t>(Heavy-join)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Zone statistics for trips starting within each zone</a:t>
                      </a:r>
                    </a:p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Point-in-polygon spatial join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ST_Within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Aggregation with multiple metrics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LEFT JOIN on zones with no trips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Analyze trip patterns and performance metrics for each administrative zone.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387370"/>
                  </a:ext>
                </a:extLst>
              </a:tr>
            </a:tbl>
          </a:graphicData>
        </a:graphic>
      </p:graphicFrame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2F15C37D-4760-D314-163F-66A3DF5C2E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916113"/>
              </p:ext>
            </p:extLst>
          </p:nvPr>
        </p:nvGraphicFramePr>
        <p:xfrm>
          <a:off x="576072" y="1673352"/>
          <a:ext cx="11049000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869">
                  <a:extLst>
                    <a:ext uri="{9D8B030D-6E8A-4147-A177-3AD203B41FA5}">
                      <a16:colId xmlns:a16="http://schemas.microsoft.com/office/drawing/2014/main" val="3215717664"/>
                    </a:ext>
                  </a:extLst>
                </a:gridCol>
                <a:gridCol w="2835331">
                  <a:extLst>
                    <a:ext uri="{9D8B030D-6E8A-4147-A177-3AD203B41FA5}">
                      <a16:colId xmlns:a16="http://schemas.microsoft.com/office/drawing/2014/main" val="4196041561"/>
                    </a:ext>
                  </a:extLst>
                </a:gridCol>
                <a:gridCol w="4006550">
                  <a:extLst>
                    <a:ext uri="{9D8B030D-6E8A-4147-A177-3AD203B41FA5}">
                      <a16:colId xmlns:a16="http://schemas.microsoft.com/office/drawing/2014/main" val="2246770526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15702164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Query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Spatial Characteristics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Scenario</a:t>
                      </a:r>
                    </a:p>
                  </a:txBody>
                  <a:tcPr anchor="ctr"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892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Building Conflation (duplicate/overlap detection via Intersection over Union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IoU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•Self-join with spatial intersection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ST_Intersects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); Area calculations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ST_Area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Geometric intersection operations;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Complex geometric ratio calculations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Detect duplicate or overlapping building footprints in GIS datasets to identify data quality issues.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416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Q10</a:t>
                      </a:r>
                    </a:p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(Heavy-join)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Zone statistics for trips starting within each zone</a:t>
                      </a:r>
                    </a:p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Point-in-polygon spatial join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ST_Within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Aggregation with multiple metrics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LEFT JOIN on zones with no trips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Analyze trip patterns and performance metrics for each administrative zone.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387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Q11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(Heavy-join)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trips that cross between different zones</a:t>
                      </a:r>
                    </a:p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•Multiple point-in-polygon spatial joins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Filtering based on spatial relationship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inter-district/city trips to analyze cross-boundary travel.</a:t>
                      </a:r>
                    </a:p>
                    <a:p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616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517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82B81D-AD10-AE12-AAD1-F03D94ABECC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3CF638-0488-6648-AD39-862D5694F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Opportunity for Spatial DB: RT Cores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3B689B-B8D9-0975-9FCA-D888D76209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8151" y="1379601"/>
            <a:ext cx="8004350" cy="5502487"/>
          </a:xfrm>
        </p:spPr>
        <p:txBody>
          <a:bodyPr>
            <a:normAutofit fontScale="92500" lnSpcReduction="10000"/>
          </a:bodyPr>
          <a:lstStyle/>
          <a:p>
            <a:pPr marL="194310" lvl="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5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Tree traversal is not GPU-friendly</a:t>
            </a:r>
          </a:p>
          <a:p>
            <a:pPr marL="194310" lvl="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5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How about having a new unit to serve this purpose?</a:t>
            </a:r>
          </a:p>
          <a:p>
            <a:pPr marL="194310" lvl="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5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We already have that in your GPU! This thing is called </a:t>
            </a:r>
            <a:r>
              <a:rPr lang="en-US" sz="2500" b="1" dirty="0">
                <a:solidFill>
                  <a:srgbClr val="C00000"/>
                </a:solidFill>
                <a:latin typeface="Arial"/>
                <a:ea typeface="+mn-ea"/>
                <a:cs typeface="+mn-cs"/>
              </a:rPr>
              <a:t>RT Cores</a:t>
            </a:r>
          </a:p>
          <a:p>
            <a:pPr marL="194310" lvl="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3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lvl="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5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Two dedicated circuits in RT Cores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b="1" dirty="0">
                <a:solidFill>
                  <a:srgbClr val="C00000"/>
                </a:solidFill>
                <a:latin typeface="Arial"/>
              </a:rPr>
              <a:t>Accelerating BVH Traversal (a type of spatial index, think of an R-tree)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Accelerating Ray-triangle intersection test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Streaming Multiprocessors (SMs) are freed up to do other works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endParaRPr lang="en-US" sz="1600" dirty="0">
              <a:solidFill>
                <a:srgbClr val="4B5563"/>
              </a:solidFill>
              <a:latin typeface="Arial"/>
            </a:endParaRP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5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10X Speedups compared to software-emulated BVH traversal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b="1" dirty="0">
                <a:solidFill>
                  <a:srgbClr val="C00000"/>
                </a:solidFill>
                <a:latin typeface="Arial"/>
              </a:rPr>
              <a:t>1.1 Giga Rays</a:t>
            </a:r>
            <a:r>
              <a:rPr lang="en-US" sz="1600" dirty="0">
                <a:solidFill>
                  <a:srgbClr val="4B5563"/>
                </a:solidFill>
                <a:latin typeface="Arial"/>
              </a:rPr>
              <a:t> on GTX 1080 Ti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b="1" dirty="0">
                <a:solidFill>
                  <a:srgbClr val="C00000"/>
                </a:solidFill>
                <a:latin typeface="Arial"/>
              </a:rPr>
              <a:t>10+ Giga Rays </a:t>
            </a:r>
            <a:r>
              <a:rPr lang="en-US" sz="1600" dirty="0">
                <a:solidFill>
                  <a:srgbClr val="4B5563"/>
                </a:solidFill>
                <a:latin typeface="Arial"/>
              </a:rPr>
              <a:t>on RTX 2080 Ti</a:t>
            </a: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3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endParaRPr lang="en-US" sz="1600" dirty="0">
              <a:solidFill>
                <a:srgbClr val="4B5563"/>
              </a:solidFill>
              <a:latin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DAE6B9-F6D4-1F7C-1FF6-F18ED9377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3903" y="1803327"/>
            <a:ext cx="2726504" cy="46309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350B996-7171-7D35-8486-F3794BF5E515}"/>
              </a:ext>
            </a:extLst>
          </p:cNvPr>
          <p:cNvSpPr/>
          <p:nvPr/>
        </p:nvSpPr>
        <p:spPr>
          <a:xfrm>
            <a:off x="9319521" y="5672273"/>
            <a:ext cx="1085222" cy="617995"/>
          </a:xfrm>
          <a:custGeom>
            <a:avLst/>
            <a:gdLst>
              <a:gd name="csX0" fmla="*/ 0 w 1085222"/>
              <a:gd name="csY0" fmla="*/ 0 h 617995"/>
              <a:gd name="csX1" fmla="*/ 531759 w 1085222"/>
              <a:gd name="csY1" fmla="*/ 0 h 617995"/>
              <a:gd name="csX2" fmla="*/ 1085222 w 1085222"/>
              <a:gd name="csY2" fmla="*/ 0 h 617995"/>
              <a:gd name="csX3" fmla="*/ 1085222 w 1085222"/>
              <a:gd name="csY3" fmla="*/ 617995 h 617995"/>
              <a:gd name="csX4" fmla="*/ 542611 w 1085222"/>
              <a:gd name="csY4" fmla="*/ 617995 h 617995"/>
              <a:gd name="csX5" fmla="*/ 0 w 1085222"/>
              <a:gd name="csY5" fmla="*/ 617995 h 617995"/>
              <a:gd name="csX6" fmla="*/ 0 w 1085222"/>
              <a:gd name="csY6" fmla="*/ 0 h 6179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85222" h="617995" extrusionOk="0">
                <a:moveTo>
                  <a:pt x="0" y="0"/>
                </a:moveTo>
                <a:cubicBezTo>
                  <a:pt x="181034" y="20820"/>
                  <a:pt x="352759" y="22358"/>
                  <a:pt x="531759" y="0"/>
                </a:cubicBezTo>
                <a:cubicBezTo>
                  <a:pt x="710759" y="-22358"/>
                  <a:pt x="920881" y="24548"/>
                  <a:pt x="1085222" y="0"/>
                </a:cubicBezTo>
                <a:cubicBezTo>
                  <a:pt x="1111233" y="180727"/>
                  <a:pt x="1097305" y="435866"/>
                  <a:pt x="1085222" y="617995"/>
                </a:cubicBezTo>
                <a:cubicBezTo>
                  <a:pt x="846768" y="624291"/>
                  <a:pt x="725327" y="641490"/>
                  <a:pt x="542611" y="617995"/>
                </a:cubicBezTo>
                <a:cubicBezTo>
                  <a:pt x="359895" y="594500"/>
                  <a:pt x="228966" y="602091"/>
                  <a:pt x="0" y="617995"/>
                </a:cubicBezTo>
                <a:cubicBezTo>
                  <a:pt x="22877" y="309362"/>
                  <a:pt x="-17767" y="135585"/>
                  <a:pt x="0" y="0"/>
                </a:cubicBezTo>
                <a:close/>
              </a:path>
            </a:pathLst>
          </a:custGeom>
          <a:noFill/>
          <a:ln w="25400">
            <a:solidFill>
              <a:srgbClr val="FF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B7F143-8406-890A-EF26-8DC174D7138B}"/>
              </a:ext>
            </a:extLst>
          </p:cNvPr>
          <p:cNvSpPr/>
          <p:nvPr/>
        </p:nvSpPr>
        <p:spPr>
          <a:xfrm>
            <a:off x="10554820" y="5672273"/>
            <a:ext cx="1085222" cy="617995"/>
          </a:xfrm>
          <a:custGeom>
            <a:avLst/>
            <a:gdLst>
              <a:gd name="csX0" fmla="*/ 0 w 1085222"/>
              <a:gd name="csY0" fmla="*/ 0 h 617995"/>
              <a:gd name="csX1" fmla="*/ 531759 w 1085222"/>
              <a:gd name="csY1" fmla="*/ 0 h 617995"/>
              <a:gd name="csX2" fmla="*/ 1085222 w 1085222"/>
              <a:gd name="csY2" fmla="*/ 0 h 617995"/>
              <a:gd name="csX3" fmla="*/ 1085222 w 1085222"/>
              <a:gd name="csY3" fmla="*/ 617995 h 617995"/>
              <a:gd name="csX4" fmla="*/ 542611 w 1085222"/>
              <a:gd name="csY4" fmla="*/ 617995 h 617995"/>
              <a:gd name="csX5" fmla="*/ 0 w 1085222"/>
              <a:gd name="csY5" fmla="*/ 617995 h 617995"/>
              <a:gd name="csX6" fmla="*/ 0 w 1085222"/>
              <a:gd name="csY6" fmla="*/ 0 h 6179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85222" h="617995" extrusionOk="0">
                <a:moveTo>
                  <a:pt x="0" y="0"/>
                </a:moveTo>
                <a:cubicBezTo>
                  <a:pt x="181034" y="20820"/>
                  <a:pt x="352759" y="22358"/>
                  <a:pt x="531759" y="0"/>
                </a:cubicBezTo>
                <a:cubicBezTo>
                  <a:pt x="710759" y="-22358"/>
                  <a:pt x="920881" y="24548"/>
                  <a:pt x="1085222" y="0"/>
                </a:cubicBezTo>
                <a:cubicBezTo>
                  <a:pt x="1111233" y="180727"/>
                  <a:pt x="1097305" y="435866"/>
                  <a:pt x="1085222" y="617995"/>
                </a:cubicBezTo>
                <a:cubicBezTo>
                  <a:pt x="846768" y="624291"/>
                  <a:pt x="725327" y="641490"/>
                  <a:pt x="542611" y="617995"/>
                </a:cubicBezTo>
                <a:cubicBezTo>
                  <a:pt x="359895" y="594500"/>
                  <a:pt x="228966" y="602091"/>
                  <a:pt x="0" y="617995"/>
                </a:cubicBezTo>
                <a:cubicBezTo>
                  <a:pt x="22877" y="309362"/>
                  <a:pt x="-17767" y="135585"/>
                  <a:pt x="0" y="0"/>
                </a:cubicBezTo>
                <a:close/>
              </a:path>
            </a:pathLst>
          </a:custGeom>
          <a:noFill/>
          <a:ln w="25400">
            <a:solidFill>
              <a:srgbClr val="FF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925B0C-CEF2-62A6-FB82-F2CCB891A1CD}"/>
              </a:ext>
            </a:extLst>
          </p:cNvPr>
          <p:cNvSpPr txBox="1"/>
          <p:nvPr/>
        </p:nvSpPr>
        <p:spPr>
          <a:xfrm>
            <a:off x="9307045" y="6628172"/>
            <a:ext cx="249555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/>
              <a:t>NVIDIA, Turing Architecture Whitepaper</a:t>
            </a:r>
          </a:p>
        </p:txBody>
      </p:sp>
    </p:spTree>
    <p:extLst>
      <p:ext uri="{BB962C8B-B14F-4D97-AF65-F5344CB8AC3E}">
        <p14:creationId xmlns:p14="http://schemas.microsoft.com/office/powerpoint/2010/main" val="172642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1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ACF33A-C82A-541C-4898-21528DDC7F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B88BA9-334A-962D-90C3-FC1BB3131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Point-in-polygon by Ray-tracing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9279A0F-6EE4-0207-B85A-B5D53CF66E7C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71500" y="1379601"/>
                <a:ext cx="11049000" cy="5478399"/>
              </a:xfrm>
            </p:spPr>
            <p:txBody>
              <a:bodyPr>
                <a:normAutofit fontScale="85000" lnSpcReduction="20000"/>
              </a:bodyPr>
              <a:lstStyle/>
              <a:p>
                <a:pPr marL="194310" indent="-182880">
                  <a:lnSpc>
                    <a:spcPct val="120000"/>
                  </a:lnSpc>
                  <a:spcBef>
                    <a:spcPts val="800"/>
                  </a:spcBef>
                  <a:defRPr sz="1600" b="1" i="0">
                    <a:solidFill>
                      <a:srgbClr val="2980B9"/>
                    </a:solidFill>
                    <a:latin typeface="Arial"/>
                  </a:defRPr>
                </a:pPr>
                <a:r>
                  <a:rPr lang="en-US" sz="1800" b="1" dirty="0">
                    <a:solidFill>
                      <a:srgbClr val="2980B9"/>
                    </a:solidFill>
                    <a:latin typeface="Arial"/>
                  </a:rPr>
                  <a:t>Geometry operations can be formulated as ray-casting problems</a:t>
                </a:r>
              </a:p>
              <a:p>
                <a:pPr marL="411480" lvl="1">
                  <a:lnSpc>
                    <a:spcPct val="10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500" dirty="0">
                    <a:solidFill>
                      <a:srgbClr val="4B5563"/>
                    </a:solidFill>
                    <a:latin typeface="Arial"/>
                  </a:rPr>
                  <a:t>Observation 1: Connecting two points forms a line segment; Connecting line segments forms a polygon. </a:t>
                </a:r>
              </a:p>
              <a:p>
                <a:pPr marL="411480" lvl="1">
                  <a:lnSpc>
                    <a:spcPct val="10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500" dirty="0">
                    <a:solidFill>
                      <a:srgbClr val="4B5563"/>
                    </a:solidFill>
                    <a:latin typeface="Arial"/>
                  </a:rPr>
                  <a:t>Observation 2: A spatial predicate is usually an intersection test</a:t>
                </a:r>
              </a:p>
              <a:p>
                <a:pPr marL="194310" indent="-182880">
                  <a:lnSpc>
                    <a:spcPct val="110000"/>
                  </a:lnSpc>
                  <a:spcBef>
                    <a:spcPts val="800"/>
                  </a:spcBef>
                  <a:defRPr sz="1600" b="1" i="0">
                    <a:solidFill>
                      <a:srgbClr val="2980B9"/>
                    </a:solidFill>
                    <a:latin typeface="Arial"/>
                  </a:defRPr>
                </a:pPr>
                <a:endParaRPr lang="en-US" sz="2100" b="1" dirty="0">
                  <a:solidFill>
                    <a:srgbClr val="2980B9"/>
                  </a:solidFill>
                  <a:latin typeface="Arial"/>
                  <a:ea typeface="+mn-ea"/>
                  <a:cs typeface="+mn-cs"/>
                </a:endParaRPr>
              </a:p>
              <a:p>
                <a:pPr marL="194310" indent="-182880">
                  <a:lnSpc>
                    <a:spcPct val="110000"/>
                  </a:lnSpc>
                  <a:spcBef>
                    <a:spcPts val="800"/>
                  </a:spcBef>
                  <a:defRPr sz="1600" b="1" i="0">
                    <a:solidFill>
                      <a:srgbClr val="2980B9"/>
                    </a:solidFill>
                    <a:latin typeface="Arial"/>
                  </a:defRPr>
                </a:pPr>
                <a:r>
                  <a:rPr lang="en-US" sz="2100" b="1" dirty="0">
                    <a:solidFill>
                      <a:srgbClr val="2980B9"/>
                    </a:solidFill>
                    <a:latin typeface="Arial"/>
                    <a:ea typeface="+mn-ea"/>
                    <a:cs typeface="+mn-cs"/>
                  </a:rPr>
                  <a:t>Enclose </a:t>
                </a:r>
                <a:r>
                  <a:rPr lang="en-US" sz="2100" b="1" i="1" dirty="0">
                    <a:solidFill>
                      <a:srgbClr val="2980B9"/>
                    </a:solidFill>
                    <a:latin typeface="Arial"/>
                    <a:ea typeface="+mn-ea"/>
                    <a:cs typeface="+mn-cs"/>
                  </a:rPr>
                  <a:t>N</a:t>
                </a:r>
                <a:r>
                  <a:rPr lang="en-US" sz="2100" b="1" dirty="0">
                    <a:solidFill>
                      <a:srgbClr val="2980B9"/>
                    </a:solidFill>
                    <a:latin typeface="Arial"/>
                    <a:ea typeface="+mn-ea"/>
                    <a:cs typeface="+mn-cs"/>
                  </a:rPr>
                  <a:t> adjacent line segments with a bounding box</a:t>
                </a:r>
              </a:p>
              <a:p>
                <a:pPr marL="411480" lvl="1">
                  <a:lnSpc>
                    <a:spcPct val="14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500" dirty="0">
                    <a:solidFill>
                      <a:srgbClr val="4B5563"/>
                    </a:solidFill>
                    <a:latin typeface="Arial"/>
                  </a:rPr>
                  <a:t>An optimization to save memory space</a:t>
                </a:r>
              </a:p>
              <a:p>
                <a:pPr marL="194310" indent="-182880">
                  <a:lnSpc>
                    <a:spcPct val="110000"/>
                  </a:lnSpc>
                  <a:spcBef>
                    <a:spcPts val="800"/>
                  </a:spcBef>
                  <a:defRPr sz="1600" b="1" i="0">
                    <a:solidFill>
                      <a:srgbClr val="2980B9"/>
                    </a:solidFill>
                    <a:latin typeface="Arial"/>
                  </a:defRPr>
                </a:pPr>
                <a:r>
                  <a:rPr lang="en-US" sz="2100" b="1" dirty="0">
                    <a:solidFill>
                      <a:srgbClr val="2980B9"/>
                    </a:solidFill>
                    <a:latin typeface="Arial"/>
                    <a:ea typeface="+mn-ea"/>
                    <a:cs typeface="+mn-cs"/>
                  </a:rPr>
                  <a:t>For each query point, cast a horizontal ray</a:t>
                </a:r>
              </a:p>
              <a:p>
                <a:pPr marL="411480" lvl="1">
                  <a:lnSpc>
                    <a:spcPct val="14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14:m>
                  <m:oMath xmlns:m="http://schemas.openxmlformats.org/officeDocument/2006/math">
                    <m:r>
                      <a:rPr lang="en-US" sz="1400">
                        <a:solidFill>
                          <a:srgbClr val="4B5563"/>
                        </a:solidFill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sz="1500" dirty="0">
                    <a:solidFill>
                      <a:srgbClr val="4B5563"/>
                    </a:solidFill>
                    <a:latin typeface="Arial"/>
                  </a:rPr>
                  <a:t> = Query point, d = {-1,0,0},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>
                            <a:solidFill>
                              <a:srgbClr val="4B556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>
                            <a:solidFill>
                              <a:srgbClr val="4B5563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1500">
                            <a:solidFill>
                              <a:srgbClr val="4B5563"/>
                            </a:solidFill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sz="1500">
                        <a:solidFill>
                          <a:srgbClr val="4B556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500">
                        <a:solidFill>
                          <a:srgbClr val="4B5563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1500">
                        <a:solidFill>
                          <a:srgbClr val="4B5563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500">
                            <a:solidFill>
                              <a:srgbClr val="4B556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>
                            <a:solidFill>
                              <a:srgbClr val="4B5563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1500">
                            <a:solidFill>
                              <a:srgbClr val="4B5563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500">
                            <a:solidFill>
                              <a:srgbClr val="4B5563"/>
                            </a:solidFill>
                            <a:latin typeface="Cambria Math" panose="02040503050406030204" pitchFamily="18" charset="0"/>
                          </a:rPr>
                          <m:t>𝒂𝒙</m:t>
                        </m:r>
                      </m:sub>
                    </m:sSub>
                    <m:r>
                      <a:rPr lang="en-US" sz="1500">
                        <a:solidFill>
                          <a:srgbClr val="4B5563"/>
                        </a:solidFill>
                        <a:latin typeface="Cambria Math" panose="02040503050406030204" pitchFamily="18" charset="0"/>
                      </a:rPr>
                      <m:t>=∞</m:t>
                    </m:r>
                  </m:oMath>
                </a14:m>
                <a:endParaRPr lang="en-US" sz="1500" dirty="0">
                  <a:solidFill>
                    <a:srgbClr val="4B5563"/>
                  </a:solidFill>
                  <a:latin typeface="Arial"/>
                </a:endParaRPr>
              </a:p>
              <a:p>
                <a:pPr marL="194310" indent="-182880">
                  <a:lnSpc>
                    <a:spcPct val="110000"/>
                  </a:lnSpc>
                  <a:spcBef>
                    <a:spcPts val="800"/>
                  </a:spcBef>
                  <a:defRPr sz="1600" b="1" i="0">
                    <a:solidFill>
                      <a:srgbClr val="2980B9"/>
                    </a:solidFill>
                    <a:latin typeface="Arial"/>
                  </a:defRPr>
                </a:pPr>
                <a:endParaRPr lang="en-US" sz="2100" b="1" dirty="0">
                  <a:solidFill>
                    <a:srgbClr val="2980B9"/>
                  </a:solidFill>
                  <a:latin typeface="Arial"/>
                  <a:ea typeface="+mn-ea"/>
                  <a:cs typeface="+mn-cs"/>
                </a:endParaRPr>
              </a:p>
              <a:p>
                <a:pPr marL="194310" indent="-182880">
                  <a:lnSpc>
                    <a:spcPct val="110000"/>
                  </a:lnSpc>
                  <a:spcBef>
                    <a:spcPts val="800"/>
                  </a:spcBef>
                  <a:defRPr sz="1600" b="1" i="0">
                    <a:solidFill>
                      <a:srgbClr val="2980B9"/>
                    </a:solidFill>
                    <a:latin typeface="Arial"/>
                  </a:defRPr>
                </a:pPr>
                <a:r>
                  <a:rPr lang="en-US" sz="2100" b="1" dirty="0">
                    <a:solidFill>
                      <a:srgbClr val="2980B9"/>
                    </a:solidFill>
                    <a:latin typeface="Arial"/>
                    <a:ea typeface="+mn-ea"/>
                    <a:cs typeface="+mn-cs"/>
                  </a:rPr>
                  <a:t>A ray hitting a box suggests a potential ray-seg intersection</a:t>
                </a:r>
              </a:p>
              <a:p>
                <a:pPr marL="411480" lvl="1">
                  <a:lnSpc>
                    <a:spcPct val="14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500" dirty="0">
                    <a:solidFill>
                      <a:srgbClr val="4B5563"/>
                    </a:solidFill>
                    <a:latin typeface="Arial"/>
                  </a:rPr>
                  <a:t>Iterating over the line segs in the box</a:t>
                </a:r>
              </a:p>
              <a:p>
                <a:pPr marL="411480" lvl="1">
                  <a:lnSpc>
                    <a:spcPct val="14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500" dirty="0">
                    <a:solidFill>
                      <a:srgbClr val="4B5563"/>
                    </a:solidFill>
                    <a:latin typeface="Arial"/>
                  </a:rPr>
                  <a:t>Verifying whether the ray hits the line segs</a:t>
                </a:r>
              </a:p>
              <a:p>
                <a:pPr marL="194310" indent="-182880">
                  <a:lnSpc>
                    <a:spcPct val="110000"/>
                  </a:lnSpc>
                  <a:spcBef>
                    <a:spcPts val="800"/>
                  </a:spcBef>
                  <a:defRPr sz="1600" b="1" i="0">
                    <a:solidFill>
                      <a:srgbClr val="2980B9"/>
                    </a:solidFill>
                    <a:latin typeface="Arial"/>
                  </a:defRPr>
                </a:pPr>
                <a:endParaRPr lang="en-US" sz="2100" b="1" dirty="0">
                  <a:solidFill>
                    <a:srgbClr val="2980B9"/>
                  </a:solidFill>
                  <a:latin typeface="Arial"/>
                  <a:ea typeface="+mn-ea"/>
                  <a:cs typeface="+mn-cs"/>
                </a:endParaRPr>
              </a:p>
              <a:p>
                <a:pPr marL="194310" indent="-182880">
                  <a:lnSpc>
                    <a:spcPct val="110000"/>
                  </a:lnSpc>
                  <a:spcBef>
                    <a:spcPts val="800"/>
                  </a:spcBef>
                  <a:defRPr sz="1600" b="1" i="0">
                    <a:solidFill>
                      <a:srgbClr val="2980B9"/>
                    </a:solidFill>
                    <a:latin typeface="Arial"/>
                  </a:defRPr>
                </a:pPr>
                <a:r>
                  <a:rPr lang="en-US" sz="2100" b="1" dirty="0">
                    <a:solidFill>
                      <a:srgbClr val="2980B9"/>
                    </a:solidFill>
                    <a:latin typeface="Arial"/>
                    <a:ea typeface="+mn-ea"/>
                    <a:cs typeface="+mn-cs"/>
                  </a:rPr>
                  <a:t>Crossing Number Algorithm:</a:t>
                </a:r>
              </a:p>
              <a:p>
                <a:pPr marL="411480" lvl="1">
                  <a:lnSpc>
                    <a:spcPct val="12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500" dirty="0">
                    <a:solidFill>
                      <a:srgbClr val="4B5563"/>
                    </a:solidFill>
                    <a:latin typeface="Arial"/>
                  </a:rPr>
                  <a:t>Odd: point in polygon</a:t>
                </a:r>
              </a:p>
              <a:p>
                <a:pPr marL="411480" lvl="1">
                  <a:lnSpc>
                    <a:spcPct val="12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500" dirty="0">
                    <a:solidFill>
                      <a:srgbClr val="4B5563"/>
                    </a:solidFill>
                    <a:latin typeface="Arial"/>
                  </a:rPr>
                  <a:t>Even: not in polygon</a:t>
                </a:r>
              </a:p>
              <a:p>
                <a:pPr marL="411480" lvl="1">
                  <a:lnSpc>
                    <a:spcPct val="120000"/>
                  </a:lnSpc>
                  <a:buFont typeface="Wingdings" pitchFamily="2" charset="2"/>
                  <a:buChar char="§"/>
                  <a:defRPr sz="1400" b="0" i="0">
                    <a:solidFill>
                      <a:srgbClr val="34495E"/>
                    </a:solidFill>
                    <a:latin typeface="Arial"/>
                  </a:defRPr>
                </a:pPr>
                <a:r>
                  <a:rPr lang="en-US" sz="1500" dirty="0">
                    <a:solidFill>
                      <a:srgbClr val="4B5563"/>
                    </a:solidFill>
                    <a:latin typeface="Arial"/>
                  </a:rPr>
                  <a:t>Corner case: point is on a line seg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9279A0F-6EE4-0207-B85A-B5D53CF66E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71500" y="1379601"/>
                <a:ext cx="11049000" cy="5478399"/>
              </a:xfrm>
              <a:blipFill>
                <a:blip r:embed="rId3"/>
                <a:stretch>
                  <a:fillRect l="-345" t="-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30707A78-A78B-733C-BFCE-CCBBF82E1181}"/>
              </a:ext>
            </a:extLst>
          </p:cNvPr>
          <p:cNvGrpSpPr>
            <a:grpSpLocks/>
          </p:cNvGrpSpPr>
          <p:nvPr/>
        </p:nvGrpSpPr>
        <p:grpSpPr>
          <a:xfrm>
            <a:off x="8558487" y="1974154"/>
            <a:ext cx="3080111" cy="3432339"/>
            <a:chOff x="18111606" y="2672010"/>
            <a:chExt cx="746125" cy="720725"/>
          </a:xfrm>
        </p:grpSpPr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C61E900-664C-4C0A-2F9A-CDAA402D0F9C}"/>
                </a:ext>
              </a:extLst>
            </p:cNvPr>
            <p:cNvSpPr>
              <a:spLocks/>
            </p:cNvSpPr>
            <p:nvPr/>
          </p:nvSpPr>
          <p:spPr>
            <a:xfrm>
              <a:off x="18111606" y="2672010"/>
              <a:ext cx="746125" cy="720725"/>
            </a:xfrm>
            <a:custGeom>
              <a:avLst/>
              <a:gdLst>
                <a:gd name="csX0" fmla="*/ 0 w 746125"/>
                <a:gd name="csY0" fmla="*/ 577850 h 720725"/>
                <a:gd name="csX1" fmla="*/ 85725 w 746125"/>
                <a:gd name="csY1" fmla="*/ 352425 h 720725"/>
                <a:gd name="csX2" fmla="*/ 69850 w 746125"/>
                <a:gd name="csY2" fmla="*/ 130175 h 720725"/>
                <a:gd name="csX3" fmla="*/ 396875 w 746125"/>
                <a:gd name="csY3" fmla="*/ 88900 h 720725"/>
                <a:gd name="csX4" fmla="*/ 590550 w 746125"/>
                <a:gd name="csY4" fmla="*/ 0 h 720725"/>
                <a:gd name="csX5" fmla="*/ 746125 w 746125"/>
                <a:gd name="csY5" fmla="*/ 187325 h 720725"/>
                <a:gd name="csX6" fmla="*/ 644525 w 746125"/>
                <a:gd name="csY6" fmla="*/ 377825 h 720725"/>
                <a:gd name="csX7" fmla="*/ 723900 w 746125"/>
                <a:gd name="csY7" fmla="*/ 466725 h 720725"/>
                <a:gd name="csX8" fmla="*/ 571500 w 746125"/>
                <a:gd name="csY8" fmla="*/ 558800 h 720725"/>
                <a:gd name="csX9" fmla="*/ 390525 w 746125"/>
                <a:gd name="csY9" fmla="*/ 561975 h 720725"/>
                <a:gd name="csX10" fmla="*/ 257175 w 746125"/>
                <a:gd name="csY10" fmla="*/ 720725 h 720725"/>
                <a:gd name="csX11" fmla="*/ 0 w 746125"/>
                <a:gd name="csY11" fmla="*/ 577850 h 7207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746125" h="720725">
                  <a:moveTo>
                    <a:pt x="0" y="577850"/>
                  </a:moveTo>
                  <a:lnTo>
                    <a:pt x="85725" y="352425"/>
                  </a:lnTo>
                  <a:lnTo>
                    <a:pt x="69850" y="130175"/>
                  </a:lnTo>
                  <a:lnTo>
                    <a:pt x="396875" y="88900"/>
                  </a:lnTo>
                  <a:lnTo>
                    <a:pt x="590550" y="0"/>
                  </a:lnTo>
                  <a:lnTo>
                    <a:pt x="746125" y="187325"/>
                  </a:lnTo>
                  <a:lnTo>
                    <a:pt x="644525" y="377825"/>
                  </a:lnTo>
                  <a:lnTo>
                    <a:pt x="723900" y="466725"/>
                  </a:lnTo>
                  <a:lnTo>
                    <a:pt x="571500" y="558800"/>
                  </a:lnTo>
                  <a:lnTo>
                    <a:pt x="390525" y="561975"/>
                  </a:lnTo>
                  <a:lnTo>
                    <a:pt x="257175" y="720725"/>
                  </a:lnTo>
                  <a:lnTo>
                    <a:pt x="0" y="577850"/>
                  </a:lnTo>
                  <a:close/>
                </a:path>
              </a:pathLst>
            </a:custGeom>
            <a:solidFill>
              <a:srgbClr val="DAE8FC"/>
            </a:solidFill>
            <a:ln>
              <a:solidFill>
                <a:srgbClr val="6C8E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Helvetica" pitchFamily="2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9B4D718-F5C3-2E16-18BF-6A916150A89A}"/>
                </a:ext>
              </a:extLst>
            </p:cNvPr>
            <p:cNvSpPr>
              <a:spLocks/>
            </p:cNvSpPr>
            <p:nvPr/>
          </p:nvSpPr>
          <p:spPr>
            <a:xfrm>
              <a:off x="18351697" y="2896659"/>
              <a:ext cx="320675" cy="225425"/>
            </a:xfrm>
            <a:custGeom>
              <a:avLst/>
              <a:gdLst>
                <a:gd name="csX0" fmla="*/ 0 w 320675"/>
                <a:gd name="csY0" fmla="*/ 41275 h 225425"/>
                <a:gd name="csX1" fmla="*/ 234950 w 320675"/>
                <a:gd name="csY1" fmla="*/ 0 h 225425"/>
                <a:gd name="csX2" fmla="*/ 215900 w 320675"/>
                <a:gd name="csY2" fmla="*/ 92075 h 225425"/>
                <a:gd name="csX3" fmla="*/ 320675 w 320675"/>
                <a:gd name="csY3" fmla="*/ 136525 h 225425"/>
                <a:gd name="csX4" fmla="*/ 158750 w 320675"/>
                <a:gd name="csY4" fmla="*/ 225425 h 225425"/>
                <a:gd name="csX5" fmla="*/ 19050 w 320675"/>
                <a:gd name="csY5" fmla="*/ 158750 h 225425"/>
                <a:gd name="csX6" fmla="*/ 0 w 320675"/>
                <a:gd name="csY6" fmla="*/ 41275 h 2254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20675" h="225425">
                  <a:moveTo>
                    <a:pt x="0" y="41275"/>
                  </a:moveTo>
                  <a:lnTo>
                    <a:pt x="234950" y="0"/>
                  </a:lnTo>
                  <a:lnTo>
                    <a:pt x="215900" y="92075"/>
                  </a:lnTo>
                  <a:lnTo>
                    <a:pt x="320675" y="136525"/>
                  </a:lnTo>
                  <a:lnTo>
                    <a:pt x="158750" y="225425"/>
                  </a:lnTo>
                  <a:lnTo>
                    <a:pt x="19050" y="158750"/>
                  </a:lnTo>
                  <a:lnTo>
                    <a:pt x="0" y="41275"/>
                  </a:lnTo>
                  <a:close/>
                </a:path>
              </a:pathLst>
            </a:custGeom>
            <a:solidFill>
              <a:schemeClr val="bg1"/>
            </a:solidFill>
            <a:ln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9753D75-EF3C-28FF-FD5D-39834D2FB1F5}"/>
              </a:ext>
            </a:extLst>
          </p:cNvPr>
          <p:cNvGrpSpPr/>
          <p:nvPr/>
        </p:nvGrpSpPr>
        <p:grpSpPr>
          <a:xfrm>
            <a:off x="8526138" y="1952008"/>
            <a:ext cx="3095456" cy="3460715"/>
            <a:chOff x="8526138" y="1952008"/>
            <a:chExt cx="3095456" cy="3460715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D602E5A-B087-C33C-8D5A-CAC5669020F9}"/>
                </a:ext>
              </a:extLst>
            </p:cNvPr>
            <p:cNvSpPr>
              <a:spLocks/>
            </p:cNvSpPr>
            <p:nvPr/>
          </p:nvSpPr>
          <p:spPr>
            <a:xfrm>
              <a:off x="8847316" y="1952008"/>
              <a:ext cx="2144262" cy="723326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2EB9607-F18D-072A-E606-A147C12CF445}"/>
                </a:ext>
              </a:extLst>
            </p:cNvPr>
            <p:cNvSpPr>
              <a:spLocks/>
            </p:cNvSpPr>
            <p:nvPr/>
          </p:nvSpPr>
          <p:spPr>
            <a:xfrm>
              <a:off x="10991578" y="1974154"/>
              <a:ext cx="628922" cy="1807545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Helvetica" pitchFamily="2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20CCB77-F05B-6CC3-64BD-CC1F25030083}"/>
                </a:ext>
              </a:extLst>
            </p:cNvPr>
            <p:cNvSpPr>
              <a:spLocks/>
            </p:cNvSpPr>
            <p:nvPr/>
          </p:nvSpPr>
          <p:spPr>
            <a:xfrm>
              <a:off x="10914301" y="3781699"/>
              <a:ext cx="707293" cy="911186"/>
            </a:xfrm>
            <a:prstGeom prst="rect">
              <a:avLst/>
            </a:prstGeom>
            <a:noFill/>
            <a:ln w="12700">
              <a:solidFill>
                <a:srgbClr val="FF26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AD2703C-02D4-0643-8895-5CE8A78F9059}"/>
                </a:ext>
              </a:extLst>
            </p:cNvPr>
            <p:cNvSpPr>
              <a:spLocks/>
            </p:cNvSpPr>
            <p:nvPr/>
          </p:nvSpPr>
          <p:spPr>
            <a:xfrm>
              <a:off x="9621168" y="4597075"/>
              <a:ext cx="1295335" cy="815648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708AA48-A683-853B-BC1F-435A4D414B90}"/>
                </a:ext>
              </a:extLst>
            </p:cNvPr>
            <p:cNvSpPr>
              <a:spLocks/>
            </p:cNvSpPr>
            <p:nvPr/>
          </p:nvSpPr>
          <p:spPr>
            <a:xfrm>
              <a:off x="8526138" y="2586592"/>
              <a:ext cx="404587" cy="214024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FFBA725-91C2-11F1-DB32-697ACB88B9A5}"/>
                </a:ext>
              </a:extLst>
            </p:cNvPr>
            <p:cNvSpPr>
              <a:spLocks/>
            </p:cNvSpPr>
            <p:nvPr/>
          </p:nvSpPr>
          <p:spPr>
            <a:xfrm>
              <a:off x="8526138" y="4731109"/>
              <a:ext cx="1089859" cy="666458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01EA306-4BAE-95F9-9B51-B93BE5809637}"/>
                </a:ext>
              </a:extLst>
            </p:cNvPr>
            <p:cNvSpPr>
              <a:spLocks/>
            </p:cNvSpPr>
            <p:nvPr/>
          </p:nvSpPr>
          <p:spPr>
            <a:xfrm>
              <a:off x="10391922" y="3042207"/>
              <a:ext cx="479692" cy="66059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36199BC-3248-4733-684A-1E22748F6D53}"/>
                </a:ext>
              </a:extLst>
            </p:cNvPr>
            <p:cNvSpPr>
              <a:spLocks/>
            </p:cNvSpPr>
            <p:nvPr/>
          </p:nvSpPr>
          <p:spPr>
            <a:xfrm>
              <a:off x="9625785" y="3703065"/>
              <a:ext cx="1245829" cy="416297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F43EA7D-5B80-2FDC-9AAA-4E2CFF110D1C}"/>
                </a:ext>
              </a:extLst>
            </p:cNvPr>
            <p:cNvSpPr>
              <a:spLocks/>
            </p:cNvSpPr>
            <p:nvPr/>
          </p:nvSpPr>
          <p:spPr>
            <a:xfrm>
              <a:off x="9531519" y="3042207"/>
              <a:ext cx="982542" cy="73949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Helvetica" pitchFamily="2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34CAC5A-C9FD-5CCC-5F49-365D6E9E4CBD}"/>
              </a:ext>
            </a:extLst>
          </p:cNvPr>
          <p:cNvGrpSpPr/>
          <p:nvPr/>
        </p:nvGrpSpPr>
        <p:grpSpPr>
          <a:xfrm>
            <a:off x="8017264" y="3473922"/>
            <a:ext cx="2236885" cy="1028481"/>
            <a:chOff x="8017264" y="3473922"/>
            <a:chExt cx="2236885" cy="1028481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CB5B5D77-EBE9-0F35-FD12-51E4967D48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58488" y="3682270"/>
              <a:ext cx="1240920" cy="0"/>
            </a:xfrm>
            <a:prstGeom prst="straightConnector1">
              <a:avLst/>
            </a:prstGeom>
            <a:ln w="31750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8D23E838-970E-7A15-65A0-8C2635E85C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17264" y="4308164"/>
              <a:ext cx="1240920" cy="0"/>
            </a:xfrm>
            <a:prstGeom prst="straightConnector1">
              <a:avLst/>
            </a:prstGeom>
            <a:ln w="31750">
              <a:solidFill>
                <a:srgbClr val="82B366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9D0766D-748C-D9AF-FC8B-A55880527600}"/>
                </a:ext>
              </a:extLst>
            </p:cNvPr>
            <p:cNvSpPr txBox="1"/>
            <p:nvPr/>
          </p:nvSpPr>
          <p:spPr>
            <a:xfrm>
              <a:off x="9842733" y="3473922"/>
              <a:ext cx="4114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Helvetica" pitchFamily="2" charset="0"/>
                </a:rPr>
                <a:t>Q</a:t>
              </a:r>
              <a:r>
                <a:rPr lang="en-US" sz="1400" baseline="-25000" dirty="0">
                  <a:latin typeface="Helvetica" pitchFamily="2" charset="0"/>
                </a:rPr>
                <a:t>1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EE2AB41-46E0-0CAE-5CD4-FC31B3087F4F}"/>
                </a:ext>
              </a:extLst>
            </p:cNvPr>
            <p:cNvSpPr txBox="1"/>
            <p:nvPr/>
          </p:nvSpPr>
          <p:spPr>
            <a:xfrm>
              <a:off x="9290073" y="4194626"/>
              <a:ext cx="4372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Helvetica" pitchFamily="2" charset="0"/>
                </a:rPr>
                <a:t>Q</a:t>
              </a:r>
              <a:r>
                <a:rPr lang="en-US" sz="1400" baseline="-25000" dirty="0">
                  <a:latin typeface="Helvetica" pitchFamily="2" charset="0"/>
                </a:rPr>
                <a:t>2</a:t>
              </a:r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0AD28D9F-AFA6-C406-4B3A-947CA04BCCC1}"/>
              </a:ext>
            </a:extLst>
          </p:cNvPr>
          <p:cNvSpPr/>
          <p:nvPr/>
        </p:nvSpPr>
        <p:spPr>
          <a:xfrm>
            <a:off x="9508709" y="3637099"/>
            <a:ext cx="112650" cy="1126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5FB2C1C-EC69-42BA-8785-5A4ABFC315DE}"/>
              </a:ext>
            </a:extLst>
          </p:cNvPr>
          <p:cNvSpPr/>
          <p:nvPr/>
        </p:nvSpPr>
        <p:spPr>
          <a:xfrm>
            <a:off x="8790991" y="3628367"/>
            <a:ext cx="112650" cy="1239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BC6EDF8-27A6-8B4A-E5E1-FA3E3DBAC1C8}"/>
              </a:ext>
            </a:extLst>
          </p:cNvPr>
          <p:cNvSpPr/>
          <p:nvPr/>
        </p:nvSpPr>
        <p:spPr>
          <a:xfrm>
            <a:off x="8676525" y="4228535"/>
            <a:ext cx="112650" cy="1239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8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933269-38D5-4637-ED29-378C4BA36BF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97F198-F941-2D77-0F0F-A50D4231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Bottleneck in Spatial Queries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4A0521-1EF6-190C-0F66-459C16C307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228725"/>
            <a:ext cx="11049000" cy="561201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dirty="0"/>
              <a:t>The Problem: Spatial join is a major performance bottleneck</a:t>
            </a:r>
          </a:p>
          <a:p>
            <a:pPr marL="457200" lvl="1">
              <a:lnSpc>
                <a:spcPct val="130000"/>
              </a:lnSpc>
              <a:buFont typeface="Wingdings" pitchFamily="2" charset="2"/>
              <a:buChar char="§"/>
            </a:pPr>
            <a:r>
              <a:rPr lang="en-US" dirty="0"/>
              <a:t>Filtering: A coarse-grained pass finding Minimum Bounding Rectangle (MBR) intersections</a:t>
            </a:r>
          </a:p>
          <a:p>
            <a:pPr marL="457200" lvl="1">
              <a:lnSpc>
                <a:spcPct val="130000"/>
              </a:lnSpc>
              <a:buFont typeface="Wingdings" pitchFamily="2" charset="2"/>
              <a:buChar char="§"/>
            </a:pPr>
            <a:r>
              <a:rPr lang="en-US" dirty="0"/>
              <a:t>Refinement: A fine-grained pass that finds geometries in the MBRs that are truly intersected.</a:t>
            </a:r>
          </a:p>
          <a:p>
            <a:pPr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dirty="0"/>
          </a:p>
          <a:p>
            <a:pPr>
              <a:lnSpc>
                <a:spcPct val="10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3200" b="1" dirty="0">
                <a:solidFill>
                  <a:srgbClr val="0070C0"/>
                </a:solidFill>
                <a:latin typeface="Arial"/>
              </a:rPr>
              <a:t>Exponential growth of geospatial data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dirty="0"/>
              <a:t>Rich data sources: Mobile devices, Satellite, LiDAR…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dirty="0"/>
              <a:t>Constantly updating</a:t>
            </a:r>
          </a:p>
          <a:p>
            <a:endParaRPr lang="en-US" dirty="0"/>
          </a:p>
          <a:p>
            <a:pPr>
              <a:lnSpc>
                <a:spcPct val="10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dirty="0"/>
              <a:t>The Problem: Spatial join is a major performance bottleneck</a:t>
            </a:r>
          </a:p>
          <a:p>
            <a:pPr marL="457200" lvl="1">
              <a:lnSpc>
                <a:spcPct val="130000"/>
              </a:lnSpc>
              <a:buFont typeface="Wingdings" pitchFamily="2" charset="2"/>
              <a:buChar char="§"/>
            </a:pPr>
            <a:r>
              <a:rPr lang="en-US" dirty="0"/>
              <a:t>Filtering: A coarse-grained pass finding Minimum Bounding Rectangle (MBR) intersections</a:t>
            </a:r>
          </a:p>
          <a:p>
            <a:pPr marL="457200" lvl="1">
              <a:lnSpc>
                <a:spcPct val="130000"/>
              </a:lnSpc>
              <a:buFont typeface="Wingdings" pitchFamily="2" charset="2"/>
              <a:buChar char="§"/>
            </a:pPr>
            <a:r>
              <a:rPr lang="en-US" dirty="0"/>
              <a:t>Refinement: A fine-grained pass that finds geometries in the MBRs that are truly intersected.</a:t>
            </a:r>
          </a:p>
          <a:p>
            <a:endParaRPr lang="en-US" dirty="0"/>
          </a:p>
          <a:p>
            <a:endParaRPr lang="en-US" dirty="0"/>
          </a:p>
          <a:p>
            <a:pPr>
              <a:lnSpc>
                <a:spcPct val="10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dirty="0"/>
              <a:t>Both stages can be performance bottlenecks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Filtering: searching a spatial index involves lots of random memory accesses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Refinement: computational heavy (offload to geometry libraries, e.g., GEOS)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54F8B0-FCDF-2F75-0BBE-662B42DE9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9231" y="3907554"/>
            <a:ext cx="3827515" cy="16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6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D9DA63-F312-1B3F-40D4-7D9689935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42679E-8AEF-A290-316E-1225DFA15F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E062F4-8406-5208-014A-929C67453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Bottleneck in Spatial Queries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F4BADF-8B01-F1F4-6DB9-012A201479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00000"/>
              </a:lnSpc>
            </a:pPr>
            <a:r>
              <a:rPr lang="en-US" sz="3500" b="1" dirty="0">
                <a:solidFill>
                  <a:srgbClr val="0070C0"/>
                </a:solidFill>
                <a:latin typeface="Arial"/>
              </a:rPr>
              <a:t>Exponential growth of geospatial data</a:t>
            </a:r>
          </a:p>
          <a:p>
            <a:pPr marL="457200" lvl="1">
              <a:lnSpc>
                <a:spcPct val="140000"/>
              </a:lnSpc>
              <a:buFont typeface="Wingdings" pitchFamily="2" charset="2"/>
              <a:buChar char="§"/>
            </a:pPr>
            <a:r>
              <a:rPr lang="en-US" sz="2900" dirty="0">
                <a:solidFill>
                  <a:srgbClr val="4B5563"/>
                </a:solidFill>
              </a:rPr>
              <a:t>Rich data sources: Mobile devices, Satellite, LiDAR…</a:t>
            </a:r>
          </a:p>
          <a:p>
            <a:pPr marL="457200" lvl="1">
              <a:lnSpc>
                <a:spcPct val="140000"/>
              </a:lnSpc>
              <a:buFont typeface="Wingdings" pitchFamily="2" charset="2"/>
              <a:buChar char="§"/>
            </a:pPr>
            <a:r>
              <a:rPr lang="en-US" sz="2900" dirty="0">
                <a:solidFill>
                  <a:srgbClr val="4B5563"/>
                </a:solidFill>
              </a:rPr>
              <a:t>Constantly updating</a:t>
            </a:r>
          </a:p>
          <a:p>
            <a:endParaRPr lang="en-US" dirty="0"/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0070C0"/>
                </a:solidFill>
                <a:latin typeface="Arial"/>
              </a:rPr>
              <a:t>A spatial query is significantly more compute-expensive than a regular SQL query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0070C0"/>
                </a:solidFill>
                <a:latin typeface="Arial"/>
              </a:rPr>
              <a:t>Complex data types (geometries) vs scalars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0070C0"/>
                </a:solidFill>
                <a:latin typeface="Arial"/>
              </a:rPr>
              <a:t>Expensive predicates vs regular </a:t>
            </a:r>
            <a:r>
              <a:rPr lang="en-US" sz="3600" b="1" dirty="0" err="1">
                <a:solidFill>
                  <a:srgbClr val="0070C0"/>
                </a:solidFill>
                <a:latin typeface="Arial"/>
              </a:rPr>
              <a:t>boolean</a:t>
            </a:r>
            <a:r>
              <a:rPr lang="en-US" sz="3600" b="1" dirty="0">
                <a:solidFill>
                  <a:srgbClr val="0070C0"/>
                </a:solidFill>
                <a:latin typeface="Arial"/>
              </a:rPr>
              <a:t> expr.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0070C0"/>
                </a:solidFill>
                <a:latin typeface="Arial"/>
              </a:rPr>
              <a:t>Multi-dim index vs single-dim</a:t>
            </a:r>
          </a:p>
          <a:p>
            <a:pPr>
              <a:lnSpc>
                <a:spcPct val="100000"/>
              </a:lnSpc>
            </a:pPr>
            <a:endParaRPr lang="en-US" sz="3600" b="1" dirty="0">
              <a:solidFill>
                <a:srgbClr val="0070C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0070C0"/>
                </a:solidFill>
                <a:latin typeface="Arial"/>
              </a:rPr>
              <a:t>Spatial join is a major performance bottleneck</a:t>
            </a:r>
          </a:p>
          <a:p>
            <a:r>
              <a:rPr lang="en-US" dirty="0"/>
              <a:t>Filtering: A coarse-grained pass finding Minimum Bounding Rectangle (MBR) intersections</a:t>
            </a:r>
          </a:p>
          <a:p>
            <a:r>
              <a:rPr lang="en-US" dirty="0"/>
              <a:t>Refinement: A fine-grained pass that finds geometries in the MBRs that are truly intersected.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Both stages can be performance bottlenecks</a:t>
            </a:r>
          </a:p>
          <a:p>
            <a:r>
              <a:rPr lang="en-US" dirty="0"/>
              <a:t>Filtering: searching a spatial index involves lots of random memory accesses</a:t>
            </a:r>
          </a:p>
          <a:p>
            <a:r>
              <a:rPr lang="en-US" dirty="0"/>
              <a:t>Refinement: computational heavy (offload to geometry libraries, e.g., GEOS)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0A0CC5-B165-0214-E6C4-1F9B9D610274}"/>
              </a:ext>
            </a:extLst>
          </p:cNvPr>
          <p:cNvSpPr txBox="1"/>
          <p:nvPr/>
        </p:nvSpPr>
        <p:spPr>
          <a:xfrm>
            <a:off x="4433935" y="1904036"/>
            <a:ext cx="60975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rgbClr val="4B5563"/>
                </a:solidFill>
              </a:rPr>
              <a:t>Phase 1: Filter out rows that do not have spatial intersection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rgbClr val="4B5563"/>
                </a:solidFill>
              </a:rPr>
              <a:t>Phase 2: Refinement results and keep rows that satisfy the predicate</a:t>
            </a:r>
          </a:p>
        </p:txBody>
      </p:sp>
    </p:spTree>
    <p:extLst>
      <p:ext uri="{BB962C8B-B14F-4D97-AF65-F5344CB8AC3E}">
        <p14:creationId xmlns:p14="http://schemas.microsoft.com/office/powerpoint/2010/main" val="762656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064F270-493C-B4A6-5339-784F8EB10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EEF295-2802-A9BE-FF9B-FF25247F63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5B5B74-EAA5-60A8-3638-BE4413347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Bottleneck in Spatial Queries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D2A2A4-0FB0-3159-D867-6C167EC33F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00000"/>
              </a:lnSpc>
            </a:pPr>
            <a:r>
              <a:rPr lang="en-US" sz="3500" b="1" dirty="0">
                <a:solidFill>
                  <a:srgbClr val="0070C0"/>
                </a:solidFill>
                <a:latin typeface="Arial"/>
              </a:rPr>
              <a:t>Exponential growth of geospatial data</a:t>
            </a:r>
          </a:p>
          <a:p>
            <a:pPr marL="457200" lvl="1">
              <a:lnSpc>
                <a:spcPct val="140000"/>
              </a:lnSpc>
              <a:buFont typeface="Wingdings" pitchFamily="2" charset="2"/>
              <a:buChar char="§"/>
            </a:pPr>
            <a:r>
              <a:rPr lang="en-US" sz="2900" dirty="0">
                <a:solidFill>
                  <a:srgbClr val="4B5563"/>
                </a:solidFill>
              </a:rPr>
              <a:t>Rich data sources: Mobile devices, Satellite, LiDAR…</a:t>
            </a:r>
          </a:p>
          <a:p>
            <a:pPr marL="457200" lvl="1">
              <a:lnSpc>
                <a:spcPct val="140000"/>
              </a:lnSpc>
              <a:buFont typeface="Wingdings" pitchFamily="2" charset="2"/>
              <a:buChar char="§"/>
            </a:pPr>
            <a:r>
              <a:rPr lang="en-US" sz="2900" dirty="0">
                <a:solidFill>
                  <a:srgbClr val="4B5563"/>
                </a:solidFill>
              </a:rPr>
              <a:t>Constantly updating</a:t>
            </a:r>
          </a:p>
          <a:p>
            <a:endParaRPr lang="en-US" dirty="0"/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0070C0"/>
                </a:solidFill>
                <a:latin typeface="Arial"/>
              </a:rPr>
              <a:t>A spatial query is significantly more compute-expensive than a regular SQL query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0070C0"/>
                </a:solidFill>
                <a:latin typeface="Arial"/>
              </a:rPr>
              <a:t>Complex data types (geometries) vs scalars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0070C0"/>
                </a:solidFill>
                <a:latin typeface="Arial"/>
              </a:rPr>
              <a:t>Expensive predicates vs regular </a:t>
            </a:r>
            <a:r>
              <a:rPr lang="en-US" sz="3600" b="1" dirty="0" err="1">
                <a:solidFill>
                  <a:srgbClr val="0070C0"/>
                </a:solidFill>
                <a:latin typeface="Arial"/>
              </a:rPr>
              <a:t>boolean</a:t>
            </a:r>
            <a:r>
              <a:rPr lang="en-US" sz="3600" b="1" dirty="0">
                <a:solidFill>
                  <a:srgbClr val="0070C0"/>
                </a:solidFill>
                <a:latin typeface="Arial"/>
              </a:rPr>
              <a:t> expr.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0070C0"/>
                </a:solidFill>
                <a:latin typeface="Arial"/>
              </a:rPr>
              <a:t>Multi-dim index vs single-dim</a:t>
            </a:r>
          </a:p>
          <a:p>
            <a:pPr>
              <a:lnSpc>
                <a:spcPct val="100000"/>
              </a:lnSpc>
            </a:pPr>
            <a:endParaRPr lang="en-US" sz="3600" b="1" dirty="0">
              <a:solidFill>
                <a:srgbClr val="0070C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0070C0"/>
                </a:solidFill>
                <a:latin typeface="Arial"/>
              </a:rPr>
              <a:t>Spatial join is a major performance bottleneck</a:t>
            </a:r>
          </a:p>
          <a:p>
            <a:r>
              <a:rPr lang="en-US" dirty="0"/>
              <a:t>Filtering: A coarse-grained pass finding Minimum Bounding Rectangle (MBR) intersections</a:t>
            </a:r>
          </a:p>
          <a:p>
            <a:r>
              <a:rPr lang="en-US" dirty="0"/>
              <a:t>Refinement: A fine-grained pass that finds geometries in the MBRs that are truly intersected.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Both stages can be performance bottlenecks</a:t>
            </a:r>
          </a:p>
          <a:p>
            <a:r>
              <a:rPr lang="en-US" dirty="0"/>
              <a:t>Filtering: searching a spatial index involves lots of random memory accesses</a:t>
            </a:r>
          </a:p>
          <a:p>
            <a:r>
              <a:rPr lang="en-US" dirty="0"/>
              <a:t>Refinement: computational heavy (offload to geometry libraries, e.g., GEOS)</a:t>
            </a:r>
          </a:p>
        </p:txBody>
      </p:sp>
    </p:spTree>
    <p:extLst>
      <p:ext uri="{BB962C8B-B14F-4D97-AF65-F5344CB8AC3E}">
        <p14:creationId xmlns:p14="http://schemas.microsoft.com/office/powerpoint/2010/main" val="29093499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FAF491-0713-7E4A-0FE9-5DEABD30F1C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C34CB9-AAD1-1E82-211D-B35348FC2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Breaking the Bottlenecks with HW Acceleration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DB974-44A5-4FAD-F402-61DBEC5AC48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4B5563"/>
                </a:solidFill>
              </a:rPr>
              <a:t>Conventional GPU-acceleration for spatial joins is hard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Pointer-chasing when traverse the spatial index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Random memory access</a:t>
            </a:r>
          </a:p>
          <a:p>
            <a:pPr lvl="1"/>
            <a:endParaRPr lang="en-US" dirty="0">
              <a:solidFill>
                <a:srgbClr val="4B5563"/>
              </a:solidFill>
            </a:endParaRPr>
          </a:p>
          <a:p>
            <a:r>
              <a:rPr lang="en-US" dirty="0">
                <a:solidFill>
                  <a:srgbClr val="4B5563"/>
                </a:solidFill>
              </a:rPr>
              <a:t>New opportunity: Ray Tracing (RT) cores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Widely available on modern consumer and enterprise GPUs.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Originally designed for rendering, they excel at traversing Bounding Volume Hierarchies (BVH) and ray-geometry intersection.</a:t>
            </a:r>
          </a:p>
          <a:p>
            <a:pPr marL="0" indent="0">
              <a:buNone/>
            </a:pPr>
            <a:endParaRPr lang="en-US" dirty="0">
              <a:solidFill>
                <a:srgbClr val="4B5563"/>
              </a:solidFill>
            </a:endParaRPr>
          </a:p>
          <a:p>
            <a:r>
              <a:rPr lang="en-US" dirty="0">
                <a:solidFill>
                  <a:srgbClr val="4B5563"/>
                </a:solidFill>
              </a:rPr>
              <a:t>Ideal HW for spatial workloads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Similarity between rendering and spatial queries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Having shown effectiveness in </a:t>
            </a:r>
            <a:r>
              <a:rPr lang="en-US" dirty="0" err="1">
                <a:solidFill>
                  <a:srgbClr val="4B5563"/>
                </a:solidFill>
              </a:rPr>
              <a:t>kNN</a:t>
            </a:r>
            <a:r>
              <a:rPr lang="en-US" dirty="0">
                <a:solidFill>
                  <a:srgbClr val="4B5563"/>
                </a:solidFill>
              </a:rPr>
              <a:t>, spatial joins, spatial index, and spatial metrics…</a:t>
            </a:r>
          </a:p>
          <a:p>
            <a:r>
              <a:rPr lang="en-US" dirty="0">
                <a:solidFill>
                  <a:srgbClr val="4B5563"/>
                </a:solidFill>
              </a:rPr>
              <a:t>These powerful cores sit completely idle during SQL execution</a:t>
            </a: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rgbClr val="4B55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4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D9B4C74-37A3-56B4-5460-CCB1BF8321A4}"/>
              </a:ext>
            </a:extLst>
          </p:cNvPr>
          <p:cNvGrpSpPr/>
          <p:nvPr/>
        </p:nvGrpSpPr>
        <p:grpSpPr>
          <a:xfrm>
            <a:off x="7221241" y="5371868"/>
            <a:ext cx="4957301" cy="1429325"/>
            <a:chOff x="-3432444" y="1705002"/>
            <a:chExt cx="3206686" cy="92457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D2A370-82E8-70C7-4DFE-721381639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493" b="59238"/>
            <a:stretch>
              <a:fillRect/>
            </a:stretch>
          </p:blipFill>
          <p:spPr>
            <a:xfrm>
              <a:off x="-3426868" y="1705002"/>
              <a:ext cx="3201110" cy="5897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0C128FB-B8C7-AFEA-106B-FD42319DF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411" t="75359"/>
            <a:stretch>
              <a:fillRect/>
            </a:stretch>
          </p:blipFill>
          <p:spPr>
            <a:xfrm>
              <a:off x="-3432444" y="2273083"/>
              <a:ext cx="3203913" cy="356494"/>
            </a:xfrm>
            <a:prstGeom prst="rect">
              <a:avLst/>
            </a:prstGeom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CC24BE-5074-033B-5809-D0CA718F794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A997D8-ECBC-C845-E796-24D16BA51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SedonaDB</a:t>
            </a:r>
            <a:r>
              <a:rPr lang="en-US" dirty="0"/>
              <a:t> is Fast, But Not Enough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1BD503-8816-6715-2555-E4D4930FF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2674" y="1178226"/>
            <a:ext cx="7369520" cy="589946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0070C0"/>
                </a:solidFill>
                <a:latin typeface="Arial"/>
              </a:rPr>
              <a:t>Exponential growth of geospatial data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rgbClr val="4B5563"/>
                </a:solidFill>
              </a:rPr>
              <a:t>Rich data sources: Mobile devices, Satellite, LiDAR…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rgbClr val="4B5563"/>
                </a:solidFill>
              </a:rPr>
              <a:t>Moving objects - constantly updating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rgbClr val="4B5563"/>
                </a:solidFill>
              </a:rPr>
              <a:t>Need </a:t>
            </a:r>
            <a:r>
              <a:rPr lang="en-US" sz="1800" b="1" dirty="0">
                <a:solidFill>
                  <a:srgbClr val="FF0000"/>
                </a:solidFill>
              </a:rPr>
              <a:t>fast query response</a:t>
            </a:r>
            <a:r>
              <a:rPr lang="en-US" sz="1800" dirty="0">
                <a:solidFill>
                  <a:srgbClr val="4B5563"/>
                </a:solidFill>
              </a:rPr>
              <a:t>, otherwise, outdated results</a:t>
            </a:r>
          </a:p>
          <a:p>
            <a:pPr>
              <a:lnSpc>
                <a:spcPct val="100000"/>
              </a:lnSpc>
            </a:pPr>
            <a:endParaRPr lang="en-US" sz="2400" b="1" dirty="0">
              <a:solidFill>
                <a:srgbClr val="0070C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0070C0"/>
                </a:solidFill>
                <a:latin typeface="Arial"/>
              </a:rPr>
              <a:t>Single node still has very limited power!</a:t>
            </a:r>
          </a:p>
          <a:p>
            <a:pPr>
              <a:lnSpc>
                <a:spcPct val="100000"/>
              </a:lnSpc>
            </a:pPr>
            <a:endParaRPr lang="en-US" sz="2400" b="1" dirty="0">
              <a:solidFill>
                <a:srgbClr val="0070C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0070C0"/>
                </a:solidFill>
                <a:latin typeface="Arial"/>
              </a:rPr>
              <a:t>A spatial query is significantly more </a:t>
            </a:r>
            <a:r>
              <a:rPr lang="en-US" sz="2400" b="1" dirty="0">
                <a:solidFill>
                  <a:srgbClr val="FF0000"/>
                </a:solidFill>
                <a:latin typeface="Arial"/>
              </a:rPr>
              <a:t>compute-expensive</a:t>
            </a:r>
            <a:r>
              <a:rPr lang="en-US" sz="2400" b="1" dirty="0">
                <a:solidFill>
                  <a:srgbClr val="0070C0"/>
                </a:solidFill>
                <a:latin typeface="Arial"/>
              </a:rPr>
              <a:t> than a regular SQL query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rgbClr val="4B5563"/>
                </a:solidFill>
              </a:rPr>
              <a:t>Complex data types (geometries) vs scalars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rgbClr val="4B5563"/>
                </a:solidFill>
              </a:rPr>
              <a:t>Expensive predicates vs regular </a:t>
            </a:r>
            <a:r>
              <a:rPr lang="en-US" sz="1800" dirty="0" err="1">
                <a:solidFill>
                  <a:srgbClr val="4B5563"/>
                </a:solidFill>
              </a:rPr>
              <a:t>boolean</a:t>
            </a:r>
            <a:r>
              <a:rPr lang="en-US" sz="1800" dirty="0">
                <a:solidFill>
                  <a:srgbClr val="4B5563"/>
                </a:solidFill>
              </a:rPr>
              <a:t> expr.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rgbClr val="4B5563"/>
                </a:solidFill>
              </a:rPr>
              <a:t>Multi-dim index (R-tree) vs single-dim (B-tree)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endParaRPr lang="en-US" sz="1800" dirty="0">
              <a:solidFill>
                <a:srgbClr val="4B5563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FF0000"/>
                </a:solidFill>
                <a:latin typeface="Arial"/>
              </a:rPr>
              <a:t>Spatial join </a:t>
            </a:r>
            <a:r>
              <a:rPr lang="en-US" sz="2400" b="1" dirty="0">
                <a:solidFill>
                  <a:srgbClr val="0070C0"/>
                </a:solidFill>
                <a:latin typeface="Arial"/>
              </a:rPr>
              <a:t>is the major performance bottleneck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rgbClr val="4B5563"/>
                </a:solidFill>
              </a:rPr>
              <a:t>Following the “</a:t>
            </a:r>
            <a:r>
              <a:rPr lang="en-US" sz="1800" b="1" dirty="0">
                <a:solidFill>
                  <a:srgbClr val="FF0000"/>
                </a:solidFill>
              </a:rPr>
              <a:t>Filter-and-Refine</a:t>
            </a:r>
            <a:r>
              <a:rPr lang="en-US" sz="1800" dirty="0">
                <a:solidFill>
                  <a:srgbClr val="4B5563"/>
                </a:solidFill>
              </a:rPr>
              <a:t>” paradigm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rgbClr val="4B5563"/>
                </a:solidFill>
              </a:rPr>
              <a:t>Both can be performance bottlenecks</a:t>
            </a:r>
          </a:p>
          <a:p>
            <a:endParaRPr lang="en-US" sz="2400" b="1" dirty="0">
              <a:solidFill>
                <a:srgbClr val="0070C0"/>
              </a:solidFill>
              <a:latin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1199D27-EB26-0085-C403-09589A350FFE}"/>
              </a:ext>
            </a:extLst>
          </p:cNvPr>
          <p:cNvGrpSpPr/>
          <p:nvPr/>
        </p:nvGrpSpPr>
        <p:grpSpPr>
          <a:xfrm>
            <a:off x="7126265" y="1767179"/>
            <a:ext cx="4613062" cy="2339102"/>
            <a:chOff x="7126265" y="3031771"/>
            <a:chExt cx="4613062" cy="233910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C93B1D-3F6F-884D-CAA9-D6898067E29B}"/>
                </a:ext>
              </a:extLst>
            </p:cNvPr>
            <p:cNvSpPr txBox="1"/>
            <p:nvPr/>
          </p:nvSpPr>
          <p:spPr>
            <a:xfrm>
              <a:off x="7126265" y="3339548"/>
              <a:ext cx="4613062" cy="2031325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400" i="1" dirty="0">
                  <a:solidFill>
                    <a:schemeClr val="bg1">
                      <a:lumMod val="50000"/>
                    </a:schemeClr>
                  </a:solidFill>
                </a:rPr>
                <a:t>-- Finding all drivers in downtown</a:t>
              </a:r>
            </a:p>
            <a:p>
              <a:r>
                <a:rPr lang="en-US" sz="1400" dirty="0">
                  <a:solidFill>
                    <a:srgbClr val="0432FF"/>
                  </a:solidFill>
                </a:rPr>
                <a:t>SELECT </a:t>
              </a:r>
              <a:r>
                <a:rPr lang="en-US" sz="1400" dirty="0" err="1"/>
                <a:t>drivers.driver_id</a:t>
              </a:r>
              <a:endParaRPr lang="en-US" sz="1400" dirty="0"/>
            </a:p>
            <a:p>
              <a:r>
                <a:rPr lang="en-US" sz="1400" dirty="0">
                  <a:solidFill>
                    <a:srgbClr val="0432FF"/>
                  </a:solidFill>
                </a:rPr>
                <a:t>FROM</a:t>
              </a:r>
              <a:r>
                <a:rPr lang="en-US" sz="1400" dirty="0"/>
                <a:t> </a:t>
              </a:r>
              <a:r>
                <a:rPr lang="en-US" sz="1400" dirty="0" err="1"/>
                <a:t>delivery_zones</a:t>
              </a:r>
              <a:r>
                <a:rPr lang="en-US" sz="1400" dirty="0"/>
                <a:t> </a:t>
              </a:r>
              <a:r>
                <a:rPr lang="en-US" sz="1400" i="1" dirty="0">
                  <a:solidFill>
                    <a:schemeClr val="bg1">
                      <a:lumMod val="50000"/>
                    </a:schemeClr>
                  </a:solidFill>
                </a:rPr>
                <a:t>-- City zones in polygons</a:t>
              </a:r>
            </a:p>
            <a:p>
              <a:r>
                <a:rPr lang="en-US" sz="1400" dirty="0"/>
                <a:t>              , drivers </a:t>
              </a:r>
              <a:r>
                <a:rPr lang="en-US" sz="1400" i="1" dirty="0">
                  <a:solidFill>
                    <a:schemeClr val="bg1">
                      <a:lumMod val="50000"/>
                    </a:schemeClr>
                  </a:solidFill>
                </a:rPr>
                <a:t>-- The latest driver positions in Points</a:t>
              </a:r>
            </a:p>
            <a:p>
              <a:r>
                <a:rPr lang="en-US" sz="1400" dirty="0">
                  <a:solidFill>
                    <a:srgbClr val="0432FF"/>
                  </a:solidFill>
                </a:rPr>
                <a:t>WHERE</a:t>
              </a:r>
              <a:r>
                <a:rPr lang="en-US" sz="1400" dirty="0"/>
                <a:t> </a:t>
              </a:r>
            </a:p>
            <a:p>
              <a:r>
                <a:rPr lang="en-US" sz="1400" i="1" dirty="0">
                  <a:solidFill>
                    <a:schemeClr val="bg1">
                      <a:lumMod val="50000"/>
                    </a:schemeClr>
                  </a:solidFill>
                </a:rPr>
                <a:t>--   Is the driver (point) within the delivery zone (polygon)?</a:t>
              </a:r>
            </a:p>
            <a:p>
              <a:r>
                <a:rPr lang="en-US" sz="1400" dirty="0"/>
                <a:t>        </a:t>
              </a:r>
              <a:r>
                <a:rPr lang="en-US" sz="1400" dirty="0" err="1"/>
                <a:t>ST_Contains</a:t>
              </a:r>
              <a:r>
                <a:rPr lang="en-US" sz="1400" dirty="0"/>
                <a:t>(</a:t>
              </a:r>
              <a:r>
                <a:rPr lang="en-US" sz="1400" dirty="0" err="1"/>
                <a:t>delivery_zones.geom</a:t>
              </a:r>
              <a:r>
                <a:rPr lang="en-US" sz="1400" dirty="0"/>
                <a:t>, </a:t>
              </a:r>
            </a:p>
            <a:p>
              <a:r>
                <a:rPr lang="en-US" sz="1400" dirty="0"/>
                <a:t>                                    </a:t>
              </a:r>
              <a:r>
                <a:rPr lang="en-US" sz="1400" dirty="0" err="1"/>
                <a:t>drivers.location</a:t>
              </a:r>
              <a:r>
                <a:rPr lang="en-US" sz="1400" dirty="0"/>
                <a:t>)</a:t>
              </a:r>
            </a:p>
            <a:p>
              <a:r>
                <a:rPr lang="en-US" sz="1400" dirty="0"/>
                <a:t>        </a:t>
              </a:r>
              <a:r>
                <a:rPr lang="en-US" sz="1400" dirty="0">
                  <a:solidFill>
                    <a:srgbClr val="0432FF"/>
                  </a:solidFill>
                </a:rPr>
                <a:t>AND</a:t>
              </a:r>
              <a:r>
                <a:rPr lang="en-US" sz="1400" dirty="0"/>
                <a:t> </a:t>
              </a:r>
              <a:r>
                <a:rPr lang="en-US" sz="1400" dirty="0" err="1"/>
                <a:t>delivery_zones.zone_name</a:t>
              </a:r>
              <a:r>
                <a:rPr lang="en-US" sz="1400" dirty="0"/>
                <a:t> = </a:t>
              </a:r>
              <a:r>
                <a:rPr lang="en-US" sz="1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'Downtown</a:t>
              </a:r>
              <a:r>
                <a:rPr lang="en-US" sz="1400" dirty="0"/>
                <a:t>';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723BB5-C4D4-6DDD-8866-002B6F8031ED}"/>
                </a:ext>
              </a:extLst>
            </p:cNvPr>
            <p:cNvSpPr txBox="1"/>
            <p:nvPr/>
          </p:nvSpPr>
          <p:spPr>
            <a:xfrm>
              <a:off x="7297747" y="3031771"/>
              <a:ext cx="426758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Example: Dynamic Driver Dispatch for Food Delivery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531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19"/>
    </mc:Choice>
    <mc:Fallback xmlns="">
      <p:transition spd="slow" advTm="60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412900-5981-018E-D01E-7E77D4C27E1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76C005-F204-1772-1A9D-BD9830C4D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Systematic Challenges for Production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3029F1-BD2A-5856-1A77-1FE56B121F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379601"/>
            <a:ext cx="11049000" cy="5461142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4B5563"/>
                </a:solidFill>
              </a:rPr>
              <a:t>Data Format Mismatch Issue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WKB is a good format for storage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But not good for </a:t>
            </a:r>
            <a:r>
              <a:rPr lang="en-US" u="sng" dirty="0">
                <a:solidFill>
                  <a:srgbClr val="4B5563"/>
                </a:solidFill>
              </a:rPr>
              <a:t>computation</a:t>
            </a:r>
            <a:r>
              <a:rPr lang="en-US" dirty="0">
                <a:solidFill>
                  <a:srgbClr val="4B5563"/>
                </a:solidFill>
              </a:rPr>
              <a:t> – difficult to </a:t>
            </a:r>
            <a:r>
              <a:rPr lang="en-US" u="sng" dirty="0">
                <a:solidFill>
                  <a:srgbClr val="4B5563"/>
                </a:solidFill>
              </a:rPr>
              <a:t>achieve random geometry access</a:t>
            </a:r>
          </a:p>
          <a:p>
            <a:pPr>
              <a:lnSpc>
                <a:spcPct val="120000"/>
              </a:lnSpc>
            </a:pPr>
            <a:endParaRPr lang="en-US" dirty="0">
              <a:solidFill>
                <a:srgbClr val="4B5563"/>
              </a:solidFill>
            </a:endParaRP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4B5563"/>
                </a:solidFill>
              </a:rPr>
              <a:t>Indexing Scalability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High overhead of building millions of micro-indexes</a:t>
            </a:r>
            <a:r>
              <a:rPr lang="zh-CN" altLang="en-US" dirty="0">
                <a:solidFill>
                  <a:srgbClr val="4B5563"/>
                </a:solidFill>
              </a:rPr>
              <a:t> </a:t>
            </a:r>
            <a:r>
              <a:rPr lang="en-US" altLang="zh-CN" dirty="0">
                <a:solidFill>
                  <a:srgbClr val="4B5563"/>
                </a:solidFill>
              </a:rPr>
              <a:t>(e.g., </a:t>
            </a:r>
            <a:r>
              <a:rPr lang="en-US" altLang="zh-CN" dirty="0" err="1">
                <a:solidFill>
                  <a:srgbClr val="4B5563"/>
                </a:solidFill>
              </a:rPr>
              <a:t>PreparedPolygon</a:t>
            </a:r>
            <a:r>
              <a:rPr lang="en-US" altLang="zh-CN" dirty="0">
                <a:solidFill>
                  <a:srgbClr val="4B5563"/>
                </a:solidFill>
              </a:rPr>
              <a:t>)</a:t>
            </a:r>
            <a:r>
              <a:rPr lang="en-US" dirty="0">
                <a:solidFill>
                  <a:srgbClr val="4B5563"/>
                </a:solidFill>
              </a:rPr>
              <a:t> on GPUs.</a:t>
            </a:r>
          </a:p>
          <a:p>
            <a:pPr>
              <a:lnSpc>
                <a:spcPct val="120000"/>
              </a:lnSpc>
            </a:pPr>
            <a:endParaRPr lang="en-US" dirty="0">
              <a:solidFill>
                <a:srgbClr val="4B5563"/>
              </a:solidFill>
            </a:endParaRP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4B5563"/>
                </a:solidFill>
              </a:rPr>
              <a:t>Combinatorial Complexity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rgbClr val="4B5563"/>
                </a:solidFill>
              </a:rPr>
              <a:t>Hundreds of geometry-predicate combinations to support</a:t>
            </a:r>
          </a:p>
        </p:txBody>
      </p:sp>
    </p:spTree>
    <p:extLst>
      <p:ext uri="{BB962C8B-B14F-4D97-AF65-F5344CB8AC3E}">
        <p14:creationId xmlns:p14="http://schemas.microsoft.com/office/powerpoint/2010/main" val="983004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DA62648-52F9-7C95-D0B4-750F16ABF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22A791-EBBC-C691-5186-09260E9EAD5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7DAC04-AB56-76E9-5EDB-F5263B0C8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Poppins"/>
                <a:ea typeface="Poppins"/>
                <a:cs typeface="Poppins"/>
                <a:sym typeface="Poppins"/>
              </a:rPr>
              <a:t>RT Cores Overview</a:t>
            </a:r>
            <a:endParaRPr lang="en-US" dirty="0"/>
          </a:p>
        </p:txBody>
      </p:sp>
      <p:sp>
        <p:nvSpPr>
          <p:cNvPr id="7" name="Google Shape;141;p17">
            <a:extLst>
              <a:ext uri="{FF2B5EF4-FFF2-40B4-BE49-F238E27FC236}">
                <a16:creationId xmlns:a16="http://schemas.microsoft.com/office/drawing/2014/main" id="{6359E470-03E6-A0D9-F518-31839573503B}"/>
              </a:ext>
            </a:extLst>
          </p:cNvPr>
          <p:cNvSpPr txBox="1"/>
          <p:nvPr/>
        </p:nvSpPr>
        <p:spPr>
          <a:xfrm>
            <a:off x="571500" y="1755386"/>
            <a:ext cx="63531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991B1B"/>
                </a:solidFill>
                <a:latin typeface="Poppins"/>
                <a:ea typeface="Poppins"/>
                <a:cs typeface="Poppins"/>
                <a:sym typeface="Poppins"/>
              </a:rPr>
              <a:t>What are the RT cores</a:t>
            </a:r>
            <a:endParaRPr dirty="0">
              <a:solidFill>
                <a:srgbClr val="991B1B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031F0F-0F56-8168-3B93-8E17B45CB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828" y="1618309"/>
            <a:ext cx="3028627" cy="51441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4D4023-CE04-1DBD-9F54-B03F5A5FF91A}"/>
              </a:ext>
            </a:extLst>
          </p:cNvPr>
          <p:cNvSpPr txBox="1"/>
          <p:nvPr/>
        </p:nvSpPr>
        <p:spPr>
          <a:xfrm>
            <a:off x="648116" y="2243710"/>
            <a:ext cx="84036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4310" indent="-19431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B556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Designed for accelerating ray-tracing rendering</a:t>
            </a:r>
          </a:p>
          <a:p>
            <a:pPr marL="194310" indent="-19431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B556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Specialized</a:t>
            </a:r>
            <a:r>
              <a:rPr lang="zh-CN" altLang="en-US" sz="1800" dirty="0">
                <a:solidFill>
                  <a:srgbClr val="4B5563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altLang="zh-CN" sz="1800" dirty="0">
                <a:solidFill>
                  <a:srgbClr val="4B556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units in modern GPUs to accelerate:</a:t>
            </a:r>
          </a:p>
          <a:p>
            <a:pPr marL="377190" lvl="1" indent="-285750">
              <a:buFont typeface="Wingdings" pitchFamily="2" charset="2"/>
              <a:buChar char="ü"/>
            </a:pPr>
            <a:r>
              <a:rPr lang="en-US" sz="1800" dirty="0">
                <a:solidFill>
                  <a:srgbClr val="4B556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Ray-triangle intersection tests</a:t>
            </a:r>
          </a:p>
          <a:p>
            <a:pPr marL="377190" lvl="1" indent="-285750">
              <a:buFont typeface="Wingdings" pitchFamily="2" charset="2"/>
              <a:buChar char="ü"/>
            </a:pPr>
            <a:r>
              <a:rPr lang="en-US" sz="1800" dirty="0">
                <a:solidFill>
                  <a:srgbClr val="4B556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Bounding Volume Hierarchy (BVH) traversal</a:t>
            </a:r>
          </a:p>
          <a:p>
            <a:endParaRPr lang="en-US" sz="1800" dirty="0">
              <a:solidFill>
                <a:srgbClr val="4B5563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94310" lvl="1" indent="-19431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B556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10x faster than the software emulation for BVH search</a:t>
            </a:r>
          </a:p>
          <a:p>
            <a:pPr marL="194310" lvl="1" indent="-19431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B556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Free up SMs to do other computing works</a:t>
            </a:r>
          </a:p>
        </p:txBody>
      </p:sp>
      <p:sp>
        <p:nvSpPr>
          <p:cNvPr id="10" name="Google Shape;141;p17">
            <a:extLst>
              <a:ext uri="{FF2B5EF4-FFF2-40B4-BE49-F238E27FC236}">
                <a16:creationId xmlns:a16="http://schemas.microsoft.com/office/drawing/2014/main" id="{D159DC2C-B84D-A04B-513D-6030F5C4B0DF}"/>
              </a:ext>
            </a:extLst>
          </p:cNvPr>
          <p:cNvSpPr txBox="1"/>
          <p:nvPr/>
        </p:nvSpPr>
        <p:spPr>
          <a:xfrm>
            <a:off x="571499" y="4472240"/>
            <a:ext cx="63531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991B1B"/>
                </a:solidFill>
                <a:latin typeface="Poppins"/>
                <a:ea typeface="Poppins"/>
                <a:cs typeface="Poppins"/>
                <a:sym typeface="Poppins"/>
              </a:rPr>
              <a:t>How to “Program” RT cores?</a:t>
            </a:r>
            <a:endParaRPr dirty="0">
              <a:solidFill>
                <a:srgbClr val="991B1B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8E2CA5-B6D1-EECF-56BE-467875D32A07}"/>
              </a:ext>
            </a:extLst>
          </p:cNvPr>
          <p:cNvSpPr txBox="1"/>
          <p:nvPr/>
        </p:nvSpPr>
        <p:spPr>
          <a:xfrm>
            <a:off x="571499" y="5046470"/>
            <a:ext cx="7338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4310" indent="-19431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B556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only way you can use it is to convert your problem into ray-geometry intersection problems</a:t>
            </a:r>
          </a:p>
          <a:p>
            <a:pPr marL="194310" indent="-19431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B556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Geometries are organized into a spatial index - BVH tree</a:t>
            </a:r>
          </a:p>
          <a:p>
            <a:pPr marL="194310" indent="-19431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B556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 cast rays, and intersections are reported to the SMs by RT cores</a:t>
            </a:r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EFD0C20B-40B2-2717-5124-E1044B4D0E28}"/>
              </a:ext>
            </a:extLst>
          </p:cNvPr>
          <p:cNvCxnSpPr>
            <a:cxnSpLocks/>
          </p:cNvCxnSpPr>
          <p:nvPr/>
        </p:nvCxnSpPr>
        <p:spPr>
          <a:xfrm>
            <a:off x="4170569" y="2968253"/>
            <a:ext cx="6980907" cy="2947601"/>
          </a:xfrm>
          <a:prstGeom prst="curvedConnector3">
            <a:avLst>
              <a:gd name="adj1" fmla="val 99835"/>
            </a:avLst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0F3B607C-90DB-D76B-17A6-EDE82E520A53}"/>
              </a:ext>
            </a:extLst>
          </p:cNvPr>
          <p:cNvCxnSpPr>
            <a:cxnSpLocks/>
          </p:cNvCxnSpPr>
          <p:nvPr/>
        </p:nvCxnSpPr>
        <p:spPr>
          <a:xfrm>
            <a:off x="4999383" y="3230217"/>
            <a:ext cx="4659624" cy="2685637"/>
          </a:xfrm>
          <a:prstGeom prst="curvedConnector3">
            <a:avLst>
              <a:gd name="adj1" fmla="val 98420"/>
            </a:avLst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407F3BB-EE08-6E39-02B8-E67079D1723C}"/>
              </a:ext>
            </a:extLst>
          </p:cNvPr>
          <p:cNvSpPr txBox="1"/>
          <p:nvPr/>
        </p:nvSpPr>
        <p:spPr>
          <a:xfrm>
            <a:off x="5322805" y="4426073"/>
            <a:ext cx="35595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991B1B"/>
                </a:solidFill>
                <a:latin typeface="Poppins"/>
                <a:cs typeface="Poppins"/>
              </a:rPr>
              <a:t>Actually, you can’t!</a:t>
            </a:r>
          </a:p>
        </p:txBody>
      </p:sp>
    </p:spTree>
    <p:extLst>
      <p:ext uri="{BB962C8B-B14F-4D97-AF65-F5344CB8AC3E}">
        <p14:creationId xmlns:p14="http://schemas.microsoft.com/office/powerpoint/2010/main" val="294245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1D16EB-1FBC-BD39-7F28-8F59C3D424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EAFCC5-7B99-169A-2C12-3BA759D67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Setup (</a:t>
            </a:r>
            <a:r>
              <a:rPr lang="en-US" dirty="0" err="1"/>
              <a:t>SpatialBench</a:t>
            </a:r>
            <a:r>
              <a:rPr lang="en-US" dirty="0"/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6CC9B-BDB5-A73D-9648-DA1E4FA9A9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Evaluated using </a:t>
            </a:r>
            <a:r>
              <a:rPr lang="en-US" dirty="0" err="1"/>
              <a:t>SpatialBench</a:t>
            </a:r>
            <a:r>
              <a:rPr lang="en-US" dirty="0"/>
              <a:t> (derived from NYC Taxi data, realistic multi-scale urban skew).</a:t>
            </a:r>
          </a:p>
          <a:p>
            <a:r>
              <a:rPr lang="en-US" dirty="0"/>
              <a:t>Workload: Latency-sensitive joins and computationally heavy point-in-polygon (PIP) joins.</a:t>
            </a:r>
          </a:p>
          <a:p>
            <a:r>
              <a:rPr lang="en-US" dirty="0"/>
              <a:t>Hardware: AWS m7i.2xlarge (CPU baseline) vs. various GPUs (RTX 3090, A10, L4, L40S) and OSC (A100, H100).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1835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D4B9D5-098D-E60C-4815-235E0C1EAB0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1A527A-0092-B4CE-FA1D-64FD77AB2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Results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29727C-1C01-48F3-2EF0-A011127721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Matches or slightly beats CPU for lightweight queries (avoiding GPU data-transfer regressions).</a:t>
            </a:r>
          </a:p>
          <a:p>
            <a:r>
              <a:rPr lang="en-US" dirty="0"/>
              <a:t>Massive gains on heavy joins: Up to 5.93x speedup on computationally intensive queries (Q10/Q11).</a:t>
            </a:r>
          </a:p>
          <a:p>
            <a:r>
              <a:rPr lang="en-US" dirty="0"/>
              <a:t>Refinement phase execution time slashed drastically.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3413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D57CBA-730F-5FE4-4E22-31B49786DAB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F8B201-8875-B3BF-0EAF-25EFE3DD9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Cost-Effectiveness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A54B5-8D57-C4AB-FA18-70003AF4C0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Performance is great, but what does it cost in the cloud?</a:t>
            </a:r>
          </a:p>
          <a:p>
            <a:r>
              <a:rPr lang="en-US" dirty="0"/>
              <a:t>Compared total AWS execution cost (Query Time x Hourly Instance Rate).</a:t>
            </a:r>
          </a:p>
          <a:p>
            <a:r>
              <a:rPr lang="en-US" dirty="0"/>
              <a:t>Using standard L4 or A10 instances, </a:t>
            </a:r>
            <a:r>
              <a:rPr lang="en-US" dirty="0" err="1"/>
              <a:t>RayBooster</a:t>
            </a:r>
            <a:r>
              <a:rPr lang="en-US" dirty="0"/>
              <a:t> reduces the total workload operational cost by 38.11% to 59.02%.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093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E9B3CA-8659-C48B-230C-732BFB90F6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7A83B9-B4A6-0FD1-B261-11EE68C03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Acceleration for Spatial? Does Not Work Well!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912618C-4C06-4251-418F-7B7C00ADFF10}"/>
              </a:ext>
            </a:extLst>
          </p:cNvPr>
          <p:cNvSpPr/>
          <p:nvPr/>
        </p:nvSpPr>
        <p:spPr>
          <a:xfrm>
            <a:off x="10264593" y="2657902"/>
            <a:ext cx="383868" cy="38386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baseline="-25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5C4C953-3606-06AB-FD05-8C3159DEC5CD}"/>
              </a:ext>
            </a:extLst>
          </p:cNvPr>
          <p:cNvSpPr/>
          <p:nvPr/>
        </p:nvSpPr>
        <p:spPr>
          <a:xfrm>
            <a:off x="9467023" y="3309659"/>
            <a:ext cx="338555" cy="33855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D50A60-E87F-34EF-1D23-37191170190E}"/>
              </a:ext>
            </a:extLst>
          </p:cNvPr>
          <p:cNvSpPr/>
          <p:nvPr/>
        </p:nvSpPr>
        <p:spPr>
          <a:xfrm>
            <a:off x="10973424" y="3464863"/>
            <a:ext cx="634946" cy="804840"/>
          </a:xfrm>
          <a:prstGeom prst="rect">
            <a:avLst/>
          </a:prstGeom>
          <a:noFill/>
          <a:ln w="1524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86651E6B-1273-4559-69E0-369FC95554BE}"/>
              </a:ext>
            </a:extLst>
          </p:cNvPr>
          <p:cNvSpPr/>
          <p:nvPr/>
        </p:nvSpPr>
        <p:spPr>
          <a:xfrm rot="3092401">
            <a:off x="10933145" y="3683126"/>
            <a:ext cx="955230" cy="238664"/>
          </a:xfrm>
          <a:prstGeom prst="triangle">
            <a:avLst>
              <a:gd name="adj" fmla="val 44010"/>
            </a:avLst>
          </a:prstGeom>
          <a:solidFill>
            <a:schemeClr val="accent5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172249-8BF3-B75D-8E32-030CF63534B5}"/>
              </a:ext>
            </a:extLst>
          </p:cNvPr>
          <p:cNvSpPr/>
          <p:nvPr/>
        </p:nvSpPr>
        <p:spPr>
          <a:xfrm>
            <a:off x="8940586" y="3969701"/>
            <a:ext cx="415707" cy="407991"/>
          </a:xfrm>
          <a:prstGeom prst="rect">
            <a:avLst/>
          </a:prstGeom>
          <a:noFill/>
          <a:ln w="1524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6EF5F61-6BC7-17D3-FF53-B71540D51538}"/>
              </a:ext>
            </a:extLst>
          </p:cNvPr>
          <p:cNvSpPr/>
          <p:nvPr/>
        </p:nvSpPr>
        <p:spPr>
          <a:xfrm>
            <a:off x="8966501" y="3991060"/>
            <a:ext cx="358973" cy="358973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831C85-AD8D-3677-6BED-B2A13FBE9626}"/>
              </a:ext>
            </a:extLst>
          </p:cNvPr>
          <p:cNvSpPr/>
          <p:nvPr/>
        </p:nvSpPr>
        <p:spPr>
          <a:xfrm>
            <a:off x="9939661" y="3958116"/>
            <a:ext cx="415707" cy="407991"/>
          </a:xfrm>
          <a:prstGeom prst="rect">
            <a:avLst/>
          </a:prstGeom>
          <a:noFill/>
          <a:ln w="1524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3D0F79AC-F5AF-CEA8-1340-635BC3A272EC}"/>
              </a:ext>
            </a:extLst>
          </p:cNvPr>
          <p:cNvSpPr/>
          <p:nvPr/>
        </p:nvSpPr>
        <p:spPr>
          <a:xfrm rot="18357647">
            <a:off x="9923202" y="3892642"/>
            <a:ext cx="331831" cy="335012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886772-A6C0-FEAE-74EF-C0A73EDB9C2D}"/>
              </a:ext>
            </a:extLst>
          </p:cNvPr>
          <p:cNvCxnSpPr>
            <a:stCxn id="5" idx="4"/>
            <a:endCxn id="6" idx="0"/>
          </p:cNvCxnSpPr>
          <p:nvPr/>
        </p:nvCxnSpPr>
        <p:spPr>
          <a:xfrm flipH="1">
            <a:off x="9636301" y="3041770"/>
            <a:ext cx="820226" cy="2678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6540A0-D9A4-4FCE-2224-26246AADA907}"/>
              </a:ext>
            </a:extLst>
          </p:cNvPr>
          <p:cNvCxnSpPr>
            <a:cxnSpLocks/>
            <a:stCxn id="5" idx="4"/>
            <a:endCxn id="7" idx="0"/>
          </p:cNvCxnSpPr>
          <p:nvPr/>
        </p:nvCxnSpPr>
        <p:spPr>
          <a:xfrm>
            <a:off x="10456527" y="3041770"/>
            <a:ext cx="834370" cy="4230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451C23A-6207-87DE-642A-B72C6891940A}"/>
              </a:ext>
            </a:extLst>
          </p:cNvPr>
          <p:cNvCxnSpPr>
            <a:cxnSpLocks/>
            <a:stCxn id="6" idx="4"/>
            <a:endCxn id="11" idx="0"/>
          </p:cNvCxnSpPr>
          <p:nvPr/>
        </p:nvCxnSpPr>
        <p:spPr>
          <a:xfrm>
            <a:off x="9636301" y="3648214"/>
            <a:ext cx="511214" cy="3099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151BA40-BB8C-D64A-8C15-F4FC266CC08F}"/>
              </a:ext>
            </a:extLst>
          </p:cNvPr>
          <p:cNvCxnSpPr>
            <a:cxnSpLocks/>
            <a:stCxn id="6" idx="4"/>
            <a:endCxn id="9" idx="0"/>
          </p:cNvCxnSpPr>
          <p:nvPr/>
        </p:nvCxnSpPr>
        <p:spPr>
          <a:xfrm flipH="1">
            <a:off x="9148440" y="3648214"/>
            <a:ext cx="487861" cy="3214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490CA33-022B-F42E-1C47-882D847B9FFB}"/>
              </a:ext>
            </a:extLst>
          </p:cNvPr>
          <p:cNvSpPr txBox="1"/>
          <p:nvPr/>
        </p:nvSpPr>
        <p:spPr>
          <a:xfrm>
            <a:off x="8604824" y="4443322"/>
            <a:ext cx="35010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i="1" dirty="0"/>
              <a:t>a Bounding Volume Hierarchy (BVH) tree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41D71A-2028-63A0-31B6-455B9B4887BB}"/>
              </a:ext>
            </a:extLst>
          </p:cNvPr>
          <p:cNvSpPr txBox="1"/>
          <p:nvPr/>
        </p:nvSpPr>
        <p:spPr>
          <a:xfrm>
            <a:off x="10239393" y="2665170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1166D1-0A59-710B-749B-68075AED1E30}"/>
              </a:ext>
            </a:extLst>
          </p:cNvPr>
          <p:cNvSpPr txBox="1"/>
          <p:nvPr/>
        </p:nvSpPr>
        <p:spPr>
          <a:xfrm>
            <a:off x="10938633" y="3903714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691CB9-CBEB-79F0-36BC-62B6F7786CE5}"/>
              </a:ext>
            </a:extLst>
          </p:cNvPr>
          <p:cNvSpPr txBox="1"/>
          <p:nvPr/>
        </p:nvSpPr>
        <p:spPr>
          <a:xfrm>
            <a:off x="9405992" y="3284683"/>
            <a:ext cx="533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4C4961-4C48-D597-7C98-C6B4F1B2EE4E}"/>
              </a:ext>
            </a:extLst>
          </p:cNvPr>
          <p:cNvSpPr txBox="1"/>
          <p:nvPr/>
        </p:nvSpPr>
        <p:spPr>
          <a:xfrm>
            <a:off x="8913865" y="3966289"/>
            <a:ext cx="484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73EA10-5A20-6FD9-6264-D7B7E96BC9D0}"/>
              </a:ext>
            </a:extLst>
          </p:cNvPr>
          <p:cNvSpPr txBox="1"/>
          <p:nvPr/>
        </p:nvSpPr>
        <p:spPr>
          <a:xfrm>
            <a:off x="9996380" y="4017547"/>
            <a:ext cx="618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E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BD3BD960-F3E9-D7EF-8880-1C5FCE39A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491257"/>
              </p:ext>
            </p:extLst>
          </p:nvPr>
        </p:nvGraphicFramePr>
        <p:xfrm>
          <a:off x="9119198" y="5516436"/>
          <a:ext cx="2436090" cy="4600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7218">
                  <a:extLst>
                    <a:ext uri="{9D8B030D-6E8A-4147-A177-3AD203B41FA5}">
                      <a16:colId xmlns:a16="http://schemas.microsoft.com/office/drawing/2014/main" val="340477660"/>
                    </a:ext>
                  </a:extLst>
                </a:gridCol>
                <a:gridCol w="487218">
                  <a:extLst>
                    <a:ext uri="{9D8B030D-6E8A-4147-A177-3AD203B41FA5}">
                      <a16:colId xmlns:a16="http://schemas.microsoft.com/office/drawing/2014/main" val="1790199524"/>
                    </a:ext>
                  </a:extLst>
                </a:gridCol>
                <a:gridCol w="487218">
                  <a:extLst>
                    <a:ext uri="{9D8B030D-6E8A-4147-A177-3AD203B41FA5}">
                      <a16:colId xmlns:a16="http://schemas.microsoft.com/office/drawing/2014/main" val="1597386541"/>
                    </a:ext>
                  </a:extLst>
                </a:gridCol>
                <a:gridCol w="487218">
                  <a:extLst>
                    <a:ext uri="{9D8B030D-6E8A-4147-A177-3AD203B41FA5}">
                      <a16:colId xmlns:a16="http://schemas.microsoft.com/office/drawing/2014/main" val="2891877191"/>
                    </a:ext>
                  </a:extLst>
                </a:gridCol>
                <a:gridCol w="487218">
                  <a:extLst>
                    <a:ext uri="{9D8B030D-6E8A-4147-A177-3AD203B41FA5}">
                      <a16:colId xmlns:a16="http://schemas.microsoft.com/office/drawing/2014/main" val="2931768511"/>
                    </a:ext>
                  </a:extLst>
                </a:gridCol>
              </a:tblGrid>
              <a:tr h="4600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  <a:r>
                        <a:rPr lang="en-US" baseline="-25000" dirty="0"/>
                        <a:t>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2110775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38D6364C-EB04-7E58-3AD2-52F2A25DCC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617523"/>
              </p:ext>
            </p:extLst>
          </p:nvPr>
        </p:nvGraphicFramePr>
        <p:xfrm>
          <a:off x="9119198" y="6112147"/>
          <a:ext cx="2436090" cy="4438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7218">
                  <a:extLst>
                    <a:ext uri="{9D8B030D-6E8A-4147-A177-3AD203B41FA5}">
                      <a16:colId xmlns:a16="http://schemas.microsoft.com/office/drawing/2014/main" val="340477660"/>
                    </a:ext>
                  </a:extLst>
                </a:gridCol>
                <a:gridCol w="487218">
                  <a:extLst>
                    <a:ext uri="{9D8B030D-6E8A-4147-A177-3AD203B41FA5}">
                      <a16:colId xmlns:a16="http://schemas.microsoft.com/office/drawing/2014/main" val="1790199524"/>
                    </a:ext>
                  </a:extLst>
                </a:gridCol>
                <a:gridCol w="487218">
                  <a:extLst>
                    <a:ext uri="{9D8B030D-6E8A-4147-A177-3AD203B41FA5}">
                      <a16:colId xmlns:a16="http://schemas.microsoft.com/office/drawing/2014/main" val="1597386541"/>
                    </a:ext>
                  </a:extLst>
                </a:gridCol>
                <a:gridCol w="487218">
                  <a:extLst>
                    <a:ext uri="{9D8B030D-6E8A-4147-A177-3AD203B41FA5}">
                      <a16:colId xmlns:a16="http://schemas.microsoft.com/office/drawing/2014/main" val="2891877191"/>
                    </a:ext>
                  </a:extLst>
                </a:gridCol>
                <a:gridCol w="487218">
                  <a:extLst>
                    <a:ext uri="{9D8B030D-6E8A-4147-A177-3AD203B41FA5}">
                      <a16:colId xmlns:a16="http://schemas.microsoft.com/office/drawing/2014/main" val="2931768511"/>
                    </a:ext>
                  </a:extLst>
                </a:gridCol>
              </a:tblGrid>
              <a:tr h="4438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</a:t>
                      </a:r>
                      <a:endParaRPr lang="en-US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</a:t>
                      </a:r>
                      <a:endParaRPr lang="en-US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</a:t>
                      </a:r>
                      <a:endParaRPr lang="en-US" baseline="-25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2110775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6FE1CBC6-0526-3BA5-000D-8DB6F112F966}"/>
              </a:ext>
            </a:extLst>
          </p:cNvPr>
          <p:cNvSpPr txBox="1"/>
          <p:nvPr/>
        </p:nvSpPr>
        <p:spPr>
          <a:xfrm>
            <a:off x="9467023" y="6533226"/>
            <a:ext cx="14606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i="1" dirty="0"/>
              <a:t>Memory Layout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EE0246-6F2D-3F1B-4F5A-0A59BE4F3CF6}"/>
              </a:ext>
            </a:extLst>
          </p:cNvPr>
          <p:cNvSpPr txBox="1"/>
          <p:nvPr/>
        </p:nvSpPr>
        <p:spPr>
          <a:xfrm>
            <a:off x="8244123" y="553159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Nodes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94B436B-88F6-90C5-6FB8-2829D412BF74}"/>
              </a:ext>
            </a:extLst>
          </p:cNvPr>
          <p:cNvSpPr txBox="1"/>
          <p:nvPr/>
        </p:nvSpPr>
        <p:spPr>
          <a:xfrm>
            <a:off x="8244123" y="6140096"/>
            <a:ext cx="779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Boxes</a:t>
            </a: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10A892BF-F6F2-EE51-C4FF-C0BC8D35C1E9}"/>
              </a:ext>
            </a:extLst>
          </p:cNvPr>
          <p:cNvSpPr/>
          <p:nvPr/>
        </p:nvSpPr>
        <p:spPr>
          <a:xfrm>
            <a:off x="9347130" y="5259577"/>
            <a:ext cx="473927" cy="256483"/>
          </a:xfrm>
          <a:custGeom>
            <a:avLst/>
            <a:gdLst>
              <a:gd name="csX0" fmla="*/ 0 w 473927"/>
              <a:gd name="csY0" fmla="*/ 256483 h 256483"/>
              <a:gd name="csX1" fmla="*/ 256478 w 473927"/>
              <a:gd name="csY1" fmla="*/ 5 h 256483"/>
              <a:gd name="csX2" fmla="*/ 473927 w 473927"/>
              <a:gd name="csY2" fmla="*/ 250907 h 2564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3927" h="256483">
                <a:moveTo>
                  <a:pt x="0" y="256483"/>
                </a:moveTo>
                <a:cubicBezTo>
                  <a:pt x="88745" y="128708"/>
                  <a:pt x="177490" y="934"/>
                  <a:pt x="256478" y="5"/>
                </a:cubicBezTo>
                <a:cubicBezTo>
                  <a:pt x="335466" y="-924"/>
                  <a:pt x="404696" y="124991"/>
                  <a:pt x="473927" y="250907"/>
                </a:cubicBezTo>
              </a:path>
            </a:pathLst>
          </a:custGeom>
          <a:noFill/>
          <a:ln>
            <a:prstDash val="dash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F14B834E-6F8C-039E-FA4B-9A7F3A2DD7A4}"/>
              </a:ext>
            </a:extLst>
          </p:cNvPr>
          <p:cNvSpPr/>
          <p:nvPr/>
        </p:nvSpPr>
        <p:spPr>
          <a:xfrm>
            <a:off x="9350288" y="5098851"/>
            <a:ext cx="1002535" cy="418754"/>
          </a:xfrm>
          <a:custGeom>
            <a:avLst/>
            <a:gdLst>
              <a:gd name="csX0" fmla="*/ 0 w 1002535"/>
              <a:gd name="csY0" fmla="*/ 385703 h 418754"/>
              <a:gd name="csX1" fmla="*/ 462708 w 1002535"/>
              <a:gd name="csY1" fmla="*/ 113 h 418754"/>
              <a:gd name="csX2" fmla="*/ 1002535 w 1002535"/>
              <a:gd name="csY2" fmla="*/ 418754 h 4187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002535" h="418754">
                <a:moveTo>
                  <a:pt x="0" y="385703"/>
                </a:moveTo>
                <a:cubicBezTo>
                  <a:pt x="147809" y="190154"/>
                  <a:pt x="295619" y="-5395"/>
                  <a:pt x="462708" y="113"/>
                </a:cubicBezTo>
                <a:cubicBezTo>
                  <a:pt x="629797" y="5621"/>
                  <a:pt x="816166" y="212187"/>
                  <a:pt x="1002535" y="418754"/>
                </a:cubicBezTo>
              </a:path>
            </a:pathLst>
          </a:custGeom>
          <a:noFill/>
          <a:ln>
            <a:prstDash val="dash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878ADB16-3B03-EA61-423F-9F6B6E6D0F43}"/>
              </a:ext>
            </a:extLst>
          </p:cNvPr>
          <p:cNvSpPr/>
          <p:nvPr/>
        </p:nvSpPr>
        <p:spPr>
          <a:xfrm>
            <a:off x="9841321" y="5114678"/>
            <a:ext cx="1002535" cy="418754"/>
          </a:xfrm>
          <a:custGeom>
            <a:avLst/>
            <a:gdLst>
              <a:gd name="csX0" fmla="*/ 0 w 1002535"/>
              <a:gd name="csY0" fmla="*/ 385703 h 418754"/>
              <a:gd name="csX1" fmla="*/ 462708 w 1002535"/>
              <a:gd name="csY1" fmla="*/ 113 h 418754"/>
              <a:gd name="csX2" fmla="*/ 1002535 w 1002535"/>
              <a:gd name="csY2" fmla="*/ 418754 h 4187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002535" h="418754">
                <a:moveTo>
                  <a:pt x="0" y="385703"/>
                </a:moveTo>
                <a:cubicBezTo>
                  <a:pt x="147809" y="190154"/>
                  <a:pt x="295619" y="-5395"/>
                  <a:pt x="462708" y="113"/>
                </a:cubicBezTo>
                <a:cubicBezTo>
                  <a:pt x="629797" y="5621"/>
                  <a:pt x="816166" y="212187"/>
                  <a:pt x="1002535" y="418754"/>
                </a:cubicBezTo>
              </a:path>
            </a:pathLst>
          </a:custGeom>
          <a:noFill/>
          <a:ln>
            <a:prstDash val="dash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14177E8D-B028-CA29-A35E-F3F098394A34}"/>
              </a:ext>
            </a:extLst>
          </p:cNvPr>
          <p:cNvSpPr/>
          <p:nvPr/>
        </p:nvSpPr>
        <p:spPr>
          <a:xfrm>
            <a:off x="9835030" y="5076931"/>
            <a:ext cx="1476260" cy="429657"/>
          </a:xfrm>
          <a:custGeom>
            <a:avLst/>
            <a:gdLst>
              <a:gd name="csX0" fmla="*/ 0 w 1476260"/>
              <a:gd name="csY0" fmla="*/ 429657 h 429657"/>
              <a:gd name="csX1" fmla="*/ 771181 w 1476260"/>
              <a:gd name="csY1" fmla="*/ 0 h 429657"/>
              <a:gd name="csX2" fmla="*/ 1476260 w 1476260"/>
              <a:gd name="csY2" fmla="*/ 429657 h 4296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476260" h="429657">
                <a:moveTo>
                  <a:pt x="0" y="429657"/>
                </a:moveTo>
                <a:cubicBezTo>
                  <a:pt x="262569" y="214828"/>
                  <a:pt x="525138" y="0"/>
                  <a:pt x="771181" y="0"/>
                </a:cubicBezTo>
                <a:cubicBezTo>
                  <a:pt x="1017224" y="0"/>
                  <a:pt x="1356911" y="361720"/>
                  <a:pt x="1476260" y="429657"/>
                </a:cubicBezTo>
              </a:path>
            </a:pathLst>
          </a:custGeom>
          <a:noFill/>
          <a:ln>
            <a:prstDash val="dash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7A1B4BE-DB73-3FEB-9212-FD2FACDBF7EC}"/>
              </a:ext>
            </a:extLst>
          </p:cNvPr>
          <p:cNvSpPr txBox="1"/>
          <p:nvPr/>
        </p:nvSpPr>
        <p:spPr>
          <a:xfrm>
            <a:off x="9545314" y="4782135"/>
            <a:ext cx="14963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i="1" dirty="0"/>
              <a:t>Logical Pointers</a:t>
            </a:r>
          </a:p>
        </p:txBody>
      </p:sp>
      <p:sp>
        <p:nvSpPr>
          <p:cNvPr id="34" name="Content Placeholder 33">
            <a:extLst>
              <a:ext uri="{FF2B5EF4-FFF2-40B4-BE49-F238E27FC236}">
                <a16:creationId xmlns:a16="http://schemas.microsoft.com/office/drawing/2014/main" id="{18744FDF-A7A4-E7D4-C4B0-3B8FCBD505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379600"/>
            <a:ext cx="11049000" cy="5717885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1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4500" b="1" dirty="0">
                <a:solidFill>
                  <a:srgbClr val="0070C0"/>
                </a:solidFill>
                <a:latin typeface="Arial"/>
              </a:rPr>
              <a:t>GPUs are getting powerful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dirty="0">
                <a:solidFill>
                  <a:srgbClr val="4B5563"/>
                </a:solidFill>
              </a:rPr>
              <a:t>High memory </a:t>
            </a:r>
            <a:r>
              <a:rPr lang="en-US" sz="3800" b="1" dirty="0">
                <a:solidFill>
                  <a:srgbClr val="FF0000"/>
                </a:solidFill>
              </a:rPr>
              <a:t>bandwidth</a:t>
            </a:r>
            <a:r>
              <a:rPr lang="en-US" sz="3800" dirty="0">
                <a:solidFill>
                  <a:srgbClr val="4B5563"/>
                </a:solidFill>
              </a:rPr>
              <a:t> (H100, ~3TB/s)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dirty="0">
                <a:solidFill>
                  <a:srgbClr val="4B5563"/>
                </a:solidFill>
              </a:rPr>
              <a:t>High memory </a:t>
            </a:r>
            <a:r>
              <a:rPr lang="en-US" sz="3800" b="1" dirty="0">
                <a:solidFill>
                  <a:srgbClr val="FF0000"/>
                </a:solidFill>
              </a:rPr>
              <a:t>capacity</a:t>
            </a:r>
            <a:r>
              <a:rPr lang="en-US" sz="3800" dirty="0">
                <a:solidFill>
                  <a:srgbClr val="4B5563"/>
                </a:solidFill>
              </a:rPr>
              <a:t> (B300, 288GB)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dirty="0">
                <a:solidFill>
                  <a:srgbClr val="4B5563"/>
                </a:solidFill>
              </a:rPr>
              <a:t>Getting </a:t>
            </a:r>
            <a:r>
              <a:rPr lang="en-US" sz="3800" b="1" dirty="0">
                <a:solidFill>
                  <a:srgbClr val="FF0000"/>
                </a:solidFill>
              </a:rPr>
              <a:t>heterogeneous</a:t>
            </a:r>
            <a:r>
              <a:rPr lang="en-US" sz="3800" dirty="0">
                <a:solidFill>
                  <a:srgbClr val="4B5563"/>
                </a:solidFill>
              </a:rPr>
              <a:t> (CUDA cores, Tensor cores, RT cores, hardware compression, unified memory…)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dirty="0">
                <a:solidFill>
                  <a:srgbClr val="4B5563"/>
                </a:solidFill>
              </a:rPr>
              <a:t>Becoming </a:t>
            </a:r>
            <a:r>
              <a:rPr lang="en-US" sz="3800" b="1" dirty="0">
                <a:solidFill>
                  <a:srgbClr val="FF0000"/>
                </a:solidFill>
              </a:rPr>
              <a:t>affordable </a:t>
            </a:r>
            <a:r>
              <a:rPr lang="en-US" sz="3800" dirty="0">
                <a:solidFill>
                  <a:srgbClr val="4B5563"/>
                </a:solidFill>
              </a:rPr>
              <a:t>(previous gen.)</a:t>
            </a:r>
          </a:p>
          <a:p>
            <a:pPr marL="0" indent="0">
              <a:buNone/>
            </a:pPr>
            <a:endParaRPr lang="en-US" dirty="0"/>
          </a:p>
          <a:p>
            <a:pPr>
              <a:lnSpc>
                <a:spcPct val="11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4500" b="1" dirty="0">
                <a:solidFill>
                  <a:srgbClr val="0070C0"/>
                </a:solidFill>
                <a:latin typeface="Arial"/>
              </a:rPr>
              <a:t>Pioneer &amp; Emerging GPU-accelerated databases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dirty="0" err="1">
                <a:solidFill>
                  <a:srgbClr val="4B5563"/>
                </a:solidFill>
              </a:rPr>
              <a:t>MapD</a:t>
            </a:r>
            <a:r>
              <a:rPr lang="en-US" sz="3800" dirty="0">
                <a:solidFill>
                  <a:srgbClr val="4B5563"/>
                </a:solidFill>
              </a:rPr>
              <a:t> (</a:t>
            </a:r>
            <a:r>
              <a:rPr lang="en-US" sz="3800" dirty="0" err="1">
                <a:solidFill>
                  <a:srgbClr val="4B5563"/>
                </a:solidFill>
              </a:rPr>
              <a:t>Heavy.ai</a:t>
            </a:r>
            <a:r>
              <a:rPr lang="en-US" sz="3800" dirty="0">
                <a:solidFill>
                  <a:srgbClr val="4B5563"/>
                </a:solidFill>
              </a:rPr>
              <a:t>), </a:t>
            </a:r>
            <a:r>
              <a:rPr lang="en-US" sz="3800" dirty="0" err="1">
                <a:solidFill>
                  <a:srgbClr val="4B5563"/>
                </a:solidFill>
              </a:rPr>
              <a:t>BlazingSQL</a:t>
            </a:r>
            <a:r>
              <a:rPr lang="en-US" sz="3800" dirty="0">
                <a:solidFill>
                  <a:srgbClr val="4B5563"/>
                </a:solidFill>
              </a:rPr>
              <a:t>, </a:t>
            </a:r>
            <a:r>
              <a:rPr lang="en-US" sz="3800" dirty="0" err="1">
                <a:solidFill>
                  <a:srgbClr val="4B5563"/>
                </a:solidFill>
              </a:rPr>
              <a:t>RateupDB</a:t>
            </a:r>
            <a:r>
              <a:rPr lang="en-US" sz="3800" dirty="0">
                <a:solidFill>
                  <a:srgbClr val="4B5563"/>
                </a:solidFill>
              </a:rPr>
              <a:t>, Theseus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dirty="0" err="1">
                <a:solidFill>
                  <a:srgbClr val="4B5563"/>
                </a:solidFill>
              </a:rPr>
              <a:t>SQLRealm</a:t>
            </a:r>
            <a:r>
              <a:rPr lang="en-US" sz="3800" dirty="0">
                <a:solidFill>
                  <a:srgbClr val="4B5563"/>
                </a:solidFill>
              </a:rPr>
              <a:t>, </a:t>
            </a:r>
            <a:r>
              <a:rPr lang="en-US" sz="3800" dirty="0" err="1">
                <a:solidFill>
                  <a:srgbClr val="4B5563"/>
                </a:solidFill>
              </a:rPr>
              <a:t>Kinetica</a:t>
            </a:r>
            <a:r>
              <a:rPr lang="en-US" sz="3800" dirty="0">
                <a:solidFill>
                  <a:srgbClr val="4B5563"/>
                </a:solidFill>
              </a:rPr>
              <a:t>, PG-Strom, </a:t>
            </a:r>
            <a:r>
              <a:rPr lang="en-US" sz="3800" dirty="0" err="1">
                <a:solidFill>
                  <a:srgbClr val="4B5563"/>
                </a:solidFill>
              </a:rPr>
              <a:t>cuDF</a:t>
            </a:r>
            <a:r>
              <a:rPr lang="en-US" sz="3800" dirty="0">
                <a:solidFill>
                  <a:srgbClr val="4B5563"/>
                </a:solidFill>
              </a:rPr>
              <a:t>, Sirius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b="1" dirty="0">
                <a:solidFill>
                  <a:srgbClr val="4B5563"/>
                </a:solidFill>
              </a:rPr>
              <a:t>Support for GPU-accelerated spatial queries is </a:t>
            </a:r>
            <a:r>
              <a:rPr lang="en-US" sz="3800" b="1" dirty="0">
                <a:solidFill>
                  <a:srgbClr val="FF0000"/>
                </a:solidFill>
              </a:rPr>
              <a:t>RARE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endParaRPr lang="en-US" dirty="0"/>
          </a:p>
          <a:p>
            <a:pPr>
              <a:lnSpc>
                <a:spcPct val="11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4400" b="1" dirty="0">
                <a:solidFill>
                  <a:srgbClr val="FF0000"/>
                </a:solidFill>
                <a:latin typeface="Arial"/>
              </a:rPr>
              <a:t>Ex</a:t>
            </a:r>
            <a:r>
              <a:rPr lang="en-US" sz="4500" b="1" dirty="0">
                <a:solidFill>
                  <a:srgbClr val="FF0000"/>
                </a:solidFill>
                <a:latin typeface="Arial"/>
              </a:rPr>
              <a:t>ecution patterns </a:t>
            </a:r>
            <a:r>
              <a:rPr lang="en-US" sz="4500" b="1" dirty="0">
                <a:solidFill>
                  <a:srgbClr val="0070C0"/>
                </a:solidFill>
                <a:latin typeface="Arial"/>
              </a:rPr>
              <a:t>of spatial queries are not </a:t>
            </a:r>
            <a:r>
              <a:rPr lang="en-US" sz="4500" b="1" dirty="0">
                <a:solidFill>
                  <a:srgbClr val="FF0000"/>
                </a:solidFill>
                <a:latin typeface="Arial"/>
              </a:rPr>
              <a:t>GPU-friendly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dirty="0">
                <a:solidFill>
                  <a:srgbClr val="4B5563"/>
                </a:solidFill>
              </a:rPr>
              <a:t>Heavily rely on a </a:t>
            </a:r>
            <a:r>
              <a:rPr lang="en-US" sz="3800" b="1" dirty="0">
                <a:solidFill>
                  <a:srgbClr val="FF0000"/>
                </a:solidFill>
              </a:rPr>
              <a:t>spatial index (e.g., tree) </a:t>
            </a:r>
            <a:r>
              <a:rPr lang="en-US" sz="3800" dirty="0">
                <a:solidFill>
                  <a:srgbClr val="4B5563"/>
                </a:solidFill>
              </a:rPr>
              <a:t>to reduce search space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dirty="0">
                <a:solidFill>
                  <a:srgbClr val="4B5563"/>
                </a:solidFill>
              </a:rPr>
              <a:t>Traversing a tree requires point-chasing</a:t>
            </a:r>
          </a:p>
          <a:p>
            <a:endParaRPr lang="en-US" dirty="0"/>
          </a:p>
          <a:p>
            <a:pPr>
              <a:lnSpc>
                <a:spcPct val="11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4500" b="1" dirty="0">
                <a:solidFill>
                  <a:srgbClr val="0070C0"/>
                </a:solidFill>
                <a:latin typeface="Arial"/>
              </a:rPr>
              <a:t>Tree traversal challenges on the GPU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dirty="0">
                <a:solidFill>
                  <a:srgbClr val="4B5563"/>
                </a:solidFill>
              </a:rPr>
              <a:t>Branch divergence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dirty="0">
                <a:solidFill>
                  <a:srgbClr val="4B5563"/>
                </a:solidFill>
              </a:rPr>
              <a:t>Stack management overhead</a:t>
            </a:r>
          </a:p>
          <a:p>
            <a:pPr marL="457200" lvl="1">
              <a:lnSpc>
                <a:spcPct val="100000"/>
              </a:lnSpc>
              <a:buFont typeface="Wingdings" pitchFamily="2" charset="2"/>
              <a:buChar char="§"/>
            </a:pPr>
            <a:r>
              <a:rPr lang="en-US" sz="3800" dirty="0">
                <a:solidFill>
                  <a:srgbClr val="4B5563"/>
                </a:solidFill>
              </a:rPr>
              <a:t>Random memory access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371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482"/>
    </mc:Choice>
    <mc:Fallback xmlns="">
      <p:transition spd="slow" advTm="654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7" grpId="0"/>
      <p:bldP spid="18" grpId="0"/>
      <p:bldP spid="19" grpId="0"/>
      <p:bldP spid="20" grpId="0"/>
      <p:bldP spid="21" grpId="0"/>
      <p:bldP spid="22" grpId="0"/>
      <p:bldP spid="25" grpId="0"/>
      <p:bldP spid="26" grpId="0"/>
      <p:bldP spid="27" grpId="0"/>
      <p:bldP spid="28" grpId="0" animBg="1"/>
      <p:bldP spid="29" grpId="0" animBg="1"/>
      <p:bldP spid="30" grpId="0" animBg="1"/>
      <p:bldP spid="31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962540-4B95-9B9C-F89A-C11150957C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1F57AD-FED8-5B0A-B77D-AFD89EB1E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Graphics and Spatial are highly relevant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D2D93-8377-9BAF-A03C-CD627958FD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4693920"/>
            <a:ext cx="11049000" cy="177701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0070C0"/>
                </a:solidFill>
                <a:latin typeface="Arial"/>
              </a:rPr>
              <a:t>Given the high relevance between the two domains</a:t>
            </a:r>
          </a:p>
          <a:p>
            <a:pPr>
              <a:lnSpc>
                <a:spcPct val="100000"/>
              </a:lnSpc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400" b="1" dirty="0">
                <a:solidFill>
                  <a:srgbClr val="FF0000"/>
                </a:solidFill>
                <a:latin typeface="Arial"/>
              </a:rPr>
              <a:t>Can we exploit the existing hardware units on the GPU to accelerate spatial queries?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154EF-1DCA-BABF-942D-76914E5554C6}"/>
              </a:ext>
            </a:extLst>
          </p:cNvPr>
          <p:cNvSpPr txBox="1"/>
          <p:nvPr/>
        </p:nvSpPr>
        <p:spPr>
          <a:xfrm>
            <a:off x="-69668" y="6658180"/>
            <a:ext cx="63050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https://</a:t>
            </a:r>
            <a:r>
              <a:rPr lang="en-US" sz="900" dirty="0" err="1"/>
              <a:t>www.facebook.com</a:t>
            </a:r>
            <a:r>
              <a:rPr lang="en-US" sz="900" dirty="0"/>
              <a:t>/</a:t>
            </a:r>
            <a:r>
              <a:rPr lang="en-US" sz="900" dirty="0" err="1"/>
              <a:t>photo?fbid</a:t>
            </a:r>
            <a:r>
              <a:rPr lang="en-US" sz="900" dirty="0"/>
              <a:t>=801112259739831&amp;set=a.127525900431807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ECD556-3E26-30CC-5F9C-E5BC0A6CF057}"/>
              </a:ext>
            </a:extLst>
          </p:cNvPr>
          <p:cNvSpPr txBox="1"/>
          <p:nvPr/>
        </p:nvSpPr>
        <p:spPr>
          <a:xfrm>
            <a:off x="-59634" y="6470930"/>
            <a:ext cx="613083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https://</a:t>
            </a:r>
            <a:r>
              <a:rPr lang="en-US" sz="900" dirty="0" err="1"/>
              <a:t>www.lix.polytechnique.fr</a:t>
            </a:r>
            <a:r>
              <a:rPr lang="en-US" sz="900" dirty="0"/>
              <a:t>/~</a:t>
            </a:r>
            <a:r>
              <a:rPr lang="en-US" sz="900" dirty="0" err="1"/>
              <a:t>maks</a:t>
            </a:r>
            <a:r>
              <a:rPr lang="en-US" sz="900" dirty="0"/>
              <a:t>/</a:t>
            </a:r>
            <a:r>
              <a:rPr lang="en-US" sz="900" dirty="0" err="1"/>
              <a:t>Verona_MPAM</a:t>
            </a:r>
            <a:r>
              <a:rPr lang="en-US" sz="900" dirty="0"/>
              <a:t>/TD/TD2/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B16B3E8A-DB78-5D5D-B46D-33E96DA4F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317470"/>
              </p:ext>
            </p:extLst>
          </p:nvPr>
        </p:nvGraphicFramePr>
        <p:xfrm>
          <a:off x="2222135" y="1529809"/>
          <a:ext cx="7747729" cy="3038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029">
                  <a:extLst>
                    <a:ext uri="{9D8B030D-6E8A-4147-A177-3AD203B41FA5}">
                      <a16:colId xmlns:a16="http://schemas.microsoft.com/office/drawing/2014/main" val="1801200191"/>
                    </a:ext>
                  </a:extLst>
                </a:gridCol>
                <a:gridCol w="3309536">
                  <a:extLst>
                    <a:ext uri="{9D8B030D-6E8A-4147-A177-3AD203B41FA5}">
                      <a16:colId xmlns:a16="http://schemas.microsoft.com/office/drawing/2014/main" val="1318626260"/>
                    </a:ext>
                  </a:extLst>
                </a:gridCol>
                <a:gridCol w="3013164">
                  <a:extLst>
                    <a:ext uri="{9D8B030D-6E8A-4147-A177-3AD203B41FA5}">
                      <a16:colId xmlns:a16="http://schemas.microsoft.com/office/drawing/2014/main" val="23037660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Spatial Domain</a:t>
                      </a:r>
                    </a:p>
                  </a:txBody>
                  <a:tcPr>
                    <a:solidFill>
                      <a:srgbClr val="991B1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Graphics Domain</a:t>
                      </a:r>
                    </a:p>
                  </a:txBody>
                  <a:tcPr>
                    <a:solidFill>
                      <a:srgbClr val="991B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3741600"/>
                  </a:ext>
                </a:extLst>
              </a:tr>
              <a:tr h="101672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Example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4966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2D Coordinates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3D Coordinates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7936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Geometry Primitives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Point, Line String, Polygons, Bounding Box (Vector data)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Triangle, Bounding Box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6487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Operations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Evaluating geometry relations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Finding intersections (Ray-tracing rendering)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143976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3D9F9218-2A07-36F7-5D9F-E0C76BEFD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039" y="1954926"/>
            <a:ext cx="1028508" cy="885563"/>
          </a:xfrm>
          <a:prstGeom prst="rect">
            <a:avLst/>
          </a:prstGeom>
        </p:spPr>
      </p:pic>
      <p:pic>
        <p:nvPicPr>
          <p:cNvPr id="13" name="Picture 12" descr="PS 2 - Triangle Mesh Processing and Simplification">
            <a:extLst>
              <a:ext uri="{FF2B5EF4-FFF2-40B4-BE49-F238E27FC236}">
                <a16:creationId xmlns:a16="http://schemas.microsoft.com/office/drawing/2014/main" id="{1F22FCA3-A63D-99B6-E8FF-BF626850B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7048" y="1954926"/>
            <a:ext cx="765458" cy="81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9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031"/>
    </mc:Choice>
    <mc:Fallback xmlns="">
      <p:transition spd="slow" advTm="4403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74CA8B-2E67-C246-FB15-3B5E30E513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D46855-9F6F-42E1-ABF5-61FC56DF1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Opportunity for Spatial DB: RT Cores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304BBD-3BB6-7FED-24D1-E70B596517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379601"/>
            <a:ext cx="11049000" cy="5461142"/>
          </a:xfrm>
        </p:spPr>
        <p:txBody>
          <a:bodyPr>
            <a:normAutofit fontScale="92500" lnSpcReduction="10000"/>
          </a:bodyPr>
          <a:lstStyle/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300" b="1" dirty="0">
                <a:solidFill>
                  <a:srgbClr val="2980B9"/>
                </a:solidFill>
                <a:latin typeface="Arial"/>
              </a:rPr>
              <a:t>NVIDIA introduced RT Cores in the Turing architecture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>
                <a:solidFill>
                  <a:srgbClr val="4B5563"/>
                </a:solidFill>
                <a:latin typeface="Arial"/>
              </a:rPr>
              <a:t>Bounding Volume Hierarchy (BVH) tree Traversal Unit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>
                <a:solidFill>
                  <a:srgbClr val="4B5563"/>
                </a:solidFill>
                <a:latin typeface="Arial"/>
              </a:rPr>
              <a:t>Ray-triangle Intersection Unit</a:t>
            </a:r>
          </a:p>
          <a:p>
            <a:pPr marL="194310" lvl="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300" b="1" dirty="0">
              <a:solidFill>
                <a:srgbClr val="2980B9"/>
              </a:solidFill>
              <a:latin typeface="Arial"/>
            </a:endParaRPr>
          </a:p>
          <a:p>
            <a:pPr marL="194310" lvl="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300" b="1" dirty="0">
                <a:solidFill>
                  <a:srgbClr val="2980B9"/>
                </a:solidFill>
                <a:latin typeface="Arial"/>
              </a:rPr>
              <a:t>Benefits of using RT Cores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>
                <a:solidFill>
                  <a:srgbClr val="4B5563"/>
                </a:solidFill>
                <a:latin typeface="Arial"/>
              </a:rPr>
              <a:t>Accelerating BVH traversal and ray-geometry intersection tests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>
                <a:solidFill>
                  <a:srgbClr val="4B5563"/>
                </a:solidFill>
                <a:latin typeface="Arial"/>
              </a:rPr>
              <a:t>Streaming Multiprocessors (SMs) are freed up to do other workloads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>
                <a:solidFill>
                  <a:srgbClr val="4B5563"/>
                </a:solidFill>
                <a:latin typeface="Arial"/>
              </a:rPr>
              <a:t>10X Speedups compared to CUDA cores</a:t>
            </a:r>
          </a:p>
          <a:p>
            <a:pPr marL="182880" lvl="1" indent="0">
              <a:lnSpc>
                <a:spcPct val="120000"/>
              </a:lnSpc>
              <a:buNone/>
              <a:defRPr sz="1400" b="0" i="0">
                <a:solidFill>
                  <a:srgbClr val="34495E"/>
                </a:solidFill>
                <a:latin typeface="Arial"/>
              </a:defRPr>
            </a:pPr>
            <a:endParaRPr lang="en-US" sz="1600" dirty="0">
              <a:solidFill>
                <a:srgbClr val="4B5563"/>
              </a:solidFill>
              <a:latin typeface="Arial"/>
            </a:endParaRP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300" b="1" dirty="0">
                <a:solidFill>
                  <a:srgbClr val="2980B9"/>
                </a:solidFill>
                <a:latin typeface="Arial"/>
              </a:rPr>
              <a:t>Similar between Spatial Domain and Graphics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>
                <a:solidFill>
                  <a:srgbClr val="4B5563"/>
                </a:solidFill>
                <a:latin typeface="Arial"/>
              </a:rPr>
              <a:t>RT core is essentially </a:t>
            </a:r>
            <a:r>
              <a:rPr lang="en-US" sz="1800" b="1" dirty="0">
                <a:solidFill>
                  <a:srgbClr val="FF0000"/>
                </a:solidFill>
                <a:latin typeface="Arial"/>
              </a:rPr>
              <a:t>a spatial index (BVH) accelerator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>
                <a:solidFill>
                  <a:srgbClr val="4B5563"/>
                </a:solidFill>
                <a:latin typeface="Arial"/>
              </a:rPr>
              <a:t>In spatial DBs, we use an R-tree, which is very similar to a BVH tree</a:t>
            </a: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300" b="1" dirty="0">
              <a:solidFill>
                <a:srgbClr val="2980B9"/>
              </a:solidFill>
              <a:latin typeface="Arial"/>
            </a:endParaRP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300" b="1" dirty="0">
                <a:solidFill>
                  <a:srgbClr val="FF0000"/>
                </a:solidFill>
                <a:latin typeface="Arial"/>
              </a:rPr>
              <a:t>How about using this new hardware to accelerate spatial queries?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395138-D738-C24D-09FE-BDD62BB3C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3065" y="1531398"/>
            <a:ext cx="2323826" cy="39470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52E8DB-D021-F942-5A6D-E8B33078B7C1}"/>
              </a:ext>
            </a:extLst>
          </p:cNvPr>
          <p:cNvSpPr/>
          <p:nvPr/>
        </p:nvSpPr>
        <p:spPr>
          <a:xfrm>
            <a:off x="9339792" y="4828939"/>
            <a:ext cx="924945" cy="526723"/>
          </a:xfrm>
          <a:custGeom>
            <a:avLst/>
            <a:gdLst>
              <a:gd name="csX0" fmla="*/ 0 w 924945"/>
              <a:gd name="csY0" fmla="*/ 0 h 526723"/>
              <a:gd name="csX1" fmla="*/ 453223 w 924945"/>
              <a:gd name="csY1" fmla="*/ 0 h 526723"/>
              <a:gd name="csX2" fmla="*/ 924945 w 924945"/>
              <a:gd name="csY2" fmla="*/ 0 h 526723"/>
              <a:gd name="csX3" fmla="*/ 924945 w 924945"/>
              <a:gd name="csY3" fmla="*/ 526723 h 526723"/>
              <a:gd name="csX4" fmla="*/ 462473 w 924945"/>
              <a:gd name="csY4" fmla="*/ 526723 h 526723"/>
              <a:gd name="csX5" fmla="*/ 0 w 924945"/>
              <a:gd name="csY5" fmla="*/ 526723 h 526723"/>
              <a:gd name="csX6" fmla="*/ 0 w 924945"/>
              <a:gd name="csY6" fmla="*/ 0 h 5267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24945" h="526723" extrusionOk="0">
                <a:moveTo>
                  <a:pt x="0" y="0"/>
                </a:moveTo>
                <a:cubicBezTo>
                  <a:pt x="197839" y="-20123"/>
                  <a:pt x="282678" y="-3931"/>
                  <a:pt x="453223" y="0"/>
                </a:cubicBezTo>
                <a:cubicBezTo>
                  <a:pt x="623768" y="3931"/>
                  <a:pt x="707550" y="-1918"/>
                  <a:pt x="924945" y="0"/>
                </a:cubicBezTo>
                <a:cubicBezTo>
                  <a:pt x="931284" y="259365"/>
                  <a:pt x="904489" y="420307"/>
                  <a:pt x="924945" y="526723"/>
                </a:cubicBezTo>
                <a:cubicBezTo>
                  <a:pt x="817610" y="541739"/>
                  <a:pt x="599119" y="542986"/>
                  <a:pt x="462473" y="526723"/>
                </a:cubicBezTo>
                <a:cubicBezTo>
                  <a:pt x="325827" y="510460"/>
                  <a:pt x="151235" y="541943"/>
                  <a:pt x="0" y="526723"/>
                </a:cubicBezTo>
                <a:cubicBezTo>
                  <a:pt x="-13569" y="299285"/>
                  <a:pt x="12579" y="254865"/>
                  <a:pt x="0" y="0"/>
                </a:cubicBezTo>
                <a:close/>
              </a:path>
            </a:pathLst>
          </a:custGeom>
          <a:noFill/>
          <a:ln w="25400">
            <a:solidFill>
              <a:srgbClr val="FF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F1C539-0637-DD5E-9AC7-7FADCC952E8C}"/>
              </a:ext>
            </a:extLst>
          </p:cNvPr>
          <p:cNvSpPr/>
          <p:nvPr/>
        </p:nvSpPr>
        <p:spPr>
          <a:xfrm>
            <a:off x="10392650" y="4828939"/>
            <a:ext cx="924945" cy="526723"/>
          </a:xfrm>
          <a:custGeom>
            <a:avLst/>
            <a:gdLst>
              <a:gd name="csX0" fmla="*/ 0 w 924945"/>
              <a:gd name="csY0" fmla="*/ 0 h 526723"/>
              <a:gd name="csX1" fmla="*/ 453223 w 924945"/>
              <a:gd name="csY1" fmla="*/ 0 h 526723"/>
              <a:gd name="csX2" fmla="*/ 924945 w 924945"/>
              <a:gd name="csY2" fmla="*/ 0 h 526723"/>
              <a:gd name="csX3" fmla="*/ 924945 w 924945"/>
              <a:gd name="csY3" fmla="*/ 526723 h 526723"/>
              <a:gd name="csX4" fmla="*/ 462473 w 924945"/>
              <a:gd name="csY4" fmla="*/ 526723 h 526723"/>
              <a:gd name="csX5" fmla="*/ 0 w 924945"/>
              <a:gd name="csY5" fmla="*/ 526723 h 526723"/>
              <a:gd name="csX6" fmla="*/ 0 w 924945"/>
              <a:gd name="csY6" fmla="*/ 0 h 5267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24945" h="526723" extrusionOk="0">
                <a:moveTo>
                  <a:pt x="0" y="0"/>
                </a:moveTo>
                <a:cubicBezTo>
                  <a:pt x="197839" y="-20123"/>
                  <a:pt x="282678" y="-3931"/>
                  <a:pt x="453223" y="0"/>
                </a:cubicBezTo>
                <a:cubicBezTo>
                  <a:pt x="623768" y="3931"/>
                  <a:pt x="707550" y="-1918"/>
                  <a:pt x="924945" y="0"/>
                </a:cubicBezTo>
                <a:cubicBezTo>
                  <a:pt x="931284" y="259365"/>
                  <a:pt x="904489" y="420307"/>
                  <a:pt x="924945" y="526723"/>
                </a:cubicBezTo>
                <a:cubicBezTo>
                  <a:pt x="817610" y="541739"/>
                  <a:pt x="599119" y="542986"/>
                  <a:pt x="462473" y="526723"/>
                </a:cubicBezTo>
                <a:cubicBezTo>
                  <a:pt x="325827" y="510460"/>
                  <a:pt x="151235" y="541943"/>
                  <a:pt x="0" y="526723"/>
                </a:cubicBezTo>
                <a:cubicBezTo>
                  <a:pt x="-13569" y="299285"/>
                  <a:pt x="12579" y="254865"/>
                  <a:pt x="0" y="0"/>
                </a:cubicBezTo>
                <a:close/>
              </a:path>
            </a:pathLst>
          </a:custGeom>
          <a:noFill/>
          <a:ln w="25400">
            <a:solidFill>
              <a:srgbClr val="FF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897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814"/>
    </mc:Choice>
    <mc:Fallback xmlns="">
      <p:transition spd="slow" advTm="608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2B9234-185B-E407-5316-C4314F562C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5170E1-5838-62E0-3291-DBA1828A2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Built Upon Our Previous Research Prototypes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285AB0-AFA5-EA6D-7B8D-6EDD7C8AC2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182029"/>
            <a:ext cx="11049000" cy="5658714"/>
          </a:xfrm>
        </p:spPr>
        <p:txBody>
          <a:bodyPr>
            <a:normAutofit/>
          </a:bodyPr>
          <a:lstStyle/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5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Idea: using different forms of rays to simulate geometries</a:t>
            </a: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24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5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Spatial Joins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 err="1">
                <a:solidFill>
                  <a:srgbClr val="4B5563"/>
                </a:solidFill>
                <a:latin typeface="Arial"/>
              </a:rPr>
              <a:t>RayJoin</a:t>
            </a:r>
            <a:r>
              <a:rPr lang="en-US" sz="1800" dirty="0">
                <a:solidFill>
                  <a:srgbClr val="4B5563"/>
                </a:solidFill>
                <a:latin typeface="Arial"/>
              </a:rPr>
              <a:t>: RT-accelerated spatial joins and polygon clipping (ICS’24)</a:t>
            </a: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5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General Spatial Index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 err="1">
                <a:solidFill>
                  <a:srgbClr val="4B5563"/>
                </a:solidFill>
                <a:latin typeface="Arial"/>
              </a:rPr>
              <a:t>LibRTS</a:t>
            </a:r>
            <a:r>
              <a:rPr lang="en-US" sz="1800" dirty="0">
                <a:solidFill>
                  <a:srgbClr val="4B5563"/>
                </a:solidFill>
                <a:latin typeface="Arial"/>
              </a:rPr>
              <a:t>: Repurposing RT cores as a general-purpose spatial index (PPoPP’25)</a:t>
            </a:r>
          </a:p>
          <a:p>
            <a:pPr marL="194310" indent="-182880">
              <a:lnSpc>
                <a:spcPct val="11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5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Spatial Metrics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800" dirty="0">
                <a:solidFill>
                  <a:srgbClr val="4B5563"/>
                </a:solidFill>
                <a:latin typeface="Arial"/>
              </a:rPr>
              <a:t>X-HD: Using RT cores to compute </a:t>
            </a:r>
            <a:r>
              <a:rPr lang="en-US" sz="1800" dirty="0" err="1">
                <a:solidFill>
                  <a:srgbClr val="4B5563"/>
                </a:solidFill>
                <a:latin typeface="Arial"/>
              </a:rPr>
              <a:t>Hausdorff</a:t>
            </a:r>
            <a:r>
              <a:rPr lang="en-US" sz="1800" dirty="0">
                <a:solidFill>
                  <a:srgbClr val="4B5563"/>
                </a:solidFill>
                <a:latin typeface="Arial"/>
              </a:rPr>
              <a:t> distance (ICS’26)</a:t>
            </a:r>
            <a:endParaRPr lang="en-US" dirty="0"/>
          </a:p>
          <a:p>
            <a:r>
              <a:rPr lang="en-US" b="1" dirty="0">
                <a:solidFill>
                  <a:srgbClr val="2980B9"/>
                </a:solidFill>
                <a:latin typeface="Arial"/>
              </a:rPr>
              <a:t>However, we have to address several 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engineering challenges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590B9FF-E3E7-7176-84A9-48495577F0AD}"/>
              </a:ext>
            </a:extLst>
          </p:cNvPr>
          <p:cNvGrpSpPr/>
          <p:nvPr/>
        </p:nvGrpSpPr>
        <p:grpSpPr>
          <a:xfrm>
            <a:off x="1712867" y="1997577"/>
            <a:ext cx="581891" cy="725846"/>
            <a:chOff x="8377065" y="1892900"/>
            <a:chExt cx="581891" cy="72584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3DE18AE-ADFD-EBE5-101A-D205854B4099}"/>
                </a:ext>
              </a:extLst>
            </p:cNvPr>
            <p:cNvSpPr/>
            <p:nvPr/>
          </p:nvSpPr>
          <p:spPr>
            <a:xfrm>
              <a:off x="8558405" y="1892900"/>
              <a:ext cx="168814" cy="16881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0AC3CD-5490-D90C-024E-EF653DE81F5A}"/>
                </a:ext>
              </a:extLst>
            </p:cNvPr>
            <p:cNvSpPr txBox="1"/>
            <p:nvPr/>
          </p:nvSpPr>
          <p:spPr>
            <a:xfrm>
              <a:off x="8377065" y="2310969"/>
              <a:ext cx="5818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Point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F62DA1A-5519-F534-EE26-E06A58E20D39}"/>
              </a:ext>
            </a:extLst>
          </p:cNvPr>
          <p:cNvGrpSpPr/>
          <p:nvPr/>
        </p:nvGrpSpPr>
        <p:grpSpPr>
          <a:xfrm>
            <a:off x="3242889" y="1872955"/>
            <a:ext cx="1248503" cy="837973"/>
            <a:chOff x="9141861" y="1632514"/>
            <a:chExt cx="1248503" cy="837973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459C886-2DD1-B909-E6E4-81714D3191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41861" y="1632514"/>
              <a:ext cx="501689" cy="293765"/>
            </a:xfrm>
            <a:prstGeom prst="line">
              <a:avLst/>
            </a:prstGeom>
            <a:ln w="25400">
              <a:solidFill>
                <a:srgbClr val="C00000"/>
              </a:solidFill>
              <a:headEnd type="oval" w="lg" len="lg"/>
              <a:tailEnd type="oval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2FD33EF-FA62-A510-CF59-1BCE8354636C}"/>
                </a:ext>
              </a:extLst>
            </p:cNvPr>
            <p:cNvSpPr txBox="1"/>
            <p:nvPr/>
          </p:nvSpPr>
          <p:spPr>
            <a:xfrm>
              <a:off x="9341490" y="2162710"/>
              <a:ext cx="9589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LineString</a:t>
              </a:r>
              <a:endParaRPr lang="en-US" sz="1400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18F5D3-CE82-5108-9B1F-7FEEFB1A0406}"/>
                </a:ext>
              </a:extLst>
            </p:cNvPr>
            <p:cNvCxnSpPr>
              <a:cxnSpLocks/>
            </p:cNvCxnSpPr>
            <p:nvPr/>
          </p:nvCxnSpPr>
          <p:spPr>
            <a:xfrm>
              <a:off x="9643550" y="1632514"/>
              <a:ext cx="746814" cy="328106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lg" len="lg"/>
              <a:tailEnd type="oval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1271F40-F20C-39F9-F58F-DF1EBF41B52E}"/>
              </a:ext>
            </a:extLst>
          </p:cNvPr>
          <p:cNvGrpSpPr/>
          <p:nvPr/>
        </p:nvGrpSpPr>
        <p:grpSpPr>
          <a:xfrm>
            <a:off x="5717534" y="1686772"/>
            <a:ext cx="874835" cy="984400"/>
            <a:chOff x="10835571" y="1592135"/>
            <a:chExt cx="874835" cy="984400"/>
          </a:xfrm>
        </p:grpSpPr>
        <p:sp useBgFill="1">
          <p:nvSpPr>
            <p:cNvPr id="14" name="TextBox 13">
              <a:extLst>
                <a:ext uri="{FF2B5EF4-FFF2-40B4-BE49-F238E27FC236}">
                  <a16:creationId xmlns:a16="http://schemas.microsoft.com/office/drawing/2014/main" id="{53028279-6CE0-946A-64D6-EA7BA4797E1A}"/>
                </a:ext>
              </a:extLst>
            </p:cNvPr>
            <p:cNvSpPr txBox="1"/>
            <p:nvPr/>
          </p:nvSpPr>
          <p:spPr>
            <a:xfrm>
              <a:off x="10908636" y="2268758"/>
              <a:ext cx="792396" cy="307777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Polygon</a:t>
              </a:r>
            </a:p>
          </p:txBody>
        </p:sp>
        <p:sp useBgFill="1">
          <p:nvSpPr>
            <p:cNvPr id="13" name="Hexagon 7">
              <a:extLst>
                <a:ext uri="{FF2B5EF4-FFF2-40B4-BE49-F238E27FC236}">
                  <a16:creationId xmlns:a16="http://schemas.microsoft.com/office/drawing/2014/main" id="{C5F5925F-4E5F-1586-2222-62EFCB010B36}"/>
                </a:ext>
              </a:extLst>
            </p:cNvPr>
            <p:cNvSpPr/>
            <p:nvPr/>
          </p:nvSpPr>
          <p:spPr>
            <a:xfrm>
              <a:off x="10835571" y="1592135"/>
              <a:ext cx="874835" cy="700920"/>
            </a:xfrm>
            <a:custGeom>
              <a:avLst/>
              <a:gdLst>
                <a:gd name="csX0" fmla="*/ 0 w 1266825"/>
                <a:gd name="csY0" fmla="*/ 461963 h 923925"/>
                <a:gd name="csX1" fmla="*/ 230981 w 1266825"/>
                <a:gd name="csY1" fmla="*/ 0 h 923925"/>
                <a:gd name="csX2" fmla="*/ 1035844 w 1266825"/>
                <a:gd name="csY2" fmla="*/ 0 h 923925"/>
                <a:gd name="csX3" fmla="*/ 1266825 w 1266825"/>
                <a:gd name="csY3" fmla="*/ 461963 h 923925"/>
                <a:gd name="csX4" fmla="*/ 1035844 w 1266825"/>
                <a:gd name="csY4" fmla="*/ 923925 h 923925"/>
                <a:gd name="csX5" fmla="*/ 230981 w 1266825"/>
                <a:gd name="csY5" fmla="*/ 923925 h 923925"/>
                <a:gd name="csX6" fmla="*/ 0 w 1266825"/>
                <a:gd name="csY6" fmla="*/ 461963 h 923925"/>
                <a:gd name="csX0" fmla="*/ 0 w 1266825"/>
                <a:gd name="csY0" fmla="*/ 461963 h 923925"/>
                <a:gd name="csX1" fmla="*/ 230981 w 1266825"/>
                <a:gd name="csY1" fmla="*/ 0 h 923925"/>
                <a:gd name="csX2" fmla="*/ 1035844 w 1266825"/>
                <a:gd name="csY2" fmla="*/ 0 h 923925"/>
                <a:gd name="csX3" fmla="*/ 1266825 w 1266825"/>
                <a:gd name="csY3" fmla="*/ 461963 h 923925"/>
                <a:gd name="csX4" fmla="*/ 531019 w 1266825"/>
                <a:gd name="csY4" fmla="*/ 600075 h 923925"/>
                <a:gd name="csX5" fmla="*/ 230981 w 1266825"/>
                <a:gd name="csY5" fmla="*/ 923925 h 923925"/>
                <a:gd name="csX6" fmla="*/ 0 w 1266825"/>
                <a:gd name="csY6" fmla="*/ 461963 h 923925"/>
                <a:gd name="csX0" fmla="*/ 0 w 1266825"/>
                <a:gd name="csY0" fmla="*/ 461963 h 1076325"/>
                <a:gd name="csX1" fmla="*/ 230981 w 1266825"/>
                <a:gd name="csY1" fmla="*/ 0 h 1076325"/>
                <a:gd name="csX2" fmla="*/ 1035844 w 1266825"/>
                <a:gd name="csY2" fmla="*/ 0 h 1076325"/>
                <a:gd name="csX3" fmla="*/ 1266825 w 1266825"/>
                <a:gd name="csY3" fmla="*/ 461963 h 1076325"/>
                <a:gd name="csX4" fmla="*/ 531019 w 1266825"/>
                <a:gd name="csY4" fmla="*/ 600075 h 1076325"/>
                <a:gd name="csX5" fmla="*/ 859631 w 1266825"/>
                <a:gd name="csY5" fmla="*/ 1076325 h 1076325"/>
                <a:gd name="csX6" fmla="*/ 0 w 1266825"/>
                <a:gd name="csY6" fmla="*/ 461963 h 1076325"/>
                <a:gd name="csX0" fmla="*/ 0 w 1133475"/>
                <a:gd name="csY0" fmla="*/ 461963 h 1076325"/>
                <a:gd name="csX1" fmla="*/ 230981 w 1133475"/>
                <a:gd name="csY1" fmla="*/ 0 h 1076325"/>
                <a:gd name="csX2" fmla="*/ 1035844 w 1133475"/>
                <a:gd name="csY2" fmla="*/ 0 h 1076325"/>
                <a:gd name="csX3" fmla="*/ 1133475 w 1133475"/>
                <a:gd name="csY3" fmla="*/ 785813 h 1076325"/>
                <a:gd name="csX4" fmla="*/ 531019 w 1133475"/>
                <a:gd name="csY4" fmla="*/ 600075 h 1076325"/>
                <a:gd name="csX5" fmla="*/ 859631 w 1133475"/>
                <a:gd name="csY5" fmla="*/ 1076325 h 1076325"/>
                <a:gd name="csX6" fmla="*/ 0 w 1133475"/>
                <a:gd name="csY6" fmla="*/ 461963 h 1076325"/>
                <a:gd name="csX0" fmla="*/ 0 w 1133475"/>
                <a:gd name="csY0" fmla="*/ 461963 h 1076325"/>
                <a:gd name="csX1" fmla="*/ 230981 w 1133475"/>
                <a:gd name="csY1" fmla="*/ 0 h 1076325"/>
                <a:gd name="csX2" fmla="*/ 683419 w 1133475"/>
                <a:gd name="csY2" fmla="*/ 104775 h 1076325"/>
                <a:gd name="csX3" fmla="*/ 1133475 w 1133475"/>
                <a:gd name="csY3" fmla="*/ 785813 h 1076325"/>
                <a:gd name="csX4" fmla="*/ 531019 w 1133475"/>
                <a:gd name="csY4" fmla="*/ 600075 h 1076325"/>
                <a:gd name="csX5" fmla="*/ 859631 w 1133475"/>
                <a:gd name="csY5" fmla="*/ 1076325 h 1076325"/>
                <a:gd name="csX6" fmla="*/ 0 w 1133475"/>
                <a:gd name="csY6" fmla="*/ 461963 h 1076325"/>
                <a:gd name="csX0" fmla="*/ 0 w 1133475"/>
                <a:gd name="csY0" fmla="*/ 461963 h 1076325"/>
                <a:gd name="csX1" fmla="*/ 230981 w 1133475"/>
                <a:gd name="csY1" fmla="*/ 0 h 1076325"/>
                <a:gd name="csX2" fmla="*/ 1054894 w 1133475"/>
                <a:gd name="csY2" fmla="*/ 342900 h 1076325"/>
                <a:gd name="csX3" fmla="*/ 1133475 w 1133475"/>
                <a:gd name="csY3" fmla="*/ 785813 h 1076325"/>
                <a:gd name="csX4" fmla="*/ 531019 w 1133475"/>
                <a:gd name="csY4" fmla="*/ 600075 h 1076325"/>
                <a:gd name="csX5" fmla="*/ 859631 w 1133475"/>
                <a:gd name="csY5" fmla="*/ 1076325 h 1076325"/>
                <a:gd name="csX6" fmla="*/ 0 w 1133475"/>
                <a:gd name="csY6" fmla="*/ 461963 h 1076325"/>
                <a:gd name="csX0" fmla="*/ 0 w 1133475"/>
                <a:gd name="csY0" fmla="*/ 119063 h 733425"/>
                <a:gd name="csX1" fmla="*/ 354806 w 1133475"/>
                <a:gd name="csY1" fmla="*/ 114300 h 733425"/>
                <a:gd name="csX2" fmla="*/ 1054894 w 1133475"/>
                <a:gd name="csY2" fmla="*/ 0 h 733425"/>
                <a:gd name="csX3" fmla="*/ 1133475 w 1133475"/>
                <a:gd name="csY3" fmla="*/ 442913 h 733425"/>
                <a:gd name="csX4" fmla="*/ 531019 w 1133475"/>
                <a:gd name="csY4" fmla="*/ 257175 h 733425"/>
                <a:gd name="csX5" fmla="*/ 859631 w 1133475"/>
                <a:gd name="csY5" fmla="*/ 733425 h 733425"/>
                <a:gd name="csX6" fmla="*/ 0 w 1133475"/>
                <a:gd name="csY6" fmla="*/ 119063 h 733425"/>
                <a:gd name="csX0" fmla="*/ 45244 w 778669"/>
                <a:gd name="csY0" fmla="*/ 0 h 938212"/>
                <a:gd name="csX1" fmla="*/ 0 w 778669"/>
                <a:gd name="csY1" fmla="*/ 319087 h 938212"/>
                <a:gd name="csX2" fmla="*/ 700088 w 778669"/>
                <a:gd name="csY2" fmla="*/ 204787 h 938212"/>
                <a:gd name="csX3" fmla="*/ 778669 w 778669"/>
                <a:gd name="csY3" fmla="*/ 647700 h 938212"/>
                <a:gd name="csX4" fmla="*/ 176213 w 778669"/>
                <a:gd name="csY4" fmla="*/ 461962 h 938212"/>
                <a:gd name="csX5" fmla="*/ 504825 w 778669"/>
                <a:gd name="csY5" fmla="*/ 938212 h 938212"/>
                <a:gd name="csX6" fmla="*/ 45244 w 778669"/>
                <a:gd name="csY6" fmla="*/ 0 h 938212"/>
                <a:gd name="csX0" fmla="*/ 0 w 1085850"/>
                <a:gd name="csY0" fmla="*/ 61913 h 733425"/>
                <a:gd name="csX1" fmla="*/ 307181 w 1085850"/>
                <a:gd name="csY1" fmla="*/ 114300 h 733425"/>
                <a:gd name="csX2" fmla="*/ 1007269 w 1085850"/>
                <a:gd name="csY2" fmla="*/ 0 h 733425"/>
                <a:gd name="csX3" fmla="*/ 1085850 w 1085850"/>
                <a:gd name="csY3" fmla="*/ 442913 h 733425"/>
                <a:gd name="csX4" fmla="*/ 483394 w 1085850"/>
                <a:gd name="csY4" fmla="*/ 257175 h 733425"/>
                <a:gd name="csX5" fmla="*/ 812006 w 1085850"/>
                <a:gd name="csY5" fmla="*/ 733425 h 733425"/>
                <a:gd name="csX6" fmla="*/ 0 w 1085850"/>
                <a:gd name="csY6" fmla="*/ 61913 h 733425"/>
                <a:gd name="csX0" fmla="*/ 0 w 1085850"/>
                <a:gd name="csY0" fmla="*/ 261938 h 933450"/>
                <a:gd name="csX1" fmla="*/ 307181 w 1085850"/>
                <a:gd name="csY1" fmla="*/ 314325 h 933450"/>
                <a:gd name="csX2" fmla="*/ 464344 w 1085850"/>
                <a:gd name="csY2" fmla="*/ 0 h 933450"/>
                <a:gd name="csX3" fmla="*/ 1085850 w 1085850"/>
                <a:gd name="csY3" fmla="*/ 642938 h 933450"/>
                <a:gd name="csX4" fmla="*/ 483394 w 1085850"/>
                <a:gd name="csY4" fmla="*/ 457200 h 933450"/>
                <a:gd name="csX5" fmla="*/ 812006 w 1085850"/>
                <a:gd name="csY5" fmla="*/ 933450 h 933450"/>
                <a:gd name="csX6" fmla="*/ 0 w 1085850"/>
                <a:gd name="csY6" fmla="*/ 261938 h 933450"/>
                <a:gd name="csX0" fmla="*/ 0 w 1085850"/>
                <a:gd name="csY0" fmla="*/ 261938 h 933450"/>
                <a:gd name="csX1" fmla="*/ 621506 w 1085850"/>
                <a:gd name="csY1" fmla="*/ 333375 h 933450"/>
                <a:gd name="csX2" fmla="*/ 464344 w 1085850"/>
                <a:gd name="csY2" fmla="*/ 0 h 933450"/>
                <a:gd name="csX3" fmla="*/ 1085850 w 1085850"/>
                <a:gd name="csY3" fmla="*/ 642938 h 933450"/>
                <a:gd name="csX4" fmla="*/ 483394 w 1085850"/>
                <a:gd name="csY4" fmla="*/ 457200 h 933450"/>
                <a:gd name="csX5" fmla="*/ 812006 w 1085850"/>
                <a:gd name="csY5" fmla="*/ 933450 h 933450"/>
                <a:gd name="csX6" fmla="*/ 0 w 1085850"/>
                <a:gd name="csY6" fmla="*/ 261938 h 933450"/>
                <a:gd name="csX0" fmla="*/ 0 w 1085850"/>
                <a:gd name="csY0" fmla="*/ 261938 h 933450"/>
                <a:gd name="csX1" fmla="*/ 621506 w 1085850"/>
                <a:gd name="csY1" fmla="*/ 333375 h 933450"/>
                <a:gd name="csX2" fmla="*/ 464344 w 1085850"/>
                <a:gd name="csY2" fmla="*/ 0 h 933450"/>
                <a:gd name="csX3" fmla="*/ 1085850 w 1085850"/>
                <a:gd name="csY3" fmla="*/ 642938 h 933450"/>
                <a:gd name="csX4" fmla="*/ 645319 w 1085850"/>
                <a:gd name="csY4" fmla="*/ 533400 h 933450"/>
                <a:gd name="csX5" fmla="*/ 812006 w 1085850"/>
                <a:gd name="csY5" fmla="*/ 933450 h 933450"/>
                <a:gd name="csX6" fmla="*/ 0 w 1085850"/>
                <a:gd name="csY6" fmla="*/ 261938 h 933450"/>
                <a:gd name="csX0" fmla="*/ 0 w 1085850"/>
                <a:gd name="csY0" fmla="*/ 261938 h 933450"/>
                <a:gd name="csX1" fmla="*/ 231939 w 1085850"/>
                <a:gd name="csY1" fmla="*/ 57432 h 933450"/>
                <a:gd name="csX2" fmla="*/ 464344 w 1085850"/>
                <a:gd name="csY2" fmla="*/ 0 h 933450"/>
                <a:gd name="csX3" fmla="*/ 1085850 w 1085850"/>
                <a:gd name="csY3" fmla="*/ 642938 h 933450"/>
                <a:gd name="csX4" fmla="*/ 645319 w 1085850"/>
                <a:gd name="csY4" fmla="*/ 533400 h 933450"/>
                <a:gd name="csX5" fmla="*/ 812006 w 1085850"/>
                <a:gd name="csY5" fmla="*/ 933450 h 933450"/>
                <a:gd name="csX6" fmla="*/ 0 w 1085850"/>
                <a:gd name="csY6" fmla="*/ 261938 h 933450"/>
                <a:gd name="csX0" fmla="*/ 0 w 1085850"/>
                <a:gd name="csY0" fmla="*/ 204506 h 876018"/>
                <a:gd name="csX1" fmla="*/ 231939 w 1085850"/>
                <a:gd name="csY1" fmla="*/ 0 h 876018"/>
                <a:gd name="csX2" fmla="*/ 664538 w 1085850"/>
                <a:gd name="csY2" fmla="*/ 12906 h 876018"/>
                <a:gd name="csX3" fmla="*/ 1085850 w 1085850"/>
                <a:gd name="csY3" fmla="*/ 585506 h 876018"/>
                <a:gd name="csX4" fmla="*/ 645319 w 1085850"/>
                <a:gd name="csY4" fmla="*/ 475968 h 876018"/>
                <a:gd name="csX5" fmla="*/ 812006 w 1085850"/>
                <a:gd name="csY5" fmla="*/ 876018 h 876018"/>
                <a:gd name="csX6" fmla="*/ 0 w 1085850"/>
                <a:gd name="csY6" fmla="*/ 204506 h 876018"/>
                <a:gd name="csX0" fmla="*/ 0 w 874835"/>
                <a:gd name="csY0" fmla="*/ 350593 h 876018"/>
                <a:gd name="csX1" fmla="*/ 20924 w 874835"/>
                <a:gd name="csY1" fmla="*/ 0 h 876018"/>
                <a:gd name="csX2" fmla="*/ 453523 w 874835"/>
                <a:gd name="csY2" fmla="*/ 12906 h 876018"/>
                <a:gd name="csX3" fmla="*/ 874835 w 874835"/>
                <a:gd name="csY3" fmla="*/ 585506 h 876018"/>
                <a:gd name="csX4" fmla="*/ 434304 w 874835"/>
                <a:gd name="csY4" fmla="*/ 475968 h 876018"/>
                <a:gd name="csX5" fmla="*/ 600991 w 874835"/>
                <a:gd name="csY5" fmla="*/ 876018 h 876018"/>
                <a:gd name="csX6" fmla="*/ 0 w 874835"/>
                <a:gd name="csY6" fmla="*/ 350593 h 87601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874835" h="876018">
                  <a:moveTo>
                    <a:pt x="0" y="350593"/>
                  </a:moveTo>
                  <a:lnTo>
                    <a:pt x="20924" y="0"/>
                  </a:lnTo>
                  <a:lnTo>
                    <a:pt x="453523" y="12906"/>
                  </a:lnTo>
                  <a:lnTo>
                    <a:pt x="874835" y="585506"/>
                  </a:lnTo>
                  <a:lnTo>
                    <a:pt x="434304" y="475968"/>
                  </a:lnTo>
                  <a:lnTo>
                    <a:pt x="600991" y="876018"/>
                  </a:lnTo>
                  <a:lnTo>
                    <a:pt x="0" y="350593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D1D360F-4CD1-B563-15F5-9D7D67EEC2AB}"/>
              </a:ext>
            </a:extLst>
          </p:cNvPr>
          <p:cNvGrpSpPr/>
          <p:nvPr/>
        </p:nvGrpSpPr>
        <p:grpSpPr>
          <a:xfrm>
            <a:off x="7278973" y="1653358"/>
            <a:ext cx="2105366" cy="977764"/>
            <a:chOff x="8110541" y="2859165"/>
            <a:chExt cx="2105366" cy="97776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1E47D48-9857-8119-E6D6-677BD6CAA6A7}"/>
                </a:ext>
              </a:extLst>
            </p:cNvPr>
            <p:cNvSpPr/>
            <p:nvPr/>
          </p:nvSpPr>
          <p:spPr>
            <a:xfrm>
              <a:off x="8577835" y="2859165"/>
              <a:ext cx="888631" cy="558323"/>
            </a:xfrm>
            <a:prstGeom prst="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6FDEE89-AAAC-AE4E-129D-F4E6C0D44A0B}"/>
                </a:ext>
              </a:extLst>
            </p:cNvPr>
            <p:cNvSpPr/>
            <p:nvPr/>
          </p:nvSpPr>
          <p:spPr>
            <a:xfrm>
              <a:off x="8935853" y="3029240"/>
              <a:ext cx="168814" cy="16881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2537D6E-3CDD-9446-D443-5A5C5F28F32A}"/>
                </a:ext>
              </a:extLst>
            </p:cNvPr>
            <p:cNvSpPr txBox="1"/>
            <p:nvPr/>
          </p:nvSpPr>
          <p:spPr>
            <a:xfrm>
              <a:off x="8110541" y="3529152"/>
              <a:ext cx="21053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Point-MBR Containment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901D220-9082-09E4-9C7B-CB878293E16E}"/>
              </a:ext>
            </a:extLst>
          </p:cNvPr>
          <p:cNvGrpSpPr/>
          <p:nvPr/>
        </p:nvGrpSpPr>
        <p:grpSpPr>
          <a:xfrm>
            <a:off x="9689853" y="1616710"/>
            <a:ext cx="2046049" cy="1022454"/>
            <a:chOff x="10280300" y="2701362"/>
            <a:chExt cx="2046049" cy="1022454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B302652-0B4F-8B65-900B-6CA3ED8824EA}"/>
                </a:ext>
              </a:extLst>
            </p:cNvPr>
            <p:cNvSpPr/>
            <p:nvPr/>
          </p:nvSpPr>
          <p:spPr>
            <a:xfrm>
              <a:off x="10409177" y="2908851"/>
              <a:ext cx="894148" cy="459932"/>
            </a:xfrm>
            <a:prstGeom prst="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0A8C83-F0A7-A2CE-D1B4-5FF91643B27E}"/>
                </a:ext>
              </a:extLst>
            </p:cNvPr>
            <p:cNvSpPr/>
            <p:nvPr/>
          </p:nvSpPr>
          <p:spPr>
            <a:xfrm>
              <a:off x="10845833" y="2701362"/>
              <a:ext cx="1115256" cy="573749"/>
            </a:xfrm>
            <a:prstGeom prst="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8F124C9-E5D4-BB8C-86A4-053E2A2268DE}"/>
                </a:ext>
              </a:extLst>
            </p:cNvPr>
            <p:cNvSpPr txBox="1"/>
            <p:nvPr/>
          </p:nvSpPr>
          <p:spPr>
            <a:xfrm>
              <a:off x="10280300" y="3416039"/>
              <a:ext cx="20460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MBR-MBR Intersection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9DC920-BD1A-ED43-43DD-367EF08210C6}"/>
              </a:ext>
            </a:extLst>
          </p:cNvPr>
          <p:cNvGrpSpPr/>
          <p:nvPr/>
        </p:nvGrpSpPr>
        <p:grpSpPr>
          <a:xfrm>
            <a:off x="1599977" y="3017014"/>
            <a:ext cx="926087" cy="770556"/>
            <a:chOff x="8068324" y="4590369"/>
            <a:chExt cx="926087" cy="770556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4D03C73C-CC6C-2026-225B-D3C7EBAC33F5}"/>
                </a:ext>
              </a:extLst>
            </p:cNvPr>
            <p:cNvCxnSpPr>
              <a:cxnSpLocks/>
            </p:cNvCxnSpPr>
            <p:nvPr/>
          </p:nvCxnSpPr>
          <p:spPr>
            <a:xfrm>
              <a:off x="8371989" y="4590369"/>
              <a:ext cx="252722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AEA981-103B-34C7-58A2-8B06202D89FA}"/>
                </a:ext>
              </a:extLst>
            </p:cNvPr>
            <p:cNvSpPr txBox="1"/>
            <p:nvPr/>
          </p:nvSpPr>
          <p:spPr>
            <a:xfrm>
              <a:off x="8068324" y="5053148"/>
              <a:ext cx="9260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Short Ray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B76C863-B187-9154-1257-00F7EA5C5D10}"/>
              </a:ext>
            </a:extLst>
          </p:cNvPr>
          <p:cNvGrpSpPr/>
          <p:nvPr/>
        </p:nvGrpSpPr>
        <p:grpSpPr>
          <a:xfrm>
            <a:off x="3228482" y="2875743"/>
            <a:ext cx="1356792" cy="922040"/>
            <a:chOff x="9143990" y="4449098"/>
            <a:chExt cx="1356792" cy="922040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861A04FB-2E88-52DB-02EB-BEA0931E83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43990" y="4449098"/>
              <a:ext cx="499560" cy="307354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E4D6F5D-7CBC-DFAC-1E37-2217222A7505}"/>
                </a:ext>
              </a:extLst>
            </p:cNvPr>
            <p:cNvCxnSpPr>
              <a:cxnSpLocks/>
            </p:cNvCxnSpPr>
            <p:nvPr/>
          </p:nvCxnSpPr>
          <p:spPr>
            <a:xfrm>
              <a:off x="9643550" y="4449098"/>
              <a:ext cx="765627" cy="328106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629456-28DE-CD55-1836-40644A77BF83}"/>
                </a:ext>
              </a:extLst>
            </p:cNvPr>
            <p:cNvSpPr txBox="1"/>
            <p:nvPr/>
          </p:nvSpPr>
          <p:spPr>
            <a:xfrm>
              <a:off x="9218251" y="5063361"/>
              <a:ext cx="12825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Segment Rays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8EA7FE0-E4CC-C6C7-C140-2F9ADE60A406}"/>
              </a:ext>
            </a:extLst>
          </p:cNvPr>
          <p:cNvGrpSpPr/>
          <p:nvPr/>
        </p:nvGrpSpPr>
        <p:grpSpPr>
          <a:xfrm>
            <a:off x="5385180" y="2747820"/>
            <a:ext cx="1756506" cy="1069345"/>
            <a:chOff x="10525208" y="4321175"/>
            <a:chExt cx="1756506" cy="1069345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B0CC2E33-ECE1-46AF-DF1A-A2014C9D26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860009" y="4321175"/>
              <a:ext cx="10717" cy="273591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F5A509A-291D-5504-65DB-4E0D450623D5}"/>
                </a:ext>
              </a:extLst>
            </p:cNvPr>
            <p:cNvCxnSpPr>
              <a:cxnSpLocks/>
            </p:cNvCxnSpPr>
            <p:nvPr/>
          </p:nvCxnSpPr>
          <p:spPr>
            <a:xfrm>
              <a:off x="10870726" y="4321175"/>
              <a:ext cx="432599" cy="10326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C73B81FB-D4AE-4B42-58BF-B55E91F86BC8}"/>
                </a:ext>
              </a:extLst>
            </p:cNvPr>
            <p:cNvCxnSpPr>
              <a:cxnSpLocks/>
            </p:cNvCxnSpPr>
            <p:nvPr/>
          </p:nvCxnSpPr>
          <p:spPr>
            <a:xfrm>
              <a:off x="11303325" y="4331501"/>
              <a:ext cx="464443" cy="49261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831D7C7-BAB2-4B4E-D0F1-DDFBE14182E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284106" y="4702007"/>
              <a:ext cx="483662" cy="94273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39701EA8-C2DE-90DB-66B3-77DE46868D02}"/>
                </a:ext>
              </a:extLst>
            </p:cNvPr>
            <p:cNvCxnSpPr>
              <a:cxnSpLocks/>
            </p:cNvCxnSpPr>
            <p:nvPr/>
          </p:nvCxnSpPr>
          <p:spPr>
            <a:xfrm>
              <a:off x="11284106" y="4702007"/>
              <a:ext cx="211208" cy="361069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ABABC6F8-A758-EA47-EAA7-9B5D5508155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833447" y="4590369"/>
              <a:ext cx="645512" cy="461384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4F4F43B-0BF2-E118-07C8-F83BE0784482}"/>
                </a:ext>
              </a:extLst>
            </p:cNvPr>
            <p:cNvSpPr txBox="1"/>
            <p:nvPr/>
          </p:nvSpPr>
          <p:spPr>
            <a:xfrm>
              <a:off x="10525208" y="5082743"/>
              <a:ext cx="17565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Boundary Ring Rays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849266E-36CB-5002-C10F-CBAAA7E98F6F}"/>
              </a:ext>
            </a:extLst>
          </p:cNvPr>
          <p:cNvGrpSpPr/>
          <p:nvPr/>
        </p:nvGrpSpPr>
        <p:grpSpPr>
          <a:xfrm>
            <a:off x="7494052" y="2812815"/>
            <a:ext cx="1333095" cy="993013"/>
            <a:chOff x="8063311" y="5707120"/>
            <a:chExt cx="1333095" cy="99301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5C4E29-33BB-C3FE-6306-B66ECD98221F}"/>
                </a:ext>
              </a:extLst>
            </p:cNvPr>
            <p:cNvSpPr/>
            <p:nvPr/>
          </p:nvSpPr>
          <p:spPr>
            <a:xfrm>
              <a:off x="8243248" y="5707120"/>
              <a:ext cx="901075" cy="566141"/>
            </a:xfrm>
            <a:prstGeom prst="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4A348AE-0B0C-E7CF-9369-DFFDF6695012}"/>
                </a:ext>
              </a:extLst>
            </p:cNvPr>
            <p:cNvCxnSpPr>
              <a:cxnSpLocks/>
            </p:cNvCxnSpPr>
            <p:nvPr/>
          </p:nvCxnSpPr>
          <p:spPr>
            <a:xfrm>
              <a:off x="8648193" y="5984466"/>
              <a:ext cx="252722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4046DD1-0DD1-12B2-B7DA-EACDA94BC34D}"/>
                </a:ext>
              </a:extLst>
            </p:cNvPr>
            <p:cNvSpPr txBox="1"/>
            <p:nvPr/>
          </p:nvSpPr>
          <p:spPr>
            <a:xfrm>
              <a:off x="8063311" y="6392356"/>
              <a:ext cx="13330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Short Ray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A11C9E9-187E-7783-03B9-BC26EA2CD35B}"/>
              </a:ext>
            </a:extLst>
          </p:cNvPr>
          <p:cNvGrpSpPr/>
          <p:nvPr/>
        </p:nvGrpSpPr>
        <p:grpSpPr>
          <a:xfrm>
            <a:off x="9682185" y="2787963"/>
            <a:ext cx="1773409" cy="1031318"/>
            <a:chOff x="10013438" y="5649872"/>
            <a:chExt cx="1773409" cy="1031318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EEC27AA-8D14-EC83-631C-DA43DAB0E569}"/>
                </a:ext>
              </a:extLst>
            </p:cNvPr>
            <p:cNvSpPr/>
            <p:nvPr/>
          </p:nvSpPr>
          <p:spPr>
            <a:xfrm>
              <a:off x="10215856" y="5857361"/>
              <a:ext cx="894148" cy="459932"/>
            </a:xfrm>
            <a:prstGeom prst="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9F2A359-8629-929C-721B-DDC242C04013}"/>
                </a:ext>
              </a:extLst>
            </p:cNvPr>
            <p:cNvSpPr/>
            <p:nvPr/>
          </p:nvSpPr>
          <p:spPr>
            <a:xfrm>
              <a:off x="10652512" y="5649872"/>
              <a:ext cx="1115256" cy="573749"/>
            </a:xfrm>
            <a:prstGeom prst="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0867BF11-9650-F993-9971-14419BE16B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31528" y="5857361"/>
              <a:ext cx="878476" cy="441125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5D6E2741-D5CA-4955-9A3C-5048F61AAF62}"/>
                </a:ext>
              </a:extLst>
            </p:cNvPr>
            <p:cNvCxnSpPr>
              <a:cxnSpLocks/>
            </p:cNvCxnSpPr>
            <p:nvPr/>
          </p:nvCxnSpPr>
          <p:spPr>
            <a:xfrm>
              <a:off x="10652512" y="5678752"/>
              <a:ext cx="1115256" cy="528179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oval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3E2C64B-3BEA-4765-F777-3E35383932E4}"/>
                </a:ext>
              </a:extLst>
            </p:cNvPr>
            <p:cNvSpPr txBox="1"/>
            <p:nvPr/>
          </p:nvSpPr>
          <p:spPr>
            <a:xfrm>
              <a:off x="10013438" y="6373413"/>
              <a:ext cx="1773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Cast Diagonal Rays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751F79BE-BCAE-7A75-AD02-9FE112153325}"/>
              </a:ext>
            </a:extLst>
          </p:cNvPr>
          <p:cNvSpPr txBox="1"/>
          <p:nvPr/>
        </p:nvSpPr>
        <p:spPr>
          <a:xfrm>
            <a:off x="255262" y="2099465"/>
            <a:ext cx="1228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Geometry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F0DC5D-05C1-7EF0-0185-9057EC83081B}"/>
              </a:ext>
            </a:extLst>
          </p:cNvPr>
          <p:cNvSpPr txBox="1"/>
          <p:nvPr/>
        </p:nvSpPr>
        <p:spPr>
          <a:xfrm>
            <a:off x="237312" y="3175772"/>
            <a:ext cx="1419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Ray Casting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58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65"/>
    </mc:Choice>
    <mc:Fallback xmlns="">
      <p:transition spd="slow" advTm="11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BC6AF5-22D4-9035-5B47-C14F2D2769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F7EF00-EEFF-924B-AEAC-0981654EA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Systematic Challenges in RT-acceleration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2A32CC-06EF-3F6F-6BFA-2DD9F933A6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379601"/>
            <a:ext cx="11049000" cy="5461142"/>
          </a:xfrm>
        </p:spPr>
        <p:txBody>
          <a:bodyPr>
            <a:normAutofit fontScale="47500" lnSpcReduction="20000"/>
          </a:bodyPr>
          <a:lstStyle/>
          <a:p>
            <a:pPr marL="194310" indent="-182880">
              <a:lnSpc>
                <a:spcPct val="13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46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Data Format Mismatch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3800" dirty="0" err="1">
                <a:solidFill>
                  <a:srgbClr val="4B5563"/>
                </a:solidFill>
                <a:latin typeface="Arial"/>
              </a:rPr>
              <a:t>SedonaDB</a:t>
            </a:r>
            <a:r>
              <a:rPr lang="en-US" sz="3800" dirty="0">
                <a:solidFill>
                  <a:srgbClr val="4B5563"/>
                </a:solidFill>
                <a:latin typeface="Arial"/>
              </a:rPr>
              <a:t> adopts Well-known Binary (WKB) to efficiently store geometries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3800" dirty="0">
                <a:solidFill>
                  <a:srgbClr val="4B5563"/>
                </a:solidFill>
                <a:latin typeface="Arial"/>
              </a:rPr>
              <a:t>But not good for computation – does not support </a:t>
            </a:r>
            <a:r>
              <a:rPr lang="en-US" sz="3800" b="1" dirty="0">
                <a:solidFill>
                  <a:srgbClr val="FF0000"/>
                </a:solidFill>
                <a:latin typeface="Arial"/>
              </a:rPr>
              <a:t>random geometry access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3800" dirty="0">
                <a:solidFill>
                  <a:srgbClr val="4B5563"/>
                </a:solidFill>
                <a:latin typeface="Arial"/>
              </a:rPr>
              <a:t>Need to design a compact &amp; </a:t>
            </a:r>
            <a:r>
              <a:rPr lang="en-US" sz="3800" b="1" dirty="0">
                <a:solidFill>
                  <a:srgbClr val="FF0000"/>
                </a:solidFill>
                <a:latin typeface="Arial"/>
              </a:rPr>
              <a:t>GPU-friendly geometry format</a:t>
            </a:r>
          </a:p>
          <a:p>
            <a:pPr marL="194310" indent="-182880">
              <a:lnSpc>
                <a:spcPct val="13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endParaRPr lang="en-US" sz="38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lnSpc>
                <a:spcPct val="13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46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Indexing Scalability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3800" dirty="0">
                <a:solidFill>
                  <a:srgbClr val="4B5563"/>
                </a:solidFill>
                <a:latin typeface="Arial"/>
              </a:rPr>
              <a:t>We need a table-level index for the filter stage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3800" dirty="0">
                <a:solidFill>
                  <a:srgbClr val="4B5563"/>
                </a:solidFill>
                <a:latin typeface="Arial"/>
              </a:rPr>
              <a:t>May also need a row-level index to speed up queries over complex geometries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3800" dirty="0">
                <a:solidFill>
                  <a:srgbClr val="4B5563"/>
                </a:solidFill>
                <a:latin typeface="Arial"/>
              </a:rPr>
              <a:t>Huge number of small indexes leading to </a:t>
            </a:r>
            <a:r>
              <a:rPr lang="en-US" sz="3800" b="1" dirty="0">
                <a:solidFill>
                  <a:srgbClr val="FF0000"/>
                </a:solidFill>
                <a:latin typeface="Arial"/>
              </a:rPr>
              <a:t>index</a:t>
            </a:r>
            <a:r>
              <a:rPr lang="en-US" sz="3800" dirty="0">
                <a:solidFill>
                  <a:srgbClr val="4B5563"/>
                </a:solidFill>
                <a:latin typeface="Arial"/>
              </a:rPr>
              <a:t> </a:t>
            </a:r>
            <a:r>
              <a:rPr lang="en-US" sz="3800" b="1" dirty="0">
                <a:solidFill>
                  <a:srgbClr val="FF0000"/>
                </a:solidFill>
                <a:latin typeface="Arial"/>
              </a:rPr>
              <a:t>build-up overhead</a:t>
            </a:r>
          </a:p>
          <a:p>
            <a:pPr marL="182880" lvl="1" indent="0">
              <a:lnSpc>
                <a:spcPct val="120000"/>
              </a:lnSpc>
              <a:buNone/>
              <a:defRPr sz="1400" b="0" i="0">
                <a:solidFill>
                  <a:srgbClr val="34495E"/>
                </a:solidFill>
                <a:latin typeface="Arial"/>
              </a:defRPr>
            </a:pPr>
            <a:endParaRPr lang="en-US" sz="3200" dirty="0">
              <a:solidFill>
                <a:srgbClr val="4B5563"/>
              </a:solidFill>
              <a:latin typeface="Arial"/>
            </a:endParaRPr>
          </a:p>
          <a:p>
            <a:pPr marL="194310" indent="-182880">
              <a:lnSpc>
                <a:spcPct val="130000"/>
              </a:lnSpc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46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Combinatorial Complexity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3800" dirty="0">
                <a:solidFill>
                  <a:srgbClr val="4B5563"/>
                </a:solidFill>
                <a:latin typeface="Arial"/>
              </a:rPr>
              <a:t>There are </a:t>
            </a:r>
            <a:r>
              <a:rPr lang="en-US" sz="3800" b="1" dirty="0">
                <a:solidFill>
                  <a:srgbClr val="FF0000"/>
                </a:solidFill>
                <a:latin typeface="Arial"/>
              </a:rPr>
              <a:t>tens</a:t>
            </a:r>
            <a:r>
              <a:rPr lang="en-US" sz="3800" dirty="0">
                <a:solidFill>
                  <a:srgbClr val="4B5563"/>
                </a:solidFill>
                <a:latin typeface="Arial"/>
              </a:rPr>
              <a:t> of spatial predicates X </a:t>
            </a:r>
            <a:r>
              <a:rPr lang="en-US" sz="3800" b="1" dirty="0">
                <a:solidFill>
                  <a:srgbClr val="FF0000"/>
                </a:solidFill>
                <a:latin typeface="Arial"/>
              </a:rPr>
              <a:t>7</a:t>
            </a:r>
            <a:r>
              <a:rPr lang="en-US" sz="3800" dirty="0">
                <a:solidFill>
                  <a:srgbClr val="4B5563"/>
                </a:solidFill>
                <a:latin typeface="Arial"/>
              </a:rPr>
              <a:t> geometry types (each side of join)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3800" dirty="0">
                <a:solidFill>
                  <a:srgbClr val="4B5563"/>
                </a:solidFill>
                <a:latin typeface="Arial"/>
              </a:rPr>
              <a:t>~500 combinations of operators! Huge </a:t>
            </a:r>
            <a:r>
              <a:rPr lang="en-US" sz="3800" b="1" dirty="0">
                <a:solidFill>
                  <a:srgbClr val="FF0000"/>
                </a:solidFill>
                <a:latin typeface="Arial"/>
              </a:rPr>
              <a:t>development efforts </a:t>
            </a:r>
            <a:r>
              <a:rPr lang="en-US" sz="3800" dirty="0">
                <a:solidFill>
                  <a:srgbClr val="4B5563"/>
                </a:solidFill>
                <a:latin typeface="Arial"/>
              </a:rPr>
              <a:t>and </a:t>
            </a:r>
            <a:r>
              <a:rPr lang="en-US" sz="3800" b="1" dirty="0">
                <a:solidFill>
                  <a:srgbClr val="FF0000"/>
                </a:solidFill>
                <a:latin typeface="Arial"/>
              </a:rPr>
              <a:t>maintenance costs</a:t>
            </a:r>
          </a:p>
          <a:p>
            <a:pPr marL="411480" lvl="1">
              <a:lnSpc>
                <a:spcPct val="12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3800" dirty="0">
                <a:solidFill>
                  <a:srgbClr val="4B5563"/>
                </a:solidFill>
                <a:latin typeface="Arial"/>
              </a:rPr>
              <a:t>Can we avoid writing </a:t>
            </a:r>
            <a:r>
              <a:rPr lang="en-US" sz="3800" b="1" dirty="0">
                <a:solidFill>
                  <a:srgbClr val="FF0000"/>
                </a:solidFill>
                <a:latin typeface="Arial"/>
              </a:rPr>
              <a:t>500+ CUDA kernels</a:t>
            </a:r>
            <a:r>
              <a:rPr lang="en-US" sz="3800" dirty="0">
                <a:solidFill>
                  <a:srgbClr val="4B5563"/>
                </a:solidFill>
                <a:latin typeface="Arial"/>
              </a:rPr>
              <a:t>?</a:t>
            </a:r>
          </a:p>
        </p:txBody>
      </p:sp>
      <p:pic>
        <p:nvPicPr>
          <p:cNvPr id="19" name="Picture 18" descr="binary representation of geometry">
            <a:extLst>
              <a:ext uri="{FF2B5EF4-FFF2-40B4-BE49-F238E27FC236}">
                <a16:creationId xmlns:a16="http://schemas.microsoft.com/office/drawing/2014/main" id="{5DF46F49-F871-50E6-232E-F755A69D52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796" y="2801059"/>
            <a:ext cx="5068704" cy="125588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3AD9D56-3CAA-274E-C7CA-35E4BB3E6924}"/>
              </a:ext>
            </a:extLst>
          </p:cNvPr>
          <p:cNvSpPr txBox="1"/>
          <p:nvPr/>
        </p:nvSpPr>
        <p:spPr>
          <a:xfrm>
            <a:off x="0" y="6658180"/>
            <a:ext cx="60976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help.arcgis.com</a:t>
            </a:r>
            <a:r>
              <a:rPr lang="en-US" sz="1000" dirty="0"/>
              <a:t>/</a:t>
            </a:r>
            <a:r>
              <a:rPr lang="en-US" sz="1000" dirty="0" err="1"/>
              <a:t>en</a:t>
            </a:r>
            <a:r>
              <a:rPr lang="en-US" sz="1000" dirty="0"/>
              <a:t>/geodatabase/10.0/</a:t>
            </a:r>
            <a:r>
              <a:rPr lang="en-US" sz="1000" dirty="0" err="1"/>
              <a:t>sdk</a:t>
            </a:r>
            <a:r>
              <a:rPr lang="en-US" sz="1000" dirty="0"/>
              <a:t>/</a:t>
            </a:r>
            <a:r>
              <a:rPr lang="en-US" sz="1000" dirty="0" err="1"/>
              <a:t>arcsde</a:t>
            </a:r>
            <a:r>
              <a:rPr lang="en-US" sz="1000" dirty="0"/>
              <a:t>/concepts/geometry/representations/</a:t>
            </a:r>
            <a:r>
              <a:rPr lang="en-US" sz="1000" dirty="0" err="1"/>
              <a:t>binary.htm</a:t>
            </a:r>
            <a:endParaRPr lang="en-US" sz="1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515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401"/>
    </mc:Choice>
    <mc:Fallback xmlns="">
      <p:transition spd="slow" advTm="65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DDB3FA-6252-B1F2-9D1F-8A5E6DAD40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52D10C-80ED-7073-2AEE-A1A12B92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GPU-friendly Geometry Format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AF645-CE59-B66C-C00F-D64D7E4A820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000" b="1" dirty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CSR-like</a:t>
            </a:r>
            <a:r>
              <a:rPr lang="en-US" sz="20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 format to represent all types of geometries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Hierarchical offset arrays and a vertices array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Features → Parts → Rings → Vertices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b="1" dirty="0">
                <a:solidFill>
                  <a:srgbClr val="FF0000"/>
                </a:solidFill>
                <a:latin typeface="Arial"/>
              </a:rPr>
              <a:t>Compact</a:t>
            </a:r>
            <a:r>
              <a:rPr lang="en-US" sz="1600" dirty="0">
                <a:solidFill>
                  <a:srgbClr val="4B5563"/>
                </a:solidFill>
                <a:latin typeface="Arial"/>
              </a:rPr>
              <a:t> storage and facilitate </a:t>
            </a:r>
            <a:r>
              <a:rPr lang="en-US" sz="1600" b="1" dirty="0">
                <a:solidFill>
                  <a:srgbClr val="FF0000"/>
                </a:solidFill>
                <a:latin typeface="Arial"/>
              </a:rPr>
              <a:t>coalesced memory </a:t>
            </a:r>
            <a:r>
              <a:rPr lang="en-US" sz="1600" dirty="0">
                <a:solidFill>
                  <a:srgbClr val="4B5563"/>
                </a:solidFill>
                <a:latin typeface="Arial"/>
              </a:rPr>
              <a:t>access</a:t>
            </a:r>
            <a:endParaRPr lang="en-US" sz="1800" b="1" dirty="0">
              <a:solidFill>
                <a:srgbClr val="2980B9"/>
              </a:solidFill>
              <a:latin typeface="Arial"/>
              <a:ea typeface="+mn-ea"/>
              <a:cs typeface="+mn-cs"/>
            </a:endParaRPr>
          </a:p>
          <a:p>
            <a:pPr marL="194310" indent="-182880">
              <a:spcBef>
                <a:spcPts val="800"/>
              </a:spcBef>
              <a:defRPr sz="1600" b="1" i="0">
                <a:solidFill>
                  <a:srgbClr val="2980B9"/>
                </a:solidFill>
                <a:latin typeface="Arial"/>
              </a:defRPr>
            </a:pPr>
            <a:r>
              <a:rPr lang="en-US" sz="2000" b="1" dirty="0">
                <a:solidFill>
                  <a:srgbClr val="2980B9"/>
                </a:solidFill>
                <a:latin typeface="Arial"/>
                <a:ea typeface="+mn-ea"/>
                <a:cs typeface="+mn-cs"/>
              </a:rPr>
              <a:t>Converting WKBs to this format on-demand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WKBs are stored in Arrow arrays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Parallel conversion on the CPU for incoming queries</a:t>
            </a:r>
          </a:p>
          <a:p>
            <a:pPr marL="411480" lvl="1">
              <a:lnSpc>
                <a:spcPct val="100000"/>
              </a:lnSpc>
              <a:buFont typeface="Wingdings" pitchFamily="2" charset="2"/>
              <a:buChar char="§"/>
              <a:defRPr sz="1400" b="0" i="0">
                <a:solidFill>
                  <a:srgbClr val="34495E"/>
                </a:solidFill>
                <a:latin typeface="Arial"/>
              </a:defRPr>
            </a:pPr>
            <a:r>
              <a:rPr lang="en-US" sz="1600" dirty="0">
                <a:solidFill>
                  <a:srgbClr val="4B5563"/>
                </a:solidFill>
                <a:latin typeface="Arial"/>
              </a:rPr>
              <a:t>Only keep geometries on device memory to reduce memory usage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EB6DFC-222D-323E-2B0F-F80FE569C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119261"/>
            <a:ext cx="11180618" cy="26501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339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01"/>
    </mc:Choice>
    <mc:Fallback xmlns="">
      <p:transition spd="slow" advTm="21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5.9|7.8|9.2|16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1.9|8.6|1.6|7.8|10|5.1|2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2|0.1|0.1|0.1|0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4.3|6.4|17.1|2.7|5.6|6.1|6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6.7|6.1|1.2|0.6|0.8|0.9|0.5|0.3|0.5|1.9|4.2|8.9|0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4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2.8|7.3|17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14.1|16|2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5.7|8.7|3.6|26.8|6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5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0.6|8.9|4.4|18.5|5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0.7|0.6|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0.5|8.1|1|0.8|0.7|0.7|4.4|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5|0.1|0.1|0.1|0.1|0.3|0.6|0.5|0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22377</TotalTime>
  <Words>5372</Words>
  <Application>Microsoft Macintosh PowerPoint</Application>
  <PresentationFormat>Widescreen</PresentationFormat>
  <Paragraphs>1076</Paragraphs>
  <Slides>34</Slides>
  <Notes>18</Notes>
  <HiddenSlides>16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Aptos</vt:lpstr>
      <vt:lpstr>Aptos Display</vt:lpstr>
      <vt:lpstr>Arial</vt:lpstr>
      <vt:lpstr>Calibri</vt:lpstr>
      <vt:lpstr>Cambria Math</vt:lpstr>
      <vt:lpstr>Helvetica</vt:lpstr>
      <vt:lpstr>Lato</vt:lpstr>
      <vt:lpstr>Poppins</vt:lpstr>
      <vt:lpstr>Wingdings</vt:lpstr>
      <vt:lpstr>Office Theme</vt:lpstr>
      <vt:lpstr>RayBooster: A Ray Tracing Engine to Accelerate SedonaDB</vt:lpstr>
      <vt:lpstr>Spatial Data and Apache Sedona(DB)</vt:lpstr>
      <vt:lpstr>SedonaDB is Fast, But Not Enough</vt:lpstr>
      <vt:lpstr>GPU Acceleration for Spatial? Does Not Work Well!</vt:lpstr>
      <vt:lpstr>Graphics and Spatial are highly relevant</vt:lpstr>
      <vt:lpstr>New Opportunity for Spatial DB: RT Cores</vt:lpstr>
      <vt:lpstr>Built Upon Our Previous Research Prototypes</vt:lpstr>
      <vt:lpstr>The Systematic Challenges in RT-acceleration</vt:lpstr>
      <vt:lpstr>GPU-friendly Geometry Format</vt:lpstr>
      <vt:lpstr>Accelerating the Filter Stage with RT cores</vt:lpstr>
      <vt:lpstr>Refinement Stage by Ray-casting</vt:lpstr>
      <vt:lpstr>GPU Evaluation Settings</vt:lpstr>
      <vt:lpstr>Performance Summary on SpatialBench</vt:lpstr>
      <vt:lpstr>Cost-Effectiveness</vt:lpstr>
      <vt:lpstr>Conclusion &amp; Key Takeaways</vt:lpstr>
      <vt:lpstr>PowerPoint Presentation</vt:lpstr>
      <vt:lpstr>Emerging Single-Node OLAP DBs</vt:lpstr>
      <vt:lpstr>Taming Combinatorial Complexity</vt:lpstr>
      <vt:lpstr>How to use RT Cores</vt:lpstr>
      <vt:lpstr>RayBooster: A Suite of Solutions to Accelerate SedonaDB</vt:lpstr>
      <vt:lpstr>SedonaDB Outperforms CPU-based DBs</vt:lpstr>
      <vt:lpstr>SpatialBench Overview</vt:lpstr>
      <vt:lpstr>SpatialBench Overview</vt:lpstr>
      <vt:lpstr>New Opportunity for Spatial DB: RT Cores</vt:lpstr>
      <vt:lpstr>Example: Point-in-polygon by Ray-tracing</vt:lpstr>
      <vt:lpstr>The Bottleneck in Spatial Queries</vt:lpstr>
      <vt:lpstr>The Bottleneck in Spatial Queries</vt:lpstr>
      <vt:lpstr>The Bottleneck in Spatial Queries</vt:lpstr>
      <vt:lpstr>Breaking the Bottlenecks with HW Acceleration</vt:lpstr>
      <vt:lpstr>Systematic Challenges for Production</vt:lpstr>
      <vt:lpstr>RT Cores Overview</vt:lpstr>
      <vt:lpstr>Evaluation Setup (SpatialBench)</vt:lpstr>
      <vt:lpstr>Performance Results</vt:lpstr>
      <vt:lpstr>Cost-Effectiveness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Geng, Liang</dc:creator>
  <cp:lastModifiedBy>Geng, Liang</cp:lastModifiedBy>
  <cp:revision>762</cp:revision>
  <dcterms:created xsi:type="dcterms:W3CDTF">2026-07-13T14:06:48Z</dcterms:created>
  <dcterms:modified xsi:type="dcterms:W3CDTF">2026-08-29T15:16:25Z</dcterms:modified>
</cp:coreProperties>
</file>