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7"/>
  </p:notesMasterIdLst>
  <p:sldIdLst>
    <p:sldId id="256" r:id="rId2"/>
    <p:sldId id="257" r:id="rId3"/>
    <p:sldId id="283" r:id="rId4"/>
    <p:sldId id="258" r:id="rId5"/>
    <p:sldId id="260" r:id="rId6"/>
    <p:sldId id="326" r:id="rId7"/>
    <p:sldId id="328" r:id="rId8"/>
    <p:sldId id="271" r:id="rId9"/>
    <p:sldId id="332" r:id="rId10"/>
    <p:sldId id="327" r:id="rId11"/>
    <p:sldId id="272" r:id="rId12"/>
    <p:sldId id="273" r:id="rId13"/>
    <p:sldId id="274" r:id="rId14"/>
    <p:sldId id="266" r:id="rId15"/>
    <p:sldId id="275" r:id="rId16"/>
    <p:sldId id="267" r:id="rId17"/>
    <p:sldId id="334" r:id="rId18"/>
    <p:sldId id="336" r:id="rId19"/>
    <p:sldId id="335" r:id="rId20"/>
    <p:sldId id="268" r:id="rId21"/>
    <p:sldId id="269" r:id="rId22"/>
    <p:sldId id="278" r:id="rId23"/>
    <p:sldId id="281" r:id="rId24"/>
    <p:sldId id="282" r:id="rId25"/>
    <p:sldId id="337" r:id="rId26"/>
    <p:sldId id="262" r:id="rId27"/>
    <p:sldId id="330" r:id="rId28"/>
    <p:sldId id="331" r:id="rId29"/>
    <p:sldId id="333" r:id="rId30"/>
    <p:sldId id="277" r:id="rId31"/>
    <p:sldId id="280" r:id="rId32"/>
    <p:sldId id="279" r:id="rId33"/>
    <p:sldId id="270" r:id="rId34"/>
    <p:sldId id="284" r:id="rId35"/>
    <p:sldId id="33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993F3A1-E547-024D-8031-FE2EF7E9B213}">
          <p14:sldIdLst>
            <p14:sldId id="256"/>
            <p14:sldId id="257"/>
            <p14:sldId id="283"/>
            <p14:sldId id="258"/>
            <p14:sldId id="260"/>
            <p14:sldId id="326"/>
            <p14:sldId id="328"/>
          </p14:sldIdLst>
        </p14:section>
        <p14:section name="Untitled Section" id="{198893FC-26E3-3B48-8962-2C1684BAF740}">
          <p14:sldIdLst>
            <p14:sldId id="271"/>
            <p14:sldId id="332"/>
            <p14:sldId id="327"/>
            <p14:sldId id="272"/>
            <p14:sldId id="273"/>
            <p14:sldId id="274"/>
            <p14:sldId id="266"/>
            <p14:sldId id="275"/>
            <p14:sldId id="267"/>
            <p14:sldId id="334"/>
            <p14:sldId id="336"/>
            <p14:sldId id="335"/>
            <p14:sldId id="268"/>
            <p14:sldId id="269"/>
            <p14:sldId id="278"/>
            <p14:sldId id="281"/>
            <p14:sldId id="282"/>
            <p14:sldId id="337"/>
            <p14:sldId id="262"/>
            <p14:sldId id="330"/>
            <p14:sldId id="331"/>
            <p14:sldId id="333"/>
            <p14:sldId id="277"/>
            <p14:sldId id="280"/>
            <p14:sldId id="279"/>
            <p14:sldId id="270"/>
            <p14:sldId id="284"/>
            <p14:sldId id="3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8EFA00"/>
    <a:srgbClr val="FF9300"/>
    <a:srgbClr val="FFD579"/>
    <a:srgbClr val="D5FC79"/>
    <a:srgbClr val="76D6FF"/>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35"/>
    <p:restoredTop sz="61423"/>
  </p:normalViewPr>
  <p:slideViewPr>
    <p:cSldViewPr snapToGrid="0">
      <p:cViewPr>
        <p:scale>
          <a:sx n="102" d="100"/>
          <a:sy n="102" d="100"/>
        </p:scale>
        <p:origin x="552" y="-416"/>
      </p:cViewPr>
      <p:guideLst/>
    </p:cSldViewPr>
  </p:slideViewPr>
  <p:outlineViewPr>
    <p:cViewPr>
      <p:scale>
        <a:sx n="33" d="100"/>
        <a:sy n="33" d="100"/>
      </p:scale>
      <p:origin x="0" y="-2768"/>
    </p:cViewPr>
  </p:outlineViewPr>
  <p:notesTextViewPr>
    <p:cViewPr>
      <p:scale>
        <a:sx n="180" d="100"/>
        <a:sy n="18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50B9B-9489-F04E-8F04-D09BECD46DAB}" type="datetimeFigureOut">
              <a:rPr lang="en-US" smtClean="0"/>
              <a:t>2/28/25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A98BD-E19A-5F4D-B1EA-0CAD7C783C7E}" type="slidenum">
              <a:rPr lang="en-US" smtClean="0"/>
              <a:t>‹#›</a:t>
            </a:fld>
            <a:endParaRPr lang="en-US"/>
          </a:p>
        </p:txBody>
      </p:sp>
    </p:spTree>
    <p:extLst>
      <p:ext uri="{BB962C8B-B14F-4D97-AF65-F5344CB8AC3E}">
        <p14:creationId xmlns:p14="http://schemas.microsoft.com/office/powerpoint/2010/main" val="53684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Liang from The Ohio State University. </a:t>
            </a:r>
          </a:p>
          <a:p>
            <a:r>
              <a:rPr lang="en-US" dirty="0"/>
              <a:t>We will present a library called </a:t>
            </a:r>
            <a:r>
              <a:rPr lang="en-US" b="1" dirty="0"/>
              <a:t>“</a:t>
            </a:r>
            <a:r>
              <a:rPr lang="en-US" b="1" dirty="0" err="1"/>
              <a:t>LibRTS</a:t>
            </a:r>
            <a:r>
              <a:rPr lang="en-US" b="1" dirty="0"/>
              <a:t>” - A Spatial Indexing Library by Ray Tracing. This work</a:t>
            </a:r>
            <a:r>
              <a:rPr lang="en-US" dirty="0"/>
              <a:t> was completed in collaboration with my two colleagues, Dr. Lee and Prof. Zhang.</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1</a:t>
            </a:fld>
            <a:endParaRPr lang="en-US"/>
          </a:p>
        </p:txBody>
      </p:sp>
    </p:spTree>
    <p:extLst>
      <p:ext uri="{BB962C8B-B14F-4D97-AF65-F5344CB8AC3E}">
        <p14:creationId xmlns:p14="http://schemas.microsoft.com/office/powerpoint/2010/main" val="20944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introducing ray-AABB intersection conditions that will be used shortly to support the point query.</a:t>
            </a:r>
          </a:p>
          <a:p>
            <a:r>
              <a:rPr lang="en-US" dirty="0"/>
              <a:t>A ray is a semi-infinite line defined by an origin O and a direction vector d. Mathematically, a ray R is defined as O + t times d, the parameter t controls how far the ray goes.</a:t>
            </a:r>
          </a:p>
          <a:p>
            <a:r>
              <a:rPr lang="en-US" dirty="0"/>
              <a:t>Additionally, we can take a segment of the ray by giving </a:t>
            </a:r>
            <a:r>
              <a:rPr lang="en-US" dirty="0" err="1"/>
              <a:t>tmin</a:t>
            </a:r>
            <a:r>
              <a:rPr lang="en-US" dirty="0"/>
              <a:t> and </a:t>
            </a:r>
            <a:r>
              <a:rPr lang="en-US" dirty="0" err="1"/>
              <a:t>tmax</a:t>
            </a:r>
            <a:endParaRPr lang="en-US" dirty="0"/>
          </a:p>
          <a:p>
            <a:endParaRPr lang="en-US" dirty="0"/>
          </a:p>
          <a:p>
            <a:r>
              <a:rPr lang="en-US" dirty="0"/>
              <a:t>AABB is a rectangle defined by a min corner and a max corner</a:t>
            </a:r>
          </a:p>
          <a:p>
            <a:r>
              <a:rPr lang="en-US" dirty="0"/>
              <a:t>There’re two cases are considered to be intersections.</a:t>
            </a:r>
          </a:p>
          <a:p>
            <a:r>
              <a:rPr lang="en-US" dirty="0"/>
              <a:t>First case is that the origin is out of the box but the ray hits the boundaries of the box</a:t>
            </a:r>
          </a:p>
          <a:p>
            <a:r>
              <a:rPr lang="en-US" dirty="0"/>
              <a:t>another case is that the ray origin is inside the box.</a:t>
            </a:r>
          </a:p>
        </p:txBody>
      </p:sp>
      <p:sp>
        <p:nvSpPr>
          <p:cNvPr id="4" name="Slide Number Placeholder 3"/>
          <p:cNvSpPr>
            <a:spLocks noGrp="1"/>
          </p:cNvSpPr>
          <p:nvPr>
            <p:ph type="sldNum" sz="quarter" idx="5"/>
          </p:nvPr>
        </p:nvSpPr>
        <p:spPr/>
        <p:txBody>
          <a:bodyPr/>
          <a:lstStyle/>
          <a:p>
            <a:fld id="{64DA98BD-E19A-5F4D-B1EA-0CAD7C783C7E}" type="slidenum">
              <a:rPr lang="en-US" smtClean="0"/>
              <a:t>10</a:t>
            </a:fld>
            <a:endParaRPr lang="en-US"/>
          </a:p>
        </p:txBody>
      </p:sp>
    </p:spTree>
    <p:extLst>
      <p:ext uri="{BB962C8B-B14F-4D97-AF65-F5344CB8AC3E}">
        <p14:creationId xmlns:p14="http://schemas.microsoft.com/office/powerpoint/2010/main" val="30719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definition of the point query</a:t>
            </a:r>
          </a:p>
          <a:p>
            <a:endParaRPr lang="en-US" dirty="0"/>
          </a:p>
          <a:p>
            <a:r>
              <a:rPr lang="en-US" dirty="0"/>
              <a:t>The idea of accelerating the point query is to use a short ray to simulate a point, which can be achieved by giving </a:t>
            </a:r>
            <a:r>
              <a:rPr lang="en-US" dirty="0" err="1"/>
              <a:t>tmin</a:t>
            </a:r>
            <a:r>
              <a:rPr lang="en-US" dirty="0"/>
              <a:t> = 0 and </a:t>
            </a:r>
            <a:r>
              <a:rPr lang="en-US" dirty="0" err="1"/>
              <a:t>tmax</a:t>
            </a:r>
            <a:r>
              <a:rPr lang="en-US" dirty="0"/>
              <a:t> is a very small number.</a:t>
            </a:r>
          </a:p>
          <a:p>
            <a:endParaRPr lang="en-US" dirty="0"/>
          </a:p>
          <a:p>
            <a:r>
              <a:rPr lang="en-US" dirty="0"/>
              <a:t>There’s the example. We have three rectangles r1 to r3 and four query points s1 to s4. Each point casts a very short and the direction can be arbitrary because as long as the point falls within the rectangle, it will be identified as an intersection event due to case 2.</a:t>
            </a:r>
          </a:p>
          <a:p>
            <a:endParaRPr lang="en-US" dirty="0"/>
          </a:p>
          <a:p>
            <a:r>
              <a:rPr lang="en-US" dirty="0"/>
              <a:t>After casting the rays from the points, we have three cases</a:t>
            </a:r>
          </a:p>
          <a:p>
            <a:r>
              <a:rPr lang="en-US" dirty="0"/>
              <a:t>It is a miss if the ray does not hit anything</a:t>
            </a:r>
          </a:p>
          <a:p>
            <a:r>
              <a:rPr lang="en-US" dirty="0"/>
              <a:t>If the ray hits the boundaries of any AABB, it’s a falls </a:t>
            </a:r>
            <a:r>
              <a:rPr lang="en-US" dirty="0" err="1"/>
              <a:t>postitive</a:t>
            </a:r>
            <a:r>
              <a:rPr lang="en-US" dirty="0"/>
              <a:t> hit because the origin is not in the rectangle. Therefore, we should not include it in the query results (case #1).</a:t>
            </a:r>
          </a:p>
          <a:p>
            <a:r>
              <a:rPr lang="en-US" dirty="0"/>
              <a:t>Only the happening of case #2 should be included in the query results.</a:t>
            </a:r>
          </a:p>
          <a:p>
            <a:endParaRPr lang="en-US" dirty="0"/>
          </a:p>
          <a:p>
            <a:r>
              <a:rPr lang="en-US" dirty="0"/>
              <a:t>Therefore, we filter out the false positive hit in the </a:t>
            </a:r>
            <a:r>
              <a:rPr lang="en-US" dirty="0" err="1"/>
              <a:t>IsIntersection</a:t>
            </a:r>
            <a:r>
              <a:rPr lang="en-US" dirty="0"/>
              <a:t> shader.</a:t>
            </a:r>
          </a:p>
        </p:txBody>
      </p:sp>
      <p:sp>
        <p:nvSpPr>
          <p:cNvPr id="4" name="Slide Number Placeholder 3"/>
          <p:cNvSpPr>
            <a:spLocks noGrp="1"/>
          </p:cNvSpPr>
          <p:nvPr>
            <p:ph type="sldNum" sz="quarter" idx="5"/>
          </p:nvPr>
        </p:nvSpPr>
        <p:spPr/>
        <p:txBody>
          <a:bodyPr/>
          <a:lstStyle/>
          <a:p>
            <a:fld id="{64DA98BD-E19A-5F4D-B1EA-0CAD7C783C7E}" type="slidenum">
              <a:rPr lang="en-US" smtClean="0"/>
              <a:t>11</a:t>
            </a:fld>
            <a:endParaRPr lang="en-US"/>
          </a:p>
        </p:txBody>
      </p:sp>
    </p:spTree>
    <p:extLst>
      <p:ext uri="{BB962C8B-B14F-4D97-AF65-F5344CB8AC3E}">
        <p14:creationId xmlns:p14="http://schemas.microsoft.com/office/powerpoint/2010/main" val="77701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comes to the most complicated query the range query with a intersects predicate</a:t>
            </a:r>
          </a:p>
        </p:txBody>
      </p:sp>
      <p:sp>
        <p:nvSpPr>
          <p:cNvPr id="4" name="Slide Number Placeholder 3"/>
          <p:cNvSpPr>
            <a:spLocks noGrp="1"/>
          </p:cNvSpPr>
          <p:nvPr>
            <p:ph type="sldNum" sz="quarter" idx="5"/>
          </p:nvPr>
        </p:nvSpPr>
        <p:spPr/>
        <p:txBody>
          <a:bodyPr/>
          <a:lstStyle/>
          <a:p>
            <a:fld id="{64DA98BD-E19A-5F4D-B1EA-0CAD7C783C7E}" type="slidenum">
              <a:rPr lang="en-US" smtClean="0"/>
              <a:t>12</a:t>
            </a:fld>
            <a:endParaRPr lang="en-US"/>
          </a:p>
        </p:txBody>
      </p:sp>
    </p:spTree>
    <p:extLst>
      <p:ext uri="{BB962C8B-B14F-4D97-AF65-F5344CB8AC3E}">
        <p14:creationId xmlns:p14="http://schemas.microsoft.com/office/powerpoint/2010/main" val="379829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observation, every rectangle – diagonal intersection suggests that there’s rectangle-rectangle intersection.</a:t>
            </a:r>
          </a:p>
          <a:p>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13</a:t>
            </a:fld>
            <a:endParaRPr lang="en-US"/>
          </a:p>
        </p:txBody>
      </p:sp>
    </p:spTree>
    <p:extLst>
      <p:ext uri="{BB962C8B-B14F-4D97-AF65-F5344CB8AC3E}">
        <p14:creationId xmlns:p14="http://schemas.microsoft.com/office/powerpoint/2010/main" val="949745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OptiX</a:t>
            </a:r>
            <a:r>
              <a:rPr lang="en-US" dirty="0"/>
              <a:t> adopts the single-ray programming model.</a:t>
            </a:r>
          </a:p>
          <a:p>
            <a:endParaRPr lang="en-US" dirty="0"/>
          </a:p>
          <a:p>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14</a:t>
            </a:fld>
            <a:endParaRPr lang="en-US"/>
          </a:p>
        </p:txBody>
      </p:sp>
    </p:spTree>
    <p:extLst>
      <p:ext uri="{BB962C8B-B14F-4D97-AF65-F5344CB8AC3E}">
        <p14:creationId xmlns:p14="http://schemas.microsoft.com/office/powerpoint/2010/main" val="1254989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Trade more rays for load balancing</a:t>
            </a:r>
          </a:p>
          <a:p>
            <a:r>
              <a:rPr lang="en-US" dirty="0"/>
              <a:t>We have a method to infer the best number of rays</a:t>
            </a:r>
          </a:p>
        </p:txBody>
      </p:sp>
      <p:sp>
        <p:nvSpPr>
          <p:cNvPr id="4" name="Slide Number Placeholder 3"/>
          <p:cNvSpPr>
            <a:spLocks noGrp="1"/>
          </p:cNvSpPr>
          <p:nvPr>
            <p:ph type="sldNum" sz="quarter" idx="5"/>
          </p:nvPr>
        </p:nvSpPr>
        <p:spPr/>
        <p:txBody>
          <a:bodyPr/>
          <a:lstStyle/>
          <a:p>
            <a:fld id="{64DA98BD-E19A-5F4D-B1EA-0CAD7C783C7E}" type="slidenum">
              <a:rPr lang="en-US" smtClean="0"/>
              <a:t>15</a:t>
            </a:fld>
            <a:endParaRPr lang="en-US"/>
          </a:p>
        </p:txBody>
      </p:sp>
    </p:spTree>
    <p:extLst>
      <p:ext uri="{BB962C8B-B14F-4D97-AF65-F5344CB8AC3E}">
        <p14:creationId xmlns:p14="http://schemas.microsoft.com/office/powerpoint/2010/main" val="3380073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last challenge.</a:t>
            </a:r>
          </a:p>
          <a:p>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16</a:t>
            </a:fld>
            <a:endParaRPr lang="en-US"/>
          </a:p>
        </p:txBody>
      </p:sp>
    </p:spTree>
    <p:extLst>
      <p:ext uri="{BB962C8B-B14F-4D97-AF65-F5344CB8AC3E}">
        <p14:creationId xmlns:p14="http://schemas.microsoft.com/office/powerpoint/2010/main" val="123132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Instancing support by the RT cores, we workaround the insert restriction.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TLAS just link the BLAS, so rebuilding TLAS is very fast</a:t>
            </a:r>
          </a:p>
          <a:p>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17</a:t>
            </a:fld>
            <a:endParaRPr lang="en-US"/>
          </a:p>
        </p:txBody>
      </p:sp>
    </p:spTree>
    <p:extLst>
      <p:ext uri="{BB962C8B-B14F-4D97-AF65-F5344CB8AC3E}">
        <p14:creationId xmlns:p14="http://schemas.microsoft.com/office/powerpoint/2010/main" val="3740388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LibRTS</a:t>
            </a:r>
            <a:r>
              <a:rPr lang="en-US" dirty="0"/>
              <a:t> is a header only library, which does not require compile and very easy to use.</a:t>
            </a:r>
          </a:p>
          <a:p>
            <a:r>
              <a:rPr lang="en-US" dirty="0"/>
              <a:t>The user is not required to write any RT code. Instead, users only need to write a snippet of code called handler to process query results.</a:t>
            </a:r>
          </a:p>
          <a:p>
            <a:r>
              <a:rPr lang="en-US" dirty="0"/>
              <a:t>Here’s an example.</a:t>
            </a:r>
          </a:p>
          <a:p>
            <a:r>
              <a:rPr lang="en-US" dirty="0"/>
              <a:t>We first declare a spatial index that takes coordinate type and number of dimensions.</a:t>
            </a:r>
          </a:p>
          <a:p>
            <a:r>
              <a:rPr lang="en-US" dirty="0"/>
              <a:t>In addition, we initialize a queue to store the query results.</a:t>
            </a:r>
          </a:p>
          <a:p>
            <a:endParaRPr lang="en-US" dirty="0"/>
          </a:p>
          <a:p>
            <a:r>
              <a:rPr lang="en-US" dirty="0"/>
              <a:t>The next is to initialize the index by passing the path of shaders.</a:t>
            </a:r>
          </a:p>
          <a:p>
            <a:r>
              <a:rPr lang="en-US" dirty="0"/>
              <a:t>Now, the index is ready to use. We first insert the rectangles into the index. Then, execute a batch of queries. The query results will be automatically collected into the queue.</a:t>
            </a:r>
          </a:p>
        </p:txBody>
      </p:sp>
      <p:sp>
        <p:nvSpPr>
          <p:cNvPr id="4" name="Slide Number Placeholder 3"/>
          <p:cNvSpPr>
            <a:spLocks noGrp="1"/>
          </p:cNvSpPr>
          <p:nvPr>
            <p:ph type="sldNum" sz="quarter" idx="5"/>
          </p:nvPr>
        </p:nvSpPr>
        <p:spPr/>
        <p:txBody>
          <a:bodyPr/>
          <a:lstStyle/>
          <a:p>
            <a:fld id="{64DA98BD-E19A-5F4D-B1EA-0CAD7C783C7E}" type="slidenum">
              <a:rPr lang="en-US" smtClean="0"/>
              <a:t>18</a:t>
            </a:fld>
            <a:endParaRPr lang="en-US"/>
          </a:p>
        </p:txBody>
      </p:sp>
    </p:spTree>
    <p:extLst>
      <p:ext uri="{BB962C8B-B14F-4D97-AF65-F5344CB8AC3E}">
        <p14:creationId xmlns:p14="http://schemas.microsoft.com/office/powerpoint/2010/main" val="148120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include the most performant and popular spatial libraries, including Boost, CGAL, and </a:t>
            </a:r>
            <a:r>
              <a:rPr lang="en-US" dirty="0" err="1"/>
              <a:t>cuSpatial</a:t>
            </a:r>
            <a:r>
              <a:rPr lang="en-US" dirty="0"/>
              <a:t> from NVIDIA on both CPU and GPUs.</a:t>
            </a:r>
          </a:p>
        </p:txBody>
      </p:sp>
      <p:sp>
        <p:nvSpPr>
          <p:cNvPr id="4" name="Slide Number Placeholder 3"/>
          <p:cNvSpPr>
            <a:spLocks noGrp="1"/>
          </p:cNvSpPr>
          <p:nvPr>
            <p:ph type="sldNum" sz="quarter" idx="5"/>
          </p:nvPr>
        </p:nvSpPr>
        <p:spPr/>
        <p:txBody>
          <a:bodyPr/>
          <a:lstStyle/>
          <a:p>
            <a:fld id="{64DA98BD-E19A-5F4D-B1EA-0CAD7C783C7E}" type="slidenum">
              <a:rPr lang="en-US" smtClean="0"/>
              <a:t>19</a:t>
            </a:fld>
            <a:endParaRPr lang="en-US"/>
          </a:p>
        </p:txBody>
      </p:sp>
    </p:spTree>
    <p:extLst>
      <p:ext uri="{BB962C8B-B14F-4D97-AF65-F5344CB8AC3E}">
        <p14:creationId xmlns:p14="http://schemas.microsoft.com/office/powerpoint/2010/main" val="396929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report from ESRI, </a:t>
            </a:r>
            <a:r>
              <a:rPr lang="en-US" b="1" dirty="0"/>
              <a:t>"80% of big data is spatial."</a:t>
            </a:r>
            <a:br>
              <a:rPr lang="en-US" dirty="0"/>
            </a:br>
            <a:r>
              <a:rPr lang="en-US" dirty="0"/>
              <a:t>Specifically, there are many examples of how spatial data is used:</a:t>
            </a:r>
          </a:p>
          <a:p>
            <a:endParaRPr lang="en-US" dirty="0"/>
          </a:p>
          <a:p>
            <a:pPr>
              <a:buFont typeface="Arial" panose="020B0604020202020204" pitchFamily="34" charset="0"/>
              <a:buChar char="•"/>
            </a:pPr>
            <a:r>
              <a:rPr lang="en-US" b="1" dirty="0"/>
              <a:t>Autonomous vehicles</a:t>
            </a:r>
            <a:r>
              <a:rPr lang="en-US" dirty="0"/>
              <a:t> utilize spatial data for path planning and navigation, ensuring safe and efficient driving.</a:t>
            </a:r>
          </a:p>
          <a:p>
            <a:pPr>
              <a:buFont typeface="Arial" panose="020B0604020202020204" pitchFamily="34" charset="0"/>
              <a:buChar char="•"/>
            </a:pPr>
            <a:r>
              <a:rPr lang="en-US" b="1" dirty="0"/>
              <a:t>Medical imaging</a:t>
            </a:r>
            <a:r>
              <a:rPr lang="en-US" dirty="0"/>
              <a:t> involves processing MRI and pathology images, both of which are forms of spatial data used for diagnosis and analysis.</a:t>
            </a:r>
          </a:p>
          <a:p>
            <a:pPr>
              <a:buFont typeface="Arial" panose="020B0604020202020204" pitchFamily="34" charset="0"/>
              <a:buChar char="•"/>
            </a:pPr>
            <a:r>
              <a:rPr lang="en-US" b="1" dirty="0"/>
              <a:t>Location-based social networks</a:t>
            </a:r>
            <a:r>
              <a:rPr lang="en-US" dirty="0"/>
              <a:t> leverage geospatial data collected from users to enhance content recommendations.</a:t>
            </a:r>
          </a:p>
          <a:p>
            <a:pPr>
              <a:buFont typeface="Arial" panose="020B0604020202020204" pitchFamily="34" charset="0"/>
              <a:buChar char="•"/>
            </a:pPr>
            <a:r>
              <a:rPr lang="en-US" b="1" dirty="0"/>
              <a:t>Ridesharing services</a:t>
            </a:r>
            <a:r>
              <a:rPr lang="en-US" dirty="0"/>
              <a:t> like Lyft and Uber rely on real-time spatial data processing to efficiently connect drivers with customers.</a:t>
            </a:r>
          </a:p>
        </p:txBody>
      </p:sp>
      <p:sp>
        <p:nvSpPr>
          <p:cNvPr id="4" name="Slide Number Placeholder 3"/>
          <p:cNvSpPr>
            <a:spLocks noGrp="1"/>
          </p:cNvSpPr>
          <p:nvPr>
            <p:ph type="sldNum" sz="quarter" idx="5"/>
          </p:nvPr>
        </p:nvSpPr>
        <p:spPr/>
        <p:txBody>
          <a:bodyPr/>
          <a:lstStyle/>
          <a:p>
            <a:fld id="{64DA98BD-E19A-5F4D-B1EA-0CAD7C783C7E}" type="slidenum">
              <a:rPr lang="en-US" smtClean="0"/>
              <a:t>2</a:t>
            </a:fld>
            <a:endParaRPr lang="en-US"/>
          </a:p>
        </p:txBody>
      </p:sp>
    </p:spTree>
    <p:extLst>
      <p:ext uri="{BB962C8B-B14F-4D97-AF65-F5344CB8AC3E}">
        <p14:creationId xmlns:p14="http://schemas.microsoft.com/office/powerpoint/2010/main" val="1297344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equipment in the experiments. Our GPU is an NVDIA RTX 3090 and the GPU is AMD EPYC</a:t>
            </a:r>
          </a:p>
          <a:p>
            <a:endParaRPr lang="en-US" dirty="0"/>
          </a:p>
          <a:p>
            <a:r>
              <a:rPr lang="en-US" dirty="0"/>
              <a:t>The data we use in the experiments are real-world geospatial datasets.</a:t>
            </a:r>
          </a:p>
          <a:p>
            <a:endParaRPr lang="en-US" dirty="0"/>
          </a:p>
          <a:p>
            <a:r>
              <a:rPr lang="en-US" dirty="0"/>
              <a:t>Most </a:t>
            </a:r>
            <a:r>
              <a:rPr lang="en-US" dirty="0" err="1"/>
              <a:t>recongized</a:t>
            </a:r>
            <a:r>
              <a:rPr lang="en-US" dirty="0"/>
              <a:t> datasets for evaluating spatial indexes.</a:t>
            </a:r>
          </a:p>
        </p:txBody>
      </p:sp>
      <p:sp>
        <p:nvSpPr>
          <p:cNvPr id="4" name="Slide Number Placeholder 3"/>
          <p:cNvSpPr>
            <a:spLocks noGrp="1"/>
          </p:cNvSpPr>
          <p:nvPr>
            <p:ph type="sldNum" sz="quarter" idx="5"/>
          </p:nvPr>
        </p:nvSpPr>
        <p:spPr/>
        <p:txBody>
          <a:bodyPr/>
          <a:lstStyle/>
          <a:p>
            <a:fld id="{64DA98BD-E19A-5F4D-B1EA-0CAD7C783C7E}" type="slidenum">
              <a:rPr lang="en-US" smtClean="0"/>
              <a:t>20</a:t>
            </a:fld>
            <a:endParaRPr lang="en-US"/>
          </a:p>
        </p:txBody>
      </p:sp>
    </p:spTree>
    <p:extLst>
      <p:ext uri="{BB962C8B-B14F-4D97-AF65-F5344CB8AC3E}">
        <p14:creationId xmlns:p14="http://schemas.microsoft.com/office/powerpoint/2010/main" val="221155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figure presents a comparison of running times for various artifacts across different datasets. </a:t>
            </a:r>
          </a:p>
          <a:p>
            <a:endParaRPr lang="en-US" dirty="0"/>
          </a:p>
          <a:p>
            <a:r>
              <a:rPr lang="en-US" dirty="0"/>
              <a:t>Our method benefits from the hardware acceleration of RT cores, exhibiting the lowest running time, achieving a speedup of up to 85.1×.</a:t>
            </a:r>
          </a:p>
          <a:p>
            <a:endParaRPr lang="en-US" dirty="0"/>
          </a:p>
          <a:p>
            <a:r>
              <a:rPr lang="en-US" dirty="0"/>
              <a:t>The right figure illustrates the trend in running time as the number of queries increases. Notably, our method consistently maintains the lowest running time, even as the query size grows.</a:t>
            </a:r>
          </a:p>
        </p:txBody>
      </p:sp>
      <p:sp>
        <p:nvSpPr>
          <p:cNvPr id="4" name="Slide Number Placeholder 3"/>
          <p:cNvSpPr>
            <a:spLocks noGrp="1"/>
          </p:cNvSpPr>
          <p:nvPr>
            <p:ph type="sldNum" sz="quarter" idx="5"/>
          </p:nvPr>
        </p:nvSpPr>
        <p:spPr/>
        <p:txBody>
          <a:bodyPr/>
          <a:lstStyle/>
          <a:p>
            <a:fld id="{64DA98BD-E19A-5F4D-B1EA-0CAD7C783C7E}" type="slidenum">
              <a:rPr lang="en-US" smtClean="0"/>
              <a:t>21</a:t>
            </a:fld>
            <a:endParaRPr lang="en-US"/>
          </a:p>
        </p:txBody>
      </p:sp>
    </p:spTree>
    <p:extLst>
      <p:ext uri="{BB962C8B-B14F-4D97-AF65-F5344CB8AC3E}">
        <p14:creationId xmlns:p14="http://schemas.microsoft.com/office/powerpoint/2010/main" val="4154063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performance results for the range-intersect query, which is more computationally intensive. Figures (a), (b), and (c) depict the query time as selectivity varies. As the increase of the selectivity, the fraction of the index being visited is also increasing.</a:t>
            </a:r>
          </a:p>
          <a:p>
            <a:endParaRPr lang="en-US" dirty="0"/>
          </a:p>
          <a:p>
            <a:r>
              <a:rPr lang="en-US" dirty="0"/>
              <a:t>The conventional indexes greatly suffer from the random memory access and branch divergence overhead. In contrast, our method is hardware-accelerated, so it is less susceptible from these issues, achieving speedups of up to 2.3×, 6.8×, and 11.0× over the best baseline performance. </a:t>
            </a:r>
          </a:p>
          <a:p>
            <a:endParaRPr lang="en-US" dirty="0"/>
          </a:p>
          <a:p>
            <a:endParaRPr lang="en-US" dirty="0"/>
          </a:p>
          <a:p>
            <a:endParaRPr lang="en-US" dirty="0"/>
          </a:p>
          <a:p>
            <a:r>
              <a:rPr lang="en-US" dirty="0"/>
              <a:t>Finally, Figure (d) illustrates the trend in running time as the number of queries increases. Notably, our method consistently maintains the lowest running time, even as the query size grows.</a:t>
            </a:r>
          </a:p>
        </p:txBody>
      </p:sp>
      <p:sp>
        <p:nvSpPr>
          <p:cNvPr id="4" name="Slide Number Placeholder 3"/>
          <p:cNvSpPr>
            <a:spLocks noGrp="1"/>
          </p:cNvSpPr>
          <p:nvPr>
            <p:ph type="sldNum" sz="quarter" idx="5"/>
          </p:nvPr>
        </p:nvSpPr>
        <p:spPr/>
        <p:txBody>
          <a:bodyPr/>
          <a:lstStyle/>
          <a:p>
            <a:fld id="{64DA98BD-E19A-5F4D-B1EA-0CAD7C783C7E}" type="slidenum">
              <a:rPr lang="en-US" smtClean="0"/>
              <a:t>22</a:t>
            </a:fld>
            <a:endParaRPr lang="en-US"/>
          </a:p>
        </p:txBody>
      </p:sp>
    </p:spTree>
    <p:extLst>
      <p:ext uri="{BB962C8B-B14F-4D97-AF65-F5344CB8AC3E}">
        <p14:creationId xmlns:p14="http://schemas.microsoft.com/office/powerpoint/2010/main" val="627696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performance results for a real-world example, Point-in-Polygon (PIP), which determines which polygon a given point falls within. PIP is widely used in geometric algorithms. We evaluate the end-to-end running time, including both index construction and query execution.</a:t>
            </a:r>
          </a:p>
          <a:p>
            <a:r>
              <a:rPr lang="en-US" dirty="0" err="1"/>
              <a:t>cuSpatial</a:t>
            </a:r>
            <a:r>
              <a:rPr lang="en-US" dirty="0"/>
              <a:t> is NVIDIA’s spatial processing library, while </a:t>
            </a:r>
            <a:r>
              <a:rPr lang="en-US" dirty="0" err="1"/>
              <a:t>RayJoin</a:t>
            </a:r>
            <a:r>
              <a:rPr lang="en-US" dirty="0"/>
              <a:t> is the state-of-the-art (SOTA) spatial join library optimized for RT cores.</a:t>
            </a:r>
          </a:p>
          <a:p>
            <a:endParaRPr lang="en-US" dirty="0"/>
          </a:p>
          <a:p>
            <a:r>
              <a:rPr lang="en-US" dirty="0"/>
              <a:t>Our results show that </a:t>
            </a:r>
            <a:r>
              <a:rPr lang="en-US" dirty="0" err="1"/>
              <a:t>cuSpatial</a:t>
            </a:r>
            <a:r>
              <a:rPr lang="en-US" dirty="0"/>
              <a:t> consistently underperforms compared to both </a:t>
            </a:r>
            <a:r>
              <a:rPr lang="en-US" dirty="0" err="1"/>
              <a:t>RayJoin</a:t>
            </a:r>
            <a:r>
              <a:rPr lang="en-US" dirty="0"/>
              <a:t> and </a:t>
            </a:r>
            <a:r>
              <a:rPr lang="en-US" dirty="0" err="1"/>
              <a:t>LibRTS</a:t>
            </a:r>
            <a:r>
              <a:rPr lang="en-US" dirty="0"/>
              <a:t>. For the small dataset, </a:t>
            </a:r>
            <a:r>
              <a:rPr lang="en-US" b="1" dirty="0" err="1"/>
              <a:t>USCounty</a:t>
            </a:r>
            <a:r>
              <a:rPr lang="en-US" dirty="0"/>
              <a:t>, </a:t>
            </a:r>
            <a:r>
              <a:rPr lang="en-US" dirty="0" err="1"/>
              <a:t>RayJoin</a:t>
            </a:r>
            <a:r>
              <a:rPr lang="en-US" dirty="0"/>
              <a:t> outperforms </a:t>
            </a:r>
            <a:r>
              <a:rPr lang="en-US" dirty="0" err="1"/>
              <a:t>LibRTS</a:t>
            </a:r>
            <a:r>
              <a:rPr lang="en-US" dirty="0"/>
              <a:t>. However, on the three larger datasets, </a:t>
            </a:r>
            <a:r>
              <a:rPr lang="en-US" dirty="0" err="1"/>
              <a:t>LibRTS</a:t>
            </a:r>
            <a:r>
              <a:rPr lang="en-US" dirty="0"/>
              <a:t> surpasses </a:t>
            </a:r>
            <a:r>
              <a:rPr lang="en-US" dirty="0" err="1"/>
              <a:t>RayJoin</a:t>
            </a:r>
            <a:r>
              <a:rPr lang="en-US" dirty="0"/>
              <a:t>. This performance difference arises because </a:t>
            </a:r>
            <a:r>
              <a:rPr lang="en-US" dirty="0" err="1"/>
              <a:t>RayJoin</a:t>
            </a:r>
            <a:r>
              <a:rPr lang="en-US" dirty="0"/>
              <a:t> builds its index at the line-segment level, which is computationally expensive in both time and space. In contrast, </a:t>
            </a:r>
            <a:r>
              <a:rPr lang="en-US" dirty="0" err="1"/>
              <a:t>LibRTS</a:t>
            </a:r>
            <a:r>
              <a:rPr lang="en-US" dirty="0"/>
              <a:t> constructs its index over the bounding boxes of rectangles, resulting in a significantly smaller BVH and considerably lower running time.</a:t>
            </a:r>
          </a:p>
        </p:txBody>
      </p:sp>
      <p:sp>
        <p:nvSpPr>
          <p:cNvPr id="4" name="Slide Number Placeholder 3"/>
          <p:cNvSpPr>
            <a:spLocks noGrp="1"/>
          </p:cNvSpPr>
          <p:nvPr>
            <p:ph type="sldNum" sz="quarter" idx="5"/>
          </p:nvPr>
        </p:nvSpPr>
        <p:spPr/>
        <p:txBody>
          <a:bodyPr/>
          <a:lstStyle/>
          <a:p>
            <a:fld id="{64DA98BD-E19A-5F4D-B1EA-0CAD7C783C7E}" type="slidenum">
              <a:rPr lang="en-US" smtClean="0"/>
              <a:t>23</a:t>
            </a:fld>
            <a:endParaRPr lang="en-US"/>
          </a:p>
        </p:txBody>
      </p:sp>
    </p:spTree>
    <p:extLst>
      <p:ext uri="{BB962C8B-B14F-4D97-AF65-F5344CB8AC3E}">
        <p14:creationId xmlns:p14="http://schemas.microsoft.com/office/powerpoint/2010/main" val="4142300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RT can be repurposed to other workloads for high performance</a:t>
            </a:r>
          </a:p>
          <a:p>
            <a:pPr marL="228600" indent="-228600">
              <a:buAutoNum type="arabicPeriod"/>
            </a:pPr>
            <a:r>
              <a:rPr lang="en-US" dirty="0" err="1"/>
              <a:t>LibRTS</a:t>
            </a:r>
            <a:r>
              <a:rPr lang="en-US" dirty="0"/>
              <a:t> converted RT cores into a general-purpose spatial library</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24</a:t>
            </a:fld>
            <a:endParaRPr lang="en-US"/>
          </a:p>
        </p:txBody>
      </p:sp>
    </p:spTree>
    <p:extLst>
      <p:ext uri="{BB962C8B-B14F-4D97-AF65-F5344CB8AC3E}">
        <p14:creationId xmlns:p14="http://schemas.microsoft.com/office/powerpoint/2010/main" val="1741385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face three major challenges when designing </a:t>
            </a:r>
            <a:r>
              <a:rPr lang="en-US" dirty="0" err="1"/>
              <a:t>LibRTS</a:t>
            </a:r>
            <a:endParaRPr lang="en-US" dirty="0"/>
          </a:p>
          <a:p>
            <a:r>
              <a:rPr lang="en-US" dirty="0"/>
              <a:t>First is the translation challenge</a:t>
            </a:r>
          </a:p>
          <a:p>
            <a:endParaRPr lang="en-US" dirty="0"/>
          </a:p>
          <a:p>
            <a:r>
              <a:rPr lang="en-US" dirty="0"/>
              <a:t>In addition, we face the load-balance challenge. RT core adopts a single ray programming model, which </a:t>
            </a:r>
            <a:r>
              <a:rPr lang="en-US" b="0" i="0" dirty="0">
                <a:solidFill>
                  <a:srgbClr val="333333"/>
                </a:solidFill>
                <a:effectLst/>
                <a:latin typeface="NVIDIA Sans"/>
              </a:rPr>
              <a:t>means shaders triggered by a single ray are called by the same thread that cast the ray. Some threads will have few intersections, while some will have many intersections, leading to load-</a:t>
            </a:r>
            <a:r>
              <a:rPr lang="en-US" b="0" i="0" dirty="0" err="1">
                <a:solidFill>
                  <a:srgbClr val="333333"/>
                </a:solidFill>
                <a:effectLst/>
                <a:latin typeface="NVIDIA Sans"/>
              </a:rPr>
              <a:t>imbalancing</a:t>
            </a:r>
            <a:r>
              <a:rPr lang="en-US" b="0" i="0" dirty="0">
                <a:solidFill>
                  <a:srgbClr val="333333"/>
                </a:solidFill>
                <a:effectLst/>
                <a:latin typeface="NVIDIA Sans"/>
              </a:rPr>
              <a:t>.</a:t>
            </a:r>
          </a:p>
          <a:p>
            <a:endParaRPr lang="en-US" b="0" i="0" dirty="0">
              <a:solidFill>
                <a:srgbClr val="333333"/>
              </a:solidFill>
              <a:effectLst/>
              <a:latin typeface="NVIDIA Sans"/>
            </a:endParaRPr>
          </a:p>
          <a:p>
            <a:r>
              <a:rPr lang="en-US" b="0" i="0" dirty="0">
                <a:solidFill>
                  <a:srgbClr val="333333"/>
                </a:solidFill>
                <a:effectLst/>
                <a:latin typeface="NVIDIA Sans"/>
              </a:rPr>
              <a:t>Finally, it’s the mutability challenge. </a:t>
            </a:r>
            <a:r>
              <a:rPr lang="en-US" b="0" i="0" dirty="0" err="1">
                <a:solidFill>
                  <a:srgbClr val="333333"/>
                </a:solidFill>
                <a:effectLst/>
                <a:latin typeface="NVIDIA Sans"/>
              </a:rPr>
              <a:t>OptiX</a:t>
            </a:r>
            <a:r>
              <a:rPr lang="en-US" b="0" i="0" dirty="0">
                <a:solidFill>
                  <a:srgbClr val="333333"/>
                </a:solidFill>
                <a:effectLst/>
                <a:latin typeface="NVIDIA Sans"/>
              </a:rPr>
              <a:t> only supports updating the coordinates of primitives but you cannot insert new geometries or delete the existing geometries. However, a general spatial index would need this.</a:t>
            </a:r>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26</a:t>
            </a:fld>
            <a:endParaRPr lang="en-US"/>
          </a:p>
        </p:txBody>
      </p:sp>
    </p:spTree>
    <p:extLst>
      <p:ext uri="{BB962C8B-B14F-4D97-AF65-F5344CB8AC3E}">
        <p14:creationId xmlns:p14="http://schemas.microsoft.com/office/powerpoint/2010/main" val="3316842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27</a:t>
            </a:fld>
            <a:endParaRPr lang="en-US"/>
          </a:p>
        </p:txBody>
      </p:sp>
    </p:spTree>
    <p:extLst>
      <p:ext uri="{BB962C8B-B14F-4D97-AF65-F5344CB8AC3E}">
        <p14:creationId xmlns:p14="http://schemas.microsoft.com/office/powerpoint/2010/main" val="2373846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observation, we can now translate the range query into a ray tracing problem</a:t>
            </a:r>
          </a:p>
        </p:txBody>
      </p:sp>
      <p:sp>
        <p:nvSpPr>
          <p:cNvPr id="4" name="Slide Number Placeholder 3"/>
          <p:cNvSpPr>
            <a:spLocks noGrp="1"/>
          </p:cNvSpPr>
          <p:nvPr>
            <p:ph type="sldNum" sz="quarter" idx="5"/>
          </p:nvPr>
        </p:nvSpPr>
        <p:spPr/>
        <p:txBody>
          <a:bodyPr/>
          <a:lstStyle/>
          <a:p>
            <a:fld id="{64DA98BD-E19A-5F4D-B1EA-0CAD7C783C7E}" type="slidenum">
              <a:rPr lang="en-US" smtClean="0"/>
              <a:t>28</a:t>
            </a:fld>
            <a:endParaRPr lang="en-US"/>
          </a:p>
        </p:txBody>
      </p:sp>
    </p:spTree>
    <p:extLst>
      <p:ext uri="{BB962C8B-B14F-4D97-AF65-F5344CB8AC3E}">
        <p14:creationId xmlns:p14="http://schemas.microsoft.com/office/powerpoint/2010/main" val="3583593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we have two models in our rendering tasks.</a:t>
            </a:r>
          </a:p>
          <a:p>
            <a:r>
              <a:rPr lang="en-US" dirty="0"/>
              <a:t>There’s a flower model and a ground model.</a:t>
            </a:r>
          </a:p>
          <a:p>
            <a:r>
              <a:rPr lang="en-US" dirty="0"/>
              <a:t>The right is the scene, which has three flowers. </a:t>
            </a:r>
          </a:p>
          <a:p>
            <a:r>
              <a:rPr lang="en-US" dirty="0"/>
              <a:t>With the instancing technique, we don’t have to build three BVHs but only one. because they look like the same but on different locations.</a:t>
            </a:r>
          </a:p>
          <a:p>
            <a:endParaRPr lang="en-US" dirty="0"/>
          </a:p>
          <a:p>
            <a:r>
              <a:rPr lang="en-US" dirty="0"/>
              <a:t>We build a BVH for the flower and the ground, called BLAS</a:t>
            </a:r>
          </a:p>
          <a:p>
            <a:r>
              <a:rPr lang="en-US" dirty="0"/>
              <a:t>Then we use a TLAS to link the BLAS with different transformation matrix to move around the BLAS.</a:t>
            </a:r>
          </a:p>
        </p:txBody>
      </p:sp>
      <p:sp>
        <p:nvSpPr>
          <p:cNvPr id="4" name="Slide Number Placeholder 3"/>
          <p:cNvSpPr>
            <a:spLocks noGrp="1"/>
          </p:cNvSpPr>
          <p:nvPr>
            <p:ph type="sldNum" sz="quarter" idx="5"/>
          </p:nvPr>
        </p:nvSpPr>
        <p:spPr/>
        <p:txBody>
          <a:bodyPr/>
          <a:lstStyle/>
          <a:p>
            <a:fld id="{64DA98BD-E19A-5F4D-B1EA-0CAD7C783C7E}" type="slidenum">
              <a:rPr lang="en-US" smtClean="0"/>
              <a:t>29</a:t>
            </a:fld>
            <a:endParaRPr lang="en-US"/>
          </a:p>
        </p:txBody>
      </p:sp>
    </p:spTree>
    <p:extLst>
      <p:ext uri="{BB962C8B-B14F-4D97-AF65-F5344CB8AC3E}">
        <p14:creationId xmlns:p14="http://schemas.microsoft.com/office/powerpoint/2010/main" val="1094084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DA98BD-E19A-5F4D-B1EA-0CAD7C783C7E}" type="slidenum">
              <a:rPr lang="en-US" smtClean="0"/>
              <a:t>32</a:t>
            </a:fld>
            <a:endParaRPr lang="en-US"/>
          </a:p>
        </p:txBody>
      </p:sp>
    </p:spTree>
    <p:extLst>
      <p:ext uri="{BB962C8B-B14F-4D97-AF65-F5344CB8AC3E}">
        <p14:creationId xmlns:p14="http://schemas.microsoft.com/office/powerpoint/2010/main" val="326425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give you an example of geospatial data processing called </a:t>
            </a:r>
            <a:r>
              <a:rPr lang="en-US" b="1" dirty="0"/>
              <a:t>Geofence</a:t>
            </a:r>
            <a:r>
              <a:rPr lang="en-US" dirty="0"/>
              <a:t> to illustrate what a geospatial task 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a:t>
            </a:r>
            <a:r>
              <a:rPr lang="en-US" dirty="0" err="1"/>
              <a:t>geofench</a:t>
            </a:r>
            <a:r>
              <a:rPr lang="en-US" dirty="0"/>
              <a:t> is to </a:t>
            </a:r>
            <a:r>
              <a:rPr lang="en-US" b="1" dirty="0"/>
              <a:t>monitor when a device enters or leaves a predefined area</a:t>
            </a:r>
            <a:r>
              <a:rPr lang="en-US" dirty="0"/>
              <a:t>.</a:t>
            </a:r>
          </a:p>
          <a:p>
            <a:endParaRPr lang="en-US" dirty="0"/>
          </a:p>
          <a:p>
            <a:r>
              <a:rPr lang="en-US" dirty="0"/>
              <a:t>First, we have a set of </a:t>
            </a:r>
            <a:r>
              <a:rPr lang="en-US" b="1" dirty="0"/>
              <a:t>areas of interest</a:t>
            </a:r>
            <a:r>
              <a:rPr lang="en-US" dirty="0"/>
              <a:t>, represented by circles.</a:t>
            </a:r>
            <a:br>
              <a:rPr lang="en-US" dirty="0"/>
            </a:br>
            <a:r>
              <a:rPr lang="en-US" dirty="0"/>
              <a:t>Then, we have a set of </a:t>
            </a:r>
            <a:r>
              <a:rPr lang="en-US" b="1" dirty="0"/>
              <a:t>moving devices</a:t>
            </a:r>
            <a:r>
              <a:rPr lang="en-US" dirty="0"/>
              <a:t>, represented by points.</a:t>
            </a:r>
            <a:br>
              <a:rPr lang="en-US" dirty="0"/>
            </a:br>
            <a:r>
              <a:rPr lang="en-US" dirty="0"/>
              <a:t>Geofencing has many applications, including </a:t>
            </a:r>
            <a:r>
              <a:rPr lang="en-US" b="1" dirty="0"/>
              <a:t>marketing, security, and logistics</a:t>
            </a:r>
            <a:r>
              <a:rPr lang="en-US" dirty="0"/>
              <a:t>.</a:t>
            </a:r>
          </a:p>
          <a:p>
            <a:endParaRPr lang="en-US" b="1" dirty="0"/>
          </a:p>
          <a:p>
            <a:r>
              <a:rPr lang="en-US" b="1" dirty="0"/>
              <a:t>Requirements of Spatial Workloads</a:t>
            </a:r>
          </a:p>
          <a:p>
            <a:pPr>
              <a:buFont typeface="Arial" panose="020B0604020202020204" pitchFamily="34" charset="0"/>
              <a:buChar char="•"/>
            </a:pPr>
            <a:r>
              <a:rPr lang="en-US" b="1" dirty="0"/>
              <a:t>High data volume</a:t>
            </a:r>
            <a:r>
              <a:rPr lang="en-US" dirty="0"/>
              <a:t>: The system must handle a large volume of spatial data due to the sheer number of devices.</a:t>
            </a:r>
          </a:p>
          <a:p>
            <a:pPr>
              <a:buFont typeface="Arial" panose="020B0604020202020204" pitchFamily="34" charset="0"/>
              <a:buChar char="•"/>
            </a:pPr>
            <a:r>
              <a:rPr lang="en-US" b="1" dirty="0"/>
              <a:t>Dynamic updates</a:t>
            </a:r>
            <a:r>
              <a:rPr lang="en-US" dirty="0"/>
              <a:t>: The data is constantly changing because the devices are in motion.</a:t>
            </a:r>
          </a:p>
          <a:p>
            <a:pPr>
              <a:buFont typeface="Arial" panose="020B0604020202020204" pitchFamily="34" charset="0"/>
              <a:buChar char="•"/>
            </a:pPr>
            <a:r>
              <a:rPr lang="en-US" b="1" dirty="0"/>
              <a:t>Real-time processing</a:t>
            </a:r>
            <a:r>
              <a:rPr lang="en-US" dirty="0"/>
              <a:t>: Spatial queries must be responded to in a timely manner.</a:t>
            </a:r>
          </a:p>
        </p:txBody>
      </p:sp>
      <p:sp>
        <p:nvSpPr>
          <p:cNvPr id="4" name="Slide Number Placeholder 3"/>
          <p:cNvSpPr>
            <a:spLocks noGrp="1"/>
          </p:cNvSpPr>
          <p:nvPr>
            <p:ph type="sldNum" sz="quarter" idx="5"/>
          </p:nvPr>
        </p:nvSpPr>
        <p:spPr/>
        <p:txBody>
          <a:bodyPr/>
          <a:lstStyle/>
          <a:p>
            <a:fld id="{64DA98BD-E19A-5F4D-B1EA-0CAD7C783C7E}" type="slidenum">
              <a:rPr lang="en-US" smtClean="0"/>
              <a:t>3</a:t>
            </a:fld>
            <a:endParaRPr lang="en-US"/>
          </a:p>
        </p:txBody>
      </p:sp>
    </p:spTree>
    <p:extLst>
      <p:ext uri="{BB962C8B-B14F-4D97-AF65-F5344CB8AC3E}">
        <p14:creationId xmlns:p14="http://schemas.microsoft.com/office/powerpoint/2010/main" val="4163722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frameworks can invoke RT cores, such as DXR, Vulkan and </a:t>
            </a:r>
            <a:r>
              <a:rPr lang="en-US" dirty="0" err="1"/>
              <a:t>OptiX</a:t>
            </a:r>
            <a:r>
              <a:rPr lang="en-US" dirty="0"/>
              <a:t>.</a:t>
            </a:r>
          </a:p>
          <a:p>
            <a:r>
              <a:rPr lang="en-US" dirty="0"/>
              <a:t>We only focus on </a:t>
            </a:r>
            <a:r>
              <a:rPr lang="en-US" dirty="0" err="1"/>
              <a:t>OptiX</a:t>
            </a:r>
            <a:r>
              <a:rPr lang="en-US" dirty="0"/>
              <a:t> because of its interoperability to CUDA</a:t>
            </a:r>
          </a:p>
          <a:p>
            <a:endParaRPr lang="en-US" dirty="0"/>
          </a:p>
          <a:p>
            <a:r>
              <a:rPr lang="en-US" dirty="0" err="1"/>
              <a:t>OptiX</a:t>
            </a:r>
            <a:r>
              <a:rPr lang="en-US" dirty="0"/>
              <a:t> requires users to implement shaders to cast ray and handle intersections</a:t>
            </a:r>
          </a:p>
          <a:p>
            <a:endParaRPr lang="en-US" dirty="0"/>
          </a:p>
          <a:p>
            <a:r>
              <a:rPr lang="en-US" dirty="0"/>
              <a:t>The procedure in green color is accelerated by the hardware, which is non-programmable. While the grey color is also non-programmable procedure</a:t>
            </a:r>
          </a:p>
        </p:txBody>
      </p:sp>
      <p:sp>
        <p:nvSpPr>
          <p:cNvPr id="4" name="Slide Number Placeholder 3"/>
          <p:cNvSpPr>
            <a:spLocks noGrp="1"/>
          </p:cNvSpPr>
          <p:nvPr>
            <p:ph type="sldNum" sz="quarter" idx="5"/>
          </p:nvPr>
        </p:nvSpPr>
        <p:spPr/>
        <p:txBody>
          <a:bodyPr/>
          <a:lstStyle/>
          <a:p>
            <a:fld id="{64DA98BD-E19A-5F4D-B1EA-0CAD7C783C7E}" type="slidenum">
              <a:rPr lang="en-US" smtClean="0"/>
              <a:t>33</a:t>
            </a:fld>
            <a:endParaRPr lang="en-US"/>
          </a:p>
        </p:txBody>
      </p:sp>
    </p:spTree>
    <p:extLst>
      <p:ext uri="{BB962C8B-B14F-4D97-AF65-F5344CB8AC3E}">
        <p14:creationId xmlns:p14="http://schemas.microsoft.com/office/powerpoint/2010/main" val="895867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present </a:t>
            </a:r>
            <a:r>
              <a:rPr lang="en-US" dirty="0" err="1"/>
              <a:t>LibRTS</a:t>
            </a:r>
            <a:r>
              <a:rPr lang="en-US" dirty="0"/>
              <a:t>: a general spatial index powered by RT cores</a:t>
            </a:r>
          </a:p>
          <a:p>
            <a:endParaRPr lang="en-US" dirty="0"/>
          </a:p>
          <a:p>
            <a:r>
              <a:rPr lang="en-US" dirty="0" err="1"/>
              <a:t>LibRTS</a:t>
            </a:r>
            <a:r>
              <a:rPr lang="en-US" dirty="0"/>
              <a:t> provides various spatial queries, including point and range queries</a:t>
            </a:r>
          </a:p>
          <a:p>
            <a:r>
              <a:rPr lang="en-US" dirty="0" err="1"/>
              <a:t>LibRTS</a:t>
            </a:r>
            <a:r>
              <a:rPr lang="en-US" dirty="0"/>
              <a:t> is also high-performance because of the using of RT cores</a:t>
            </a:r>
          </a:p>
          <a:p>
            <a:r>
              <a:rPr lang="en-US" dirty="0" err="1"/>
              <a:t>LibRTS</a:t>
            </a:r>
            <a:r>
              <a:rPr lang="en-US" dirty="0"/>
              <a:t> is also mutable, including insert, delete and update </a:t>
            </a:r>
            <a:r>
              <a:rPr lang="en-US" dirty="0" err="1"/>
              <a:t>geomtries</a:t>
            </a:r>
            <a:endParaRPr lang="en-US" dirty="0"/>
          </a:p>
          <a:p>
            <a:r>
              <a:rPr lang="en-US" dirty="0"/>
              <a:t>Finally, it provides an easy interface. The users do not need to know any RT-related knowledge.</a:t>
            </a:r>
          </a:p>
        </p:txBody>
      </p:sp>
      <p:sp>
        <p:nvSpPr>
          <p:cNvPr id="4" name="Slide Number Placeholder 3"/>
          <p:cNvSpPr>
            <a:spLocks noGrp="1"/>
          </p:cNvSpPr>
          <p:nvPr>
            <p:ph type="sldNum" sz="quarter" idx="5"/>
          </p:nvPr>
        </p:nvSpPr>
        <p:spPr/>
        <p:txBody>
          <a:bodyPr/>
          <a:lstStyle/>
          <a:p>
            <a:fld id="{64DA98BD-E19A-5F4D-B1EA-0CAD7C783C7E}" type="slidenum">
              <a:rPr lang="en-US" smtClean="0"/>
              <a:t>34</a:t>
            </a:fld>
            <a:endParaRPr lang="en-US"/>
          </a:p>
        </p:txBody>
      </p:sp>
    </p:spTree>
    <p:extLst>
      <p:ext uri="{BB962C8B-B14F-4D97-AF65-F5344CB8AC3E}">
        <p14:creationId xmlns:p14="http://schemas.microsoft.com/office/powerpoint/2010/main" val="4195407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are also to allow the users to implement a customized handler to achieve more complex tasks.</a:t>
            </a:r>
          </a:p>
          <a:p>
            <a:r>
              <a:rPr lang="en-US" dirty="0"/>
              <a:t>Here’s an example called Point-in-polygon (PIP).</a:t>
            </a:r>
          </a:p>
          <a:p>
            <a:r>
              <a:rPr lang="en-US" dirty="0"/>
              <a:t>We declare a struct called context to passing user provided structures, such as polygon vertices and query points.</a:t>
            </a:r>
          </a:p>
          <a:p>
            <a:endParaRPr lang="en-US" dirty="0"/>
          </a:p>
          <a:p>
            <a:r>
              <a:rPr lang="en-US" dirty="0"/>
              <a:t>Then, we implement a handler that will be automatically invoked if a point falls within the bounding box of a polygon. In the handler, we verify whether a query point falls within a polygon.</a:t>
            </a:r>
          </a:p>
        </p:txBody>
      </p:sp>
      <p:sp>
        <p:nvSpPr>
          <p:cNvPr id="4" name="Slide Number Placeholder 3"/>
          <p:cNvSpPr>
            <a:spLocks noGrp="1"/>
          </p:cNvSpPr>
          <p:nvPr>
            <p:ph type="sldNum" sz="quarter" idx="5"/>
          </p:nvPr>
        </p:nvSpPr>
        <p:spPr/>
        <p:txBody>
          <a:bodyPr/>
          <a:lstStyle/>
          <a:p>
            <a:fld id="{64DA98BD-E19A-5F4D-B1EA-0CAD7C783C7E}" type="slidenum">
              <a:rPr lang="en-US" smtClean="0"/>
              <a:t>35</a:t>
            </a:fld>
            <a:endParaRPr lang="en-US"/>
          </a:p>
        </p:txBody>
      </p:sp>
    </p:spTree>
    <p:extLst>
      <p:ext uri="{BB962C8B-B14F-4D97-AF65-F5344CB8AC3E}">
        <p14:creationId xmlns:p14="http://schemas.microsoft.com/office/powerpoint/2010/main" val="336568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a:t>
            </a:r>
            <a:r>
              <a:rPr lang="en-US" b="1" dirty="0"/>
              <a:t>spatial index</a:t>
            </a:r>
            <a:r>
              <a:rPr lang="en-US" dirty="0"/>
              <a:t> to meet the requirements of spatial queries.</a:t>
            </a:r>
          </a:p>
          <a:p>
            <a:r>
              <a:rPr lang="en-US" dirty="0"/>
              <a:t>A spatial index enables </a:t>
            </a:r>
            <a:r>
              <a:rPr lang="en-US" b="1" dirty="0"/>
              <a:t>fast spatial queries</a:t>
            </a:r>
            <a:r>
              <a:rPr lang="en-US" dirty="0"/>
              <a:t> and </a:t>
            </a:r>
            <a:r>
              <a:rPr lang="en-US" b="1" dirty="0"/>
              <a:t>efficient storage</a:t>
            </a:r>
            <a:r>
              <a:rPr lang="en-US" dirty="0"/>
              <a:t>.</a:t>
            </a:r>
            <a:br>
              <a:rPr lang="en-US" dirty="0"/>
            </a:br>
            <a:r>
              <a:rPr lang="en-US" dirty="0"/>
              <a:t>Additionally, most spatial indexes support </a:t>
            </a:r>
            <a:r>
              <a:rPr lang="en-US" b="1" dirty="0"/>
              <a:t>point queries</a:t>
            </a:r>
            <a:r>
              <a:rPr lang="en-US" dirty="0"/>
              <a:t> and </a:t>
            </a:r>
            <a:r>
              <a:rPr lang="en-US" b="1" dirty="0"/>
              <a:t>range queries</a:t>
            </a:r>
            <a:r>
              <a:rPr lang="en-US" dirty="0"/>
              <a:t>, which we will illustrate in the following slides.</a:t>
            </a:r>
          </a:p>
          <a:p>
            <a:endParaRPr lang="en-US" dirty="0"/>
          </a:p>
          <a:p>
            <a:r>
              <a:rPr lang="en-US" dirty="0"/>
              <a:t>We mainly talk about BVH which can be accelerated by the hardware</a:t>
            </a:r>
          </a:p>
        </p:txBody>
      </p:sp>
      <p:sp>
        <p:nvSpPr>
          <p:cNvPr id="4" name="Slide Number Placeholder 3"/>
          <p:cNvSpPr>
            <a:spLocks noGrp="1"/>
          </p:cNvSpPr>
          <p:nvPr>
            <p:ph type="sldNum" sz="quarter" idx="5"/>
          </p:nvPr>
        </p:nvSpPr>
        <p:spPr/>
        <p:txBody>
          <a:bodyPr/>
          <a:lstStyle/>
          <a:p>
            <a:fld id="{64DA98BD-E19A-5F4D-B1EA-0CAD7C783C7E}" type="slidenum">
              <a:rPr lang="en-US" smtClean="0"/>
              <a:t>4</a:t>
            </a:fld>
            <a:endParaRPr lang="en-US"/>
          </a:p>
        </p:txBody>
      </p:sp>
    </p:spTree>
    <p:extLst>
      <p:ext uri="{BB962C8B-B14F-4D97-AF65-F5344CB8AC3E}">
        <p14:creationId xmlns:p14="http://schemas.microsoft.com/office/powerpoint/2010/main" val="388472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modern GPUs come with a </a:t>
            </a:r>
            <a:r>
              <a:rPr lang="en-US" b="1" dirty="0"/>
              <a:t>hidden spatial index accelerator</a:t>
            </a:r>
            <a:r>
              <a:rPr lang="en-US" dirty="0"/>
              <a:t> known as </a:t>
            </a:r>
            <a:r>
              <a:rPr lang="en-US" b="1" dirty="0"/>
              <a:t>RT cores</a:t>
            </a:r>
            <a:r>
              <a:rPr lang="en-US" dirty="0"/>
              <a:t>.</a:t>
            </a:r>
          </a:p>
          <a:p>
            <a:r>
              <a:rPr lang="en-US" dirty="0"/>
              <a:t>NVIDIA introduced RT cores in the </a:t>
            </a:r>
            <a:r>
              <a:rPr lang="en-US" b="1" dirty="0"/>
              <a:t>Turing architecture</a:t>
            </a:r>
            <a:r>
              <a:rPr lang="en-US" dirty="0"/>
              <a:t>.</a:t>
            </a:r>
          </a:p>
          <a:p>
            <a:r>
              <a:rPr lang="en-US" dirty="0"/>
              <a:t>RT cores are </a:t>
            </a:r>
            <a:r>
              <a:rPr lang="en-US" b="1" dirty="0"/>
              <a:t>specifically designed</a:t>
            </a:r>
            <a:r>
              <a:rPr lang="en-US" dirty="0"/>
              <a:t> to accelerate </a:t>
            </a:r>
            <a:r>
              <a:rPr lang="en-US" b="1" dirty="0"/>
              <a:t>ray tracing (RT)-based rendering</a:t>
            </a:r>
            <a:r>
              <a:rPr lang="en-US" dirty="0"/>
              <a:t>. They enhance performance by speeding up </a:t>
            </a:r>
            <a:r>
              <a:rPr lang="en-US" b="1" dirty="0"/>
              <a:t>Bounding Volume Hierarchy (BVH) traversal</a:t>
            </a:r>
            <a:r>
              <a:rPr lang="en-US" dirty="0"/>
              <a:t> and </a:t>
            </a:r>
            <a:r>
              <a:rPr lang="en-US" b="1" dirty="0"/>
              <a:t>ray-primitive intersection tests</a:t>
            </a:r>
            <a:r>
              <a:rPr lang="en-US" dirty="0"/>
              <a:t>.</a:t>
            </a:r>
          </a:p>
          <a:p>
            <a:r>
              <a:rPr lang="en-US" dirty="0"/>
              <a:t>As shown in the figure, each </a:t>
            </a:r>
            <a:r>
              <a:rPr lang="en-US" b="1" dirty="0"/>
              <a:t>Streaming Multiprocessor (SM)</a:t>
            </a:r>
            <a:r>
              <a:rPr lang="en-US" dirty="0"/>
              <a:t> has a </a:t>
            </a:r>
            <a:r>
              <a:rPr lang="en-US" b="1" dirty="0"/>
              <a:t>dedicated RT unit</a:t>
            </a:r>
            <a:r>
              <a:rPr lang="en-US" dirty="0"/>
              <a:t>.</a:t>
            </a:r>
          </a:p>
        </p:txBody>
      </p:sp>
      <p:sp>
        <p:nvSpPr>
          <p:cNvPr id="4" name="Slide Number Placeholder 3"/>
          <p:cNvSpPr>
            <a:spLocks noGrp="1"/>
          </p:cNvSpPr>
          <p:nvPr>
            <p:ph type="sldNum" sz="quarter" idx="5"/>
          </p:nvPr>
        </p:nvSpPr>
        <p:spPr/>
        <p:txBody>
          <a:bodyPr/>
          <a:lstStyle/>
          <a:p>
            <a:fld id="{64DA98BD-E19A-5F4D-B1EA-0CAD7C783C7E}" type="slidenum">
              <a:rPr lang="en-US" smtClean="0"/>
              <a:t>5</a:t>
            </a:fld>
            <a:endParaRPr lang="en-US"/>
          </a:p>
        </p:txBody>
      </p:sp>
    </p:spTree>
    <p:extLst>
      <p:ext uri="{BB962C8B-B14F-4D97-AF65-F5344CB8AC3E}">
        <p14:creationId xmlns:p14="http://schemas.microsoft.com/office/powerpoint/2010/main" val="167642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introduce some ray tracing basics before we dive into RT Cores.</a:t>
            </a:r>
          </a:p>
          <a:p>
            <a:endParaRPr lang="en-US" dirty="0"/>
          </a:p>
          <a:p>
            <a:r>
              <a:rPr lang="en-US" dirty="0"/>
              <a:t>Ray tracing is a photorealistic rendering technique.</a:t>
            </a:r>
          </a:p>
          <a:p>
            <a:endParaRPr lang="en-US" dirty="0"/>
          </a:p>
          <a:p>
            <a:r>
              <a:rPr lang="en-US" dirty="0"/>
              <a:t>The principle of ray tracing is to simulate light transportation.</a:t>
            </a:r>
          </a:p>
          <a:p>
            <a:endParaRPr lang="en-US" dirty="0"/>
          </a:p>
          <a:p>
            <a:r>
              <a:rPr lang="en-US" dirty="0"/>
              <a:t>A rendering system has three components, camera, screen and scene. We also need a light source, otherwise we see nothing. The camera is a component in the rendering system to observe the scene. </a:t>
            </a:r>
          </a:p>
          <a:p>
            <a:endParaRPr lang="en-US" dirty="0"/>
          </a:p>
          <a:p>
            <a:r>
              <a:rPr lang="en-US" dirty="0"/>
              <a:t>Ray tracing based rendering begins by casting rays from the camera through the screen to find intersections. </a:t>
            </a:r>
          </a:p>
          <a:p>
            <a:endParaRPr lang="en-US" dirty="0"/>
          </a:p>
          <a:p>
            <a:r>
              <a:rPr lang="en-US" dirty="0"/>
              <a:t>If the ray hits a geometry, we cast rays from the geometry toward the light source to get how much energy will be reflected on the surface to the camera. </a:t>
            </a:r>
          </a:p>
          <a:p>
            <a:endParaRPr lang="en-US" dirty="0"/>
          </a:p>
          <a:p>
            <a:r>
              <a:rPr lang="en-US" dirty="0"/>
              <a:t>Since a scene consists of millions of geometries, we need a spatial index to identify which geometries are hit by a ray. Currently, BVH is the predominant data structure used in ray tracing.</a:t>
            </a:r>
          </a:p>
        </p:txBody>
      </p:sp>
      <p:sp>
        <p:nvSpPr>
          <p:cNvPr id="4" name="Slide Number Placeholder 3"/>
          <p:cNvSpPr>
            <a:spLocks noGrp="1"/>
          </p:cNvSpPr>
          <p:nvPr>
            <p:ph type="sldNum" sz="quarter" idx="5"/>
          </p:nvPr>
        </p:nvSpPr>
        <p:spPr/>
        <p:txBody>
          <a:bodyPr/>
          <a:lstStyle/>
          <a:p>
            <a:fld id="{A2A5705D-D553-1344-8345-CFF6A9511A92}" type="slidenum">
              <a:rPr lang="en-US" smtClean="0"/>
              <a:t>6</a:t>
            </a:fld>
            <a:endParaRPr lang="en-US"/>
          </a:p>
        </p:txBody>
      </p:sp>
    </p:spTree>
    <p:extLst>
      <p:ext uri="{BB962C8B-B14F-4D97-AF65-F5344CB8AC3E}">
        <p14:creationId xmlns:p14="http://schemas.microsoft.com/office/powerpoint/2010/main" val="3788614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introduce how the core data structure, </a:t>
            </a:r>
            <a:r>
              <a:rPr lang="en-US" b="1" dirty="0"/>
              <a:t>Bounding Volume Hierarchy (BVH),</a:t>
            </a:r>
            <a:r>
              <a:rPr lang="en-US" dirty="0"/>
              <a:t> works.</a:t>
            </a:r>
          </a:p>
          <a:p>
            <a:r>
              <a:rPr lang="en-US" b="1" dirty="0"/>
              <a:t>Why is BVH Needed?</a:t>
            </a:r>
          </a:p>
          <a:p>
            <a:r>
              <a:rPr lang="en-US" dirty="0"/>
              <a:t>In rendering, a </a:t>
            </a:r>
            <a:r>
              <a:rPr lang="en-US" b="1" dirty="0"/>
              <a:t>3D model</a:t>
            </a:r>
            <a:r>
              <a:rPr lang="en-US" dirty="0"/>
              <a:t> can consist of </a:t>
            </a:r>
            <a:r>
              <a:rPr lang="en-US" b="1" dirty="0"/>
              <a:t>millions of small triangles</a:t>
            </a:r>
            <a:r>
              <a:rPr lang="en-US" dirty="0"/>
              <a:t>.</a:t>
            </a:r>
            <a:br>
              <a:rPr lang="en-US" dirty="0"/>
            </a:br>
            <a:r>
              <a:rPr lang="en-US" dirty="0"/>
              <a:t>When a </a:t>
            </a:r>
            <a:r>
              <a:rPr lang="en-US" b="1" dirty="0"/>
              <a:t>ray is cast</a:t>
            </a:r>
            <a:r>
              <a:rPr lang="en-US" dirty="0"/>
              <a:t> from the camera, we need to determine </a:t>
            </a:r>
            <a:r>
              <a:rPr lang="en-US" b="1" dirty="0"/>
              <a:t>which triangle</a:t>
            </a:r>
            <a:r>
              <a:rPr lang="en-US" dirty="0"/>
              <a:t> it intersects.</a:t>
            </a:r>
          </a:p>
          <a:p>
            <a:endParaRPr lang="en-US" dirty="0"/>
          </a:p>
          <a:p>
            <a:r>
              <a:rPr lang="en-US" b="1" dirty="0"/>
              <a:t>BVH Structure</a:t>
            </a:r>
          </a:p>
          <a:p>
            <a:r>
              <a:rPr lang="en-US" dirty="0"/>
              <a:t>Consider a </a:t>
            </a:r>
            <a:r>
              <a:rPr lang="en-US" b="1" dirty="0"/>
              <a:t>dolphin model</a:t>
            </a:r>
            <a:r>
              <a:rPr lang="en-US" dirty="0"/>
              <a:t> as an example. You can see that it is enclosed within </a:t>
            </a:r>
            <a:r>
              <a:rPr lang="en-US" b="1" dirty="0"/>
              <a:t>multiple nested bounding boxes</a:t>
            </a:r>
            <a:r>
              <a:rPr lang="en-US" dirty="0"/>
              <a:t>.</a:t>
            </a:r>
          </a:p>
          <a:p>
            <a:endParaRPr lang="en-US" dirty="0"/>
          </a:p>
          <a:p>
            <a:r>
              <a:rPr lang="en-US" dirty="0"/>
              <a:t>On the right, there is a </a:t>
            </a:r>
            <a:r>
              <a:rPr lang="en-US" b="1" dirty="0"/>
              <a:t>BVH tree</a:t>
            </a:r>
            <a:r>
              <a:rPr lang="en-US" dirty="0"/>
              <a:t>, where:</a:t>
            </a:r>
          </a:p>
          <a:p>
            <a:pPr>
              <a:buFont typeface="Arial" panose="020B0604020202020204" pitchFamily="34" charset="0"/>
              <a:buChar char="•"/>
            </a:pPr>
            <a:r>
              <a:rPr lang="en-US" dirty="0"/>
              <a:t>Each </a:t>
            </a:r>
            <a:r>
              <a:rPr lang="en-US" b="1" dirty="0"/>
              <a:t>node</a:t>
            </a:r>
            <a:r>
              <a:rPr lang="en-US" dirty="0"/>
              <a:t> has a </a:t>
            </a:r>
            <a:r>
              <a:rPr lang="en-US" b="1" dirty="0"/>
              <a:t>bounding box</a:t>
            </a:r>
            <a:r>
              <a:rPr lang="en-US" dirty="0"/>
              <a:t> as its attribute.</a:t>
            </a:r>
          </a:p>
          <a:p>
            <a:pPr>
              <a:buFont typeface="Arial" panose="020B0604020202020204" pitchFamily="34" charset="0"/>
              <a:buChar char="•"/>
            </a:pPr>
            <a:r>
              <a:rPr lang="en-US" dirty="0"/>
              <a:t>A </a:t>
            </a:r>
            <a:r>
              <a:rPr lang="en-US" b="1" dirty="0"/>
              <a:t>bounding box</a:t>
            </a:r>
            <a:r>
              <a:rPr lang="en-US" dirty="0"/>
              <a:t> encloses all the boxes of its child nodes.</a:t>
            </a:r>
          </a:p>
        </p:txBody>
      </p:sp>
      <p:sp>
        <p:nvSpPr>
          <p:cNvPr id="4" name="Slide Number Placeholder 3"/>
          <p:cNvSpPr>
            <a:spLocks noGrp="1"/>
          </p:cNvSpPr>
          <p:nvPr>
            <p:ph type="sldNum" sz="quarter" idx="5"/>
          </p:nvPr>
        </p:nvSpPr>
        <p:spPr/>
        <p:txBody>
          <a:bodyPr/>
          <a:lstStyle/>
          <a:p>
            <a:fld id="{64DA98BD-E19A-5F4D-B1EA-0CAD7C783C7E}" type="slidenum">
              <a:rPr lang="en-US" smtClean="0"/>
              <a:t>7</a:t>
            </a:fld>
            <a:endParaRPr lang="en-US"/>
          </a:p>
        </p:txBody>
      </p:sp>
    </p:spTree>
    <p:extLst>
      <p:ext uri="{BB962C8B-B14F-4D97-AF65-F5344CB8AC3E}">
        <p14:creationId xmlns:p14="http://schemas.microsoft.com/office/powerpoint/2010/main" val="164545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observed that the RT core and a spatial index are closely related.</a:t>
            </a:r>
          </a:p>
          <a:p>
            <a:r>
              <a:rPr lang="en-US" dirty="0"/>
              <a:t>This motivates us to design a spatial index powered by RT cores</a:t>
            </a:r>
          </a:p>
        </p:txBody>
      </p:sp>
      <p:sp>
        <p:nvSpPr>
          <p:cNvPr id="4" name="Slide Number Placeholder 3"/>
          <p:cNvSpPr>
            <a:spLocks noGrp="1"/>
          </p:cNvSpPr>
          <p:nvPr>
            <p:ph type="sldNum" sz="quarter" idx="5"/>
          </p:nvPr>
        </p:nvSpPr>
        <p:spPr/>
        <p:txBody>
          <a:bodyPr/>
          <a:lstStyle/>
          <a:p>
            <a:fld id="{64DA98BD-E19A-5F4D-B1EA-0CAD7C783C7E}" type="slidenum">
              <a:rPr lang="en-US" smtClean="0"/>
              <a:t>8</a:t>
            </a:fld>
            <a:endParaRPr lang="en-US"/>
          </a:p>
        </p:txBody>
      </p:sp>
    </p:spTree>
    <p:extLst>
      <p:ext uri="{BB962C8B-B14F-4D97-AF65-F5344CB8AC3E}">
        <p14:creationId xmlns:p14="http://schemas.microsoft.com/office/powerpoint/2010/main" val="11688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the details. The spatial query comes into this form</a:t>
            </a:r>
          </a:p>
          <a:p>
            <a:endParaRPr lang="en-US" dirty="0"/>
          </a:p>
          <a:p>
            <a:r>
              <a:rPr lang="en-US" dirty="0"/>
              <a:t>This work covers three most commonly used queries.</a:t>
            </a:r>
          </a:p>
        </p:txBody>
      </p:sp>
      <p:sp>
        <p:nvSpPr>
          <p:cNvPr id="4" name="Slide Number Placeholder 3"/>
          <p:cNvSpPr>
            <a:spLocks noGrp="1"/>
          </p:cNvSpPr>
          <p:nvPr>
            <p:ph type="sldNum" sz="quarter" idx="5"/>
          </p:nvPr>
        </p:nvSpPr>
        <p:spPr/>
        <p:txBody>
          <a:bodyPr/>
          <a:lstStyle/>
          <a:p>
            <a:fld id="{64DA98BD-E19A-5F4D-B1EA-0CAD7C783C7E}" type="slidenum">
              <a:rPr lang="en-US" smtClean="0"/>
              <a:t>9</a:t>
            </a:fld>
            <a:endParaRPr lang="en-US"/>
          </a:p>
        </p:txBody>
      </p:sp>
    </p:spTree>
    <p:extLst>
      <p:ext uri="{BB962C8B-B14F-4D97-AF65-F5344CB8AC3E}">
        <p14:creationId xmlns:p14="http://schemas.microsoft.com/office/powerpoint/2010/main" val="4101721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DDFC8A-9582-394E-9B28-2C633CA462BB}" type="datetime1">
              <a:rPr lang="en-US" smtClean="0"/>
              <a:t>2/28/25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379141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8FA1C9-47E4-B740-B425-C97907D2BB68}" type="datetime1">
              <a:rPr lang="en-US" smtClean="0"/>
              <a:t>2/28/25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2661142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763B63-33D7-5341-B1C3-F07912861250}" type="datetime1">
              <a:rPr lang="en-US" smtClean="0"/>
              <a:t>2/28/25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127007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DD3DD8-50D6-2C12-FDB2-0433984C732B}"/>
              </a:ext>
            </a:extLst>
          </p:cNvPr>
          <p:cNvSpPr/>
          <p:nvPr userDrawn="1"/>
        </p:nvSpPr>
        <p:spPr bwMode="auto">
          <a:xfrm>
            <a:off x="-1" y="0"/>
            <a:ext cx="12192001" cy="951614"/>
          </a:xfrm>
          <a:prstGeom prst="rect">
            <a:avLst/>
          </a:prstGeom>
          <a:solidFill>
            <a:srgbClr val="9D001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76AA8-DFDB-D941-823F-8F28E7D6DBC2}" type="datetime1">
              <a:rPr lang="en-US" smtClean="0"/>
              <a:t>2/28/25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259383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35FACF-3731-3A44-B817-F1311614315E}" type="datetime1">
              <a:rPr lang="en-US" smtClean="0"/>
              <a:t>2/28/25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366128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8D7296-F43F-AE4F-A8E6-B0772764C809}" type="datetime1">
              <a:rPr lang="en-US" smtClean="0"/>
              <a:t>2/28/25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406313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02F7F3-B7AF-5041-85E3-5B66968246BC}" type="datetime1">
              <a:rPr lang="en-US" smtClean="0"/>
              <a:t>2/28/25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111625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C67D7E-0EB8-024E-85F5-3AFAFF5F80FF}" type="datetime1">
              <a:rPr lang="en-US" smtClean="0"/>
              <a:t>2/28/25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281168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E86088-EEF9-F047-AB51-873FB183900D}" type="datetime1">
              <a:rPr lang="en-US" smtClean="0"/>
              <a:t>2/28/25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65646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E2F3A0-E1C5-DF4B-8760-51AAB7EA8D7F}" type="datetime1">
              <a:rPr lang="en-US" smtClean="0"/>
              <a:t>2/28/25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180616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F786DC-3BFC-1646-ACEC-762C89CC5CF7}" type="datetime1">
              <a:rPr lang="en-US" smtClean="0"/>
              <a:t>2/28/25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D49B9-F9C9-8A41-9FE2-284E129F6E43}" type="slidenum">
              <a:rPr lang="en-US" smtClean="0"/>
              <a:t>‹#›</a:t>
            </a:fld>
            <a:endParaRPr lang="en-US"/>
          </a:p>
        </p:txBody>
      </p:sp>
    </p:spTree>
    <p:extLst>
      <p:ext uri="{BB962C8B-B14F-4D97-AF65-F5344CB8AC3E}">
        <p14:creationId xmlns:p14="http://schemas.microsoft.com/office/powerpoint/2010/main" val="411631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6525"/>
            <a:ext cx="10515600" cy="81508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043610"/>
            <a:ext cx="10515600" cy="51333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13FBD-3F95-A845-97F1-141D79F21ACF}" type="datetime1">
              <a:rPr lang="en-US" smtClean="0"/>
              <a:t>2/28/25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D49B9-F9C9-8A41-9FE2-284E129F6E43}" type="slidenum">
              <a:rPr lang="en-US" smtClean="0"/>
              <a:t>‹#›</a:t>
            </a:fld>
            <a:endParaRPr lang="en-US"/>
          </a:p>
        </p:txBody>
      </p:sp>
    </p:spTree>
    <p:extLst>
      <p:ext uri="{BB962C8B-B14F-4D97-AF65-F5344CB8AC3E}">
        <p14:creationId xmlns:p14="http://schemas.microsoft.com/office/powerpoint/2010/main" val="39896507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notesSlide" Target="../notesSlides/notesSlide10.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slideLayout" Target="../slideLayouts/slideLayout2.xml"/><Relationship Id="rId16" Type="http://schemas.openxmlformats.org/officeDocument/2006/relationships/image" Target="../media/image44.png"/><Relationship Id="rId1" Type="http://schemas.openxmlformats.org/officeDocument/2006/relationships/tags" Target="../tags/tag1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12.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3.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47.png"/><Relationship Id="rId9"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notesSlide" Target="../notesSlides/notesSlide15.xml"/><Relationship Id="rId7" Type="http://schemas.openxmlformats.org/officeDocument/2006/relationships/image" Target="../media/image810.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760.png"/><Relationship Id="rId11" Type="http://schemas.openxmlformats.org/officeDocument/2006/relationships/image" Target="../media/image88.png"/><Relationship Id="rId10" Type="http://schemas.openxmlformats.org/officeDocument/2006/relationships/image" Target="../media/image85.png"/><Relationship Id="rId9"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1.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90.png"/><Relationship Id="rId3" Type="http://schemas.openxmlformats.org/officeDocument/2006/relationships/notesSlide" Target="../notesSlides/notesSlide26.xml"/><Relationship Id="rId7" Type="http://schemas.openxmlformats.org/officeDocument/2006/relationships/image" Target="../media/image560.png"/><Relationship Id="rId12" Type="http://schemas.openxmlformats.org/officeDocument/2006/relationships/image" Target="../media/image500.png"/><Relationship Id="rId17" Type="http://schemas.openxmlformats.org/officeDocument/2006/relationships/image" Target="../media/image63.png"/><Relationship Id="rId2" Type="http://schemas.openxmlformats.org/officeDocument/2006/relationships/slideLayout" Target="../slideLayouts/slideLayout2.xml"/><Relationship Id="rId16" Type="http://schemas.openxmlformats.org/officeDocument/2006/relationships/image" Target="../media/image620.png"/><Relationship Id="rId1" Type="http://schemas.openxmlformats.org/officeDocument/2006/relationships/tags" Target="../tags/tag23.xml"/><Relationship Id="rId6" Type="http://schemas.openxmlformats.org/officeDocument/2006/relationships/image" Target="../media/image63.svg"/><Relationship Id="rId11" Type="http://schemas.openxmlformats.org/officeDocument/2006/relationships/image" Target="../media/image15.png"/><Relationship Id="rId5" Type="http://schemas.openxmlformats.org/officeDocument/2006/relationships/image" Target="../media/image62.png"/><Relationship Id="rId15" Type="http://schemas.openxmlformats.org/officeDocument/2006/relationships/image" Target="../media/image610.png"/><Relationship Id="rId10" Type="http://schemas.openxmlformats.org/officeDocument/2006/relationships/image" Target="../media/image580.png"/><Relationship Id="rId4" Type="http://schemas.openxmlformats.org/officeDocument/2006/relationships/image" Target="../media/image530.png"/><Relationship Id="rId9" Type="http://schemas.openxmlformats.org/officeDocument/2006/relationships/image" Target="../media/image570.png"/><Relationship Id="rId14" Type="http://schemas.openxmlformats.org/officeDocument/2006/relationships/image" Target="../media/image600.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7.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1.png"/><Relationship Id="rId18" Type="http://schemas.openxmlformats.org/officeDocument/2006/relationships/image" Target="../media/image870.png"/><Relationship Id="rId3" Type="http://schemas.openxmlformats.org/officeDocument/2006/relationships/notesSlide" Target="../notesSlides/notesSlide28.xml"/><Relationship Id="rId21" Type="http://schemas.openxmlformats.org/officeDocument/2006/relationships/image" Target="../media/image930.png"/><Relationship Id="rId7" Type="http://schemas.openxmlformats.org/officeDocument/2006/relationships/image" Target="../media/image89.png"/><Relationship Id="rId12" Type="http://schemas.openxmlformats.org/officeDocument/2006/relationships/image" Target="../media/image95.png"/><Relationship Id="rId17" Type="http://schemas.openxmlformats.org/officeDocument/2006/relationships/image" Target="../media/image860.png"/><Relationship Id="rId2" Type="http://schemas.openxmlformats.org/officeDocument/2006/relationships/slideLayout" Target="../slideLayouts/slideLayout2.xml"/><Relationship Id="rId16" Type="http://schemas.openxmlformats.org/officeDocument/2006/relationships/image" Target="../media/image850.png"/><Relationship Id="rId20" Type="http://schemas.openxmlformats.org/officeDocument/2006/relationships/image" Target="../media/image920.png"/><Relationship Id="rId1" Type="http://schemas.openxmlformats.org/officeDocument/2006/relationships/tags" Target="../tags/tag25.xml"/><Relationship Id="rId6" Type="http://schemas.microsoft.com/office/2017/06/relationships/model3d" Target="../media/model3d2.glb"/><Relationship Id="rId11" Type="http://schemas.openxmlformats.org/officeDocument/2006/relationships/image" Target="../media/image94.png"/><Relationship Id="rId5" Type="http://schemas.openxmlformats.org/officeDocument/2006/relationships/image" Target="../media/image77.png"/><Relationship Id="rId15" Type="http://schemas.openxmlformats.org/officeDocument/2006/relationships/image" Target="../media/image840.png"/><Relationship Id="rId23" Type="http://schemas.openxmlformats.org/officeDocument/2006/relationships/image" Target="../media/image950.png"/><Relationship Id="rId10" Type="http://schemas.openxmlformats.org/officeDocument/2006/relationships/image" Target="../media/image93.png"/><Relationship Id="rId19" Type="http://schemas.openxmlformats.org/officeDocument/2006/relationships/image" Target="../media/image97.png"/><Relationship Id="rId4" Type="http://schemas.microsoft.com/office/2017/06/relationships/model3d" Target="../media/model3d1.glb"/><Relationship Id="rId9" Type="http://schemas.openxmlformats.org/officeDocument/2006/relationships/image" Target="../media/image92.png"/><Relationship Id="rId14" Type="http://schemas.openxmlformats.org/officeDocument/2006/relationships/image" Target="../media/image96.png"/><Relationship Id="rId22" Type="http://schemas.openxmlformats.org/officeDocument/2006/relationships/image" Target="../media/image9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9.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0.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EF21-E2D8-AFE9-4D3A-14F84618D0CD}"/>
              </a:ext>
            </a:extLst>
          </p:cNvPr>
          <p:cNvSpPr>
            <a:spLocks noGrp="1"/>
          </p:cNvSpPr>
          <p:nvPr>
            <p:ph type="ctrTitle"/>
          </p:nvPr>
        </p:nvSpPr>
        <p:spPr/>
        <p:txBody>
          <a:bodyPr>
            <a:normAutofit fontScale="90000"/>
          </a:bodyPr>
          <a:lstStyle/>
          <a:p>
            <a:r>
              <a:rPr lang="en-US" dirty="0" err="1">
                <a:solidFill>
                  <a:srgbClr val="FF0000"/>
                </a:solidFill>
                <a:effectLst/>
                <a:latin typeface="Helvetica" pitchFamily="2" charset="0"/>
              </a:rPr>
              <a:t>LibRTS</a:t>
            </a:r>
            <a:r>
              <a:rPr lang="en-US" dirty="0">
                <a:effectLst/>
                <a:latin typeface="Helvetica" pitchFamily="2" charset="0"/>
              </a:rPr>
              <a:t>: A Spatial Indexing Library by Ray Tracing</a:t>
            </a:r>
            <a:endParaRPr lang="en-US" dirty="0"/>
          </a:p>
        </p:txBody>
      </p:sp>
      <p:sp>
        <p:nvSpPr>
          <p:cNvPr id="3" name="Subtitle 2">
            <a:extLst>
              <a:ext uri="{FF2B5EF4-FFF2-40B4-BE49-F238E27FC236}">
                <a16:creationId xmlns:a16="http://schemas.microsoft.com/office/drawing/2014/main" id="{07BBED7A-5226-0445-F40A-33005631546D}"/>
              </a:ext>
            </a:extLst>
          </p:cNvPr>
          <p:cNvSpPr>
            <a:spLocks noGrp="1"/>
          </p:cNvSpPr>
          <p:nvPr>
            <p:ph type="subTitle" idx="1"/>
          </p:nvPr>
        </p:nvSpPr>
        <p:spPr/>
        <p:txBody>
          <a:bodyPr/>
          <a:lstStyle/>
          <a:p>
            <a:r>
              <a:rPr lang="en-US" b="1" dirty="0"/>
              <a:t>Liang Geng</a:t>
            </a:r>
            <a:r>
              <a:rPr lang="en-US" baseline="30000" dirty="0"/>
              <a:t>+</a:t>
            </a:r>
            <a:r>
              <a:rPr lang="en-US" dirty="0"/>
              <a:t>, </a:t>
            </a:r>
            <a:r>
              <a:rPr lang="en-US" dirty="0" err="1"/>
              <a:t>Rubao</a:t>
            </a:r>
            <a:r>
              <a:rPr lang="en-US" dirty="0"/>
              <a:t> Lee*, Xiaodong Zhang</a:t>
            </a:r>
            <a:r>
              <a:rPr lang="en-US" baseline="30000" dirty="0"/>
              <a:t>+</a:t>
            </a:r>
          </a:p>
          <a:p>
            <a:r>
              <a:rPr lang="en-US" dirty="0"/>
              <a:t>+ The Ohio State University</a:t>
            </a:r>
          </a:p>
          <a:p>
            <a:r>
              <a:rPr lang="en-US" dirty="0"/>
              <a:t>* Freelancer</a:t>
            </a:r>
          </a:p>
        </p:txBody>
      </p:sp>
      <p:pic>
        <p:nvPicPr>
          <p:cNvPr id="5" name="Picture 4">
            <a:extLst>
              <a:ext uri="{FF2B5EF4-FFF2-40B4-BE49-F238E27FC236}">
                <a16:creationId xmlns:a16="http://schemas.microsoft.com/office/drawing/2014/main" id="{28D651B2-FCE3-5B0A-403B-239679A90691}"/>
              </a:ext>
            </a:extLst>
          </p:cNvPr>
          <p:cNvPicPr>
            <a:picLocks noChangeAspect="1"/>
          </p:cNvPicPr>
          <p:nvPr/>
        </p:nvPicPr>
        <p:blipFill>
          <a:blip r:embed="rId3"/>
          <a:stretch>
            <a:fillRect/>
          </a:stretch>
        </p:blipFill>
        <p:spPr>
          <a:xfrm>
            <a:off x="8709492" y="0"/>
            <a:ext cx="3482508" cy="1122363"/>
          </a:xfrm>
          <a:prstGeom prst="rect">
            <a:avLst/>
          </a:prstGeom>
        </p:spPr>
      </p:pic>
    </p:spTree>
    <p:extLst>
      <p:ext uri="{BB962C8B-B14F-4D97-AF65-F5344CB8AC3E}">
        <p14:creationId xmlns:p14="http://schemas.microsoft.com/office/powerpoint/2010/main" val="2456357192"/>
      </p:ext>
    </p:extLst>
  </p:cSld>
  <p:clrMapOvr>
    <a:masterClrMapping/>
  </p:clrMapOvr>
  <mc:AlternateContent xmlns:mc="http://schemas.openxmlformats.org/markup-compatibility/2006" xmlns:p14="http://schemas.microsoft.com/office/powerpoint/2010/main">
    <mc:Choice Requires="p14">
      <p:transition spd="slow" p14:dur="2000" advTm="16567"/>
    </mc:Choice>
    <mc:Fallback xmlns="">
      <p:transition spd="slow" advTm="1656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3BA1-1913-08D6-291A-4C74913E3578}"/>
              </a:ext>
            </a:extLst>
          </p:cNvPr>
          <p:cNvSpPr>
            <a:spLocks noGrp="1"/>
          </p:cNvSpPr>
          <p:nvPr>
            <p:ph type="title"/>
          </p:nvPr>
        </p:nvSpPr>
        <p:spPr/>
        <p:txBody>
          <a:bodyPr/>
          <a:lstStyle/>
          <a:p>
            <a:r>
              <a:rPr lang="en-US" dirty="0"/>
              <a:t>Ray &amp; Ray-Box Intersection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DC05780-C755-EC3B-5795-2D0F5358ADCA}"/>
                  </a:ext>
                </a:extLst>
              </p:cNvPr>
              <p:cNvSpPr>
                <a:spLocks noGrp="1"/>
              </p:cNvSpPr>
              <p:nvPr>
                <p:ph idx="1"/>
              </p:nvPr>
            </p:nvSpPr>
            <p:spPr/>
            <p:txBody>
              <a:bodyPr/>
              <a:lstStyle/>
              <a:p>
                <a:r>
                  <a:rPr lang="en-US" dirty="0"/>
                  <a:t>Ray is a semi-infinite line defined by</a:t>
                </a:r>
              </a:p>
              <a:p>
                <a:pPr lvl="1">
                  <a:buFontTx/>
                  <a:buChar char="-"/>
                </a:pPr>
                <a:r>
                  <a:rPr lang="en-US" dirty="0"/>
                  <a:t>Origin </a:t>
                </a:r>
                <a14:m>
                  <m:oMath xmlns:m="http://schemas.openxmlformats.org/officeDocument/2006/math">
                    <m:r>
                      <a:rPr lang="en-US" b="0" i="1" smtClean="0">
                        <a:latin typeface="Cambria Math" panose="02040503050406030204" pitchFamily="18" charset="0"/>
                      </a:rPr>
                      <m:t>𝑂</m:t>
                    </m:r>
                  </m:oMath>
                </a14:m>
                <a:r>
                  <a:rPr lang="en-US" dirty="0"/>
                  <a:t>, Direction vector </a:t>
                </a:r>
                <a14:m>
                  <m:oMath xmlns:m="http://schemas.openxmlformats.org/officeDocument/2006/math">
                    <m:r>
                      <a:rPr lang="en-US" i="1">
                        <a:latin typeface="Cambria Math" panose="02040503050406030204" pitchFamily="18" charset="0"/>
                      </a:rPr>
                      <m:t>𝑑</m:t>
                    </m:r>
                  </m:oMath>
                </a14:m>
                <a:endParaRPr lang="en-US" dirty="0"/>
              </a:p>
              <a:p>
                <a:pPr lvl="1">
                  <a:buFontTx/>
                  <a:buChar char="-"/>
                </a:pPr>
                <a14:m>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𝑑</m:t>
                    </m:r>
                  </m:oMath>
                </a14:m>
                <a:endParaRPr lang="en-US" b="0" dirty="0"/>
              </a:p>
              <a:p>
                <a:pPr lvl="1">
                  <a:buFontTx/>
                  <a:buChar char="-"/>
                </a:pPr>
                <a:r>
                  <a:rPr lang="en-US" b="0" dirty="0"/>
                  <a:t>a segment of ray: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oMath>
                </a14:m>
                <a:r>
                  <a:rPr lang="en-US" b="0" dirty="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oMath>
                </a14:m>
                <a:endParaRPr lang="en-US" sz="2800" dirty="0"/>
              </a:p>
              <a:p>
                <a:r>
                  <a:rPr lang="en-US" dirty="0"/>
                  <a:t>Axis-Aligned Bounding Box (AABB) is a type of primitive</a:t>
                </a:r>
              </a:p>
              <a:p>
                <a:pPr lvl="1">
                  <a:buFontTx/>
                  <a:buChar char="-"/>
                </a:pPr>
                <a:r>
                  <a:rPr lang="en-US" dirty="0"/>
                  <a:t>Defined by min corner and max corner</a:t>
                </a:r>
              </a:p>
              <a:p>
                <a:pPr lvl="1">
                  <a:buFontTx/>
                  <a:buChar char="-"/>
                </a:pPr>
                <a:r>
                  <a:rPr lang="en-US" dirty="0"/>
                  <a:t>Two cases are considered as intersections</a:t>
                </a:r>
              </a:p>
            </p:txBody>
          </p:sp>
        </mc:Choice>
        <mc:Fallback xmlns="">
          <p:sp>
            <p:nvSpPr>
              <p:cNvPr id="3" name="Content Placeholder 2">
                <a:extLst>
                  <a:ext uri="{FF2B5EF4-FFF2-40B4-BE49-F238E27FC236}">
                    <a16:creationId xmlns:a16="http://schemas.microsoft.com/office/drawing/2014/main" id="{8DC05780-C755-EC3B-5795-2D0F5358ADCA}"/>
                  </a:ext>
                </a:extLst>
              </p:cNvPr>
              <p:cNvSpPr>
                <a:spLocks noGrp="1" noRot="1" noChangeAspect="1" noMove="1" noResize="1" noEditPoints="1" noAdjustHandles="1" noChangeArrowheads="1" noChangeShapeType="1" noTextEdit="1"/>
              </p:cNvSpPr>
              <p:nvPr>
                <p:ph idx="1"/>
              </p:nvPr>
            </p:nvSpPr>
            <p:spPr>
              <a:blipFill>
                <a:blip r:embed="rId4"/>
                <a:stretch>
                  <a:fillRect l="-1086" t="-222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4F2F8C4-5E02-E793-DB33-09488CBE7FBC}"/>
              </a:ext>
            </a:extLst>
          </p:cNvPr>
          <p:cNvGrpSpPr/>
          <p:nvPr/>
        </p:nvGrpSpPr>
        <p:grpSpPr>
          <a:xfrm>
            <a:off x="7526740" y="1528128"/>
            <a:ext cx="2163170" cy="1336400"/>
            <a:chOff x="7526740" y="1528128"/>
            <a:chExt cx="2163170" cy="1336400"/>
          </a:xfrm>
        </p:grpSpPr>
        <p:cxnSp>
          <p:nvCxnSpPr>
            <p:cNvPr id="7" name="Straight Arrow Connector 6">
              <a:extLst>
                <a:ext uri="{FF2B5EF4-FFF2-40B4-BE49-F238E27FC236}">
                  <a16:creationId xmlns:a16="http://schemas.microsoft.com/office/drawing/2014/main" id="{6D4A7998-1BCB-BC3C-2B2D-8D5E575DDE19}"/>
                </a:ext>
              </a:extLst>
            </p:cNvPr>
            <p:cNvCxnSpPr>
              <a:cxnSpLocks/>
            </p:cNvCxnSpPr>
            <p:nvPr/>
          </p:nvCxnSpPr>
          <p:spPr>
            <a:xfrm>
              <a:off x="8093122" y="1846859"/>
              <a:ext cx="1596788" cy="900752"/>
            </a:xfrm>
            <a:prstGeom prst="straightConnector1">
              <a:avLst/>
            </a:prstGeom>
            <a:ln w="38100">
              <a:solidFill>
                <a:srgbClr val="00B050"/>
              </a:solidFill>
              <a:headEnd type="oval" w="lg" len="lg"/>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D246E1C-2BEF-7711-2789-BF6B68DAE447}"/>
                    </a:ext>
                  </a:extLst>
                </p:cNvPr>
                <p:cNvSpPr txBox="1"/>
                <p:nvPr/>
              </p:nvSpPr>
              <p:spPr>
                <a:xfrm>
                  <a:off x="7526740" y="1528128"/>
                  <a:ext cx="44355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𝑂</m:t>
                        </m:r>
                      </m:oMath>
                    </m:oMathPara>
                  </a14:m>
                  <a:endParaRPr lang="en-US" sz="2800" dirty="0"/>
                </a:p>
              </p:txBody>
            </p:sp>
          </mc:Choice>
          <mc:Fallback xmlns="">
            <p:sp>
              <p:nvSpPr>
                <p:cNvPr id="15" name="TextBox 14">
                  <a:extLst>
                    <a:ext uri="{FF2B5EF4-FFF2-40B4-BE49-F238E27FC236}">
                      <a16:creationId xmlns:a16="http://schemas.microsoft.com/office/drawing/2014/main" id="{7D246E1C-2BEF-7711-2789-BF6B68DAE447}"/>
                    </a:ext>
                  </a:extLst>
                </p:cNvPr>
                <p:cNvSpPr txBox="1">
                  <a:spLocks noRot="1" noChangeAspect="1" noMove="1" noResize="1" noEditPoints="1" noAdjustHandles="1" noChangeArrowheads="1" noChangeShapeType="1" noTextEdit="1"/>
                </p:cNvSpPr>
                <p:nvPr/>
              </p:nvSpPr>
              <p:spPr>
                <a:xfrm>
                  <a:off x="7526740" y="1528128"/>
                  <a:ext cx="443552" cy="523220"/>
                </a:xfrm>
                <a:prstGeom prst="rect">
                  <a:avLst/>
                </a:prstGeom>
                <a:blipFill>
                  <a:blip r:embed="rId5"/>
                  <a:stretch>
                    <a:fillRect l="-5556" r="-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9F6BC22-9434-F35D-CFD6-AC1777C03287}"/>
                    </a:ext>
                  </a:extLst>
                </p:cNvPr>
                <p:cNvSpPr txBox="1"/>
                <p:nvPr/>
              </p:nvSpPr>
              <p:spPr>
                <a:xfrm>
                  <a:off x="9233278" y="2035625"/>
                  <a:ext cx="42876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𝑑</m:t>
                        </m:r>
                      </m:oMath>
                    </m:oMathPara>
                  </a14:m>
                  <a:endParaRPr lang="en-US" sz="2800" dirty="0"/>
                </a:p>
              </p:txBody>
            </p:sp>
          </mc:Choice>
          <mc:Fallback xmlns="">
            <p:sp>
              <p:nvSpPr>
                <p:cNvPr id="17" name="TextBox 16">
                  <a:extLst>
                    <a:ext uri="{FF2B5EF4-FFF2-40B4-BE49-F238E27FC236}">
                      <a16:creationId xmlns:a16="http://schemas.microsoft.com/office/drawing/2014/main" id="{49F6BC22-9434-F35D-CFD6-AC1777C03287}"/>
                    </a:ext>
                  </a:extLst>
                </p:cNvPr>
                <p:cNvSpPr txBox="1">
                  <a:spLocks noRot="1" noChangeAspect="1" noMove="1" noResize="1" noEditPoints="1" noAdjustHandles="1" noChangeArrowheads="1" noChangeShapeType="1" noTextEdit="1"/>
                </p:cNvSpPr>
                <p:nvPr/>
              </p:nvSpPr>
              <p:spPr>
                <a:xfrm>
                  <a:off x="9233278" y="2035625"/>
                  <a:ext cx="428767" cy="523220"/>
                </a:xfrm>
                <a:prstGeom prst="rect">
                  <a:avLst/>
                </a:prstGeom>
                <a:blipFill>
                  <a:blip r:embed="rId6"/>
                  <a:stretch>
                    <a:fillRect l="-5882" r="-2941"/>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923BC8D9-C608-4562-0B3C-3B6994185BE9}"/>
                </a:ext>
              </a:extLst>
            </p:cNvPr>
            <p:cNvSpPr/>
            <p:nvPr/>
          </p:nvSpPr>
          <p:spPr>
            <a:xfrm rot="1711345">
              <a:off x="8357887" y="2108061"/>
              <a:ext cx="805846" cy="226180"/>
            </a:xfrm>
            <a:prstGeom prst="rect">
              <a:avLst/>
            </a:prstGeom>
            <a:solidFill>
              <a:schemeClr val="accent2">
                <a:lumMod val="60000"/>
                <a:lumOff val="40000"/>
                <a:alpha val="4830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8C714FC-FC94-2CF2-C9D4-EA6B0C01857F}"/>
                </a:ext>
              </a:extLst>
            </p:cNvPr>
            <p:cNvCxnSpPr/>
            <p:nvPr/>
          </p:nvCxnSpPr>
          <p:spPr>
            <a:xfrm flipH="1">
              <a:off x="8245012" y="1751744"/>
              <a:ext cx="292813" cy="539393"/>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D0F65D9-FDD2-DE7E-B9B4-27F5380989ED}"/>
                </a:ext>
              </a:extLst>
            </p:cNvPr>
            <p:cNvCxnSpPr/>
            <p:nvPr/>
          </p:nvCxnSpPr>
          <p:spPr>
            <a:xfrm flipH="1">
              <a:off x="9013860" y="2094213"/>
              <a:ext cx="292813" cy="539393"/>
            </a:xfrm>
            <a:prstGeom prst="line">
              <a:avLst/>
            </a:prstGeom>
            <a:ln>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4123654-F8CE-3C0A-2084-63475341D4E3}"/>
                    </a:ext>
                  </a:extLst>
                </p:cNvPr>
                <p:cNvSpPr txBox="1"/>
                <p:nvPr/>
              </p:nvSpPr>
              <p:spPr>
                <a:xfrm>
                  <a:off x="7879286" y="2189001"/>
                  <a:ext cx="727587" cy="369332"/>
                </a:xfrm>
                <a:prstGeom prst="rect">
                  <a:avLst/>
                </a:prstGeom>
                <a:noFill/>
              </p:spPr>
              <p:txBody>
                <a:bodyPr wrap="square">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oMath>
                  </a14:m>
                  <a:r>
                    <a:rPr lang="en-US" b="0" dirty="0"/>
                    <a:t> </a:t>
                  </a:r>
                  <a:endParaRPr lang="en-US" dirty="0"/>
                </a:p>
              </p:txBody>
            </p:sp>
          </mc:Choice>
          <mc:Fallback xmlns="">
            <p:sp>
              <p:nvSpPr>
                <p:cNvPr id="26" name="TextBox 25">
                  <a:extLst>
                    <a:ext uri="{FF2B5EF4-FFF2-40B4-BE49-F238E27FC236}">
                      <a16:creationId xmlns:a16="http://schemas.microsoft.com/office/drawing/2014/main" id="{C4123654-F8CE-3C0A-2084-63475341D4E3}"/>
                    </a:ext>
                  </a:extLst>
                </p:cNvPr>
                <p:cNvSpPr txBox="1">
                  <a:spLocks noRot="1" noChangeAspect="1" noMove="1" noResize="1" noEditPoints="1" noAdjustHandles="1" noChangeArrowheads="1" noChangeShapeType="1" noTextEdit="1"/>
                </p:cNvSpPr>
                <p:nvPr/>
              </p:nvSpPr>
              <p:spPr>
                <a:xfrm>
                  <a:off x="7879286" y="2189001"/>
                  <a:ext cx="727587"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600A31A-BBB1-AAD2-3439-FCCB46FE3B54}"/>
                    </a:ext>
                  </a:extLst>
                </p:cNvPr>
                <p:cNvSpPr txBox="1"/>
                <p:nvPr/>
              </p:nvSpPr>
              <p:spPr>
                <a:xfrm>
                  <a:off x="8645676" y="2495196"/>
                  <a:ext cx="727587" cy="369332"/>
                </a:xfrm>
                <a:prstGeom prst="rect">
                  <a:avLst/>
                </a:prstGeom>
                <a:noFill/>
              </p:spPr>
              <p:txBody>
                <a:bodyPr wrap="square">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oMath>
                  </a14:m>
                  <a:r>
                    <a:rPr lang="en-US" b="0" dirty="0"/>
                    <a:t> </a:t>
                  </a:r>
                  <a:endParaRPr lang="en-US" dirty="0"/>
                </a:p>
              </p:txBody>
            </p:sp>
          </mc:Choice>
          <mc:Fallback xmlns="">
            <p:sp>
              <p:nvSpPr>
                <p:cNvPr id="27" name="TextBox 26">
                  <a:extLst>
                    <a:ext uri="{FF2B5EF4-FFF2-40B4-BE49-F238E27FC236}">
                      <a16:creationId xmlns:a16="http://schemas.microsoft.com/office/drawing/2014/main" id="{F600A31A-BBB1-AAD2-3439-FCCB46FE3B54}"/>
                    </a:ext>
                  </a:extLst>
                </p:cNvPr>
                <p:cNvSpPr txBox="1">
                  <a:spLocks noRot="1" noChangeAspect="1" noMove="1" noResize="1" noEditPoints="1" noAdjustHandles="1" noChangeArrowheads="1" noChangeShapeType="1" noTextEdit="1"/>
                </p:cNvSpPr>
                <p:nvPr/>
              </p:nvSpPr>
              <p:spPr>
                <a:xfrm>
                  <a:off x="8645676" y="2495196"/>
                  <a:ext cx="727587" cy="369332"/>
                </a:xfrm>
                <a:prstGeom prst="rect">
                  <a:avLst/>
                </a:prstGeom>
                <a:blipFill>
                  <a:blip r:embed="rId8"/>
                  <a:stretch>
                    <a:fillRect/>
                  </a:stretch>
                </a:blipFill>
              </p:spPr>
              <p:txBody>
                <a:bodyPr/>
                <a:lstStyle/>
                <a:p>
                  <a:r>
                    <a:rPr lang="en-US">
                      <a:noFill/>
                    </a:rPr>
                    <a:t> </a:t>
                  </a:r>
                </a:p>
              </p:txBody>
            </p:sp>
          </mc:Fallback>
        </mc:AlternateContent>
      </p:grpSp>
      <p:grpSp>
        <p:nvGrpSpPr>
          <p:cNvPr id="8" name="Group 7">
            <a:extLst>
              <a:ext uri="{FF2B5EF4-FFF2-40B4-BE49-F238E27FC236}">
                <a16:creationId xmlns:a16="http://schemas.microsoft.com/office/drawing/2014/main" id="{C39D086D-6AA7-D864-B01F-4571B8F6B926}"/>
              </a:ext>
            </a:extLst>
          </p:cNvPr>
          <p:cNvGrpSpPr/>
          <p:nvPr/>
        </p:nvGrpSpPr>
        <p:grpSpPr>
          <a:xfrm>
            <a:off x="6096000" y="4439178"/>
            <a:ext cx="3697807" cy="2467357"/>
            <a:chOff x="6096000" y="4439178"/>
            <a:chExt cx="3697807" cy="2467357"/>
          </a:xfrm>
        </p:grpSpPr>
        <p:sp>
          <p:nvSpPr>
            <p:cNvPr id="20" name="Rectangle 19">
              <a:extLst>
                <a:ext uri="{FF2B5EF4-FFF2-40B4-BE49-F238E27FC236}">
                  <a16:creationId xmlns:a16="http://schemas.microsoft.com/office/drawing/2014/main" id="{57C0D8D4-7471-0D7D-C4BC-3B799CC53F8D}"/>
                </a:ext>
              </a:extLst>
            </p:cNvPr>
            <p:cNvSpPr/>
            <p:nvPr/>
          </p:nvSpPr>
          <p:spPr>
            <a:xfrm>
              <a:off x="6806820" y="4669264"/>
              <a:ext cx="2291630" cy="1544560"/>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F66E04AD-B785-1C36-DB8F-10A089F4659A}"/>
                </a:ext>
              </a:extLst>
            </p:cNvPr>
            <p:cNvSpPr txBox="1"/>
            <p:nvPr/>
          </p:nvSpPr>
          <p:spPr>
            <a:xfrm>
              <a:off x="6410588" y="6160863"/>
              <a:ext cx="562975" cy="369332"/>
            </a:xfrm>
            <a:prstGeom prst="rect">
              <a:avLst/>
            </a:prstGeom>
            <a:noFill/>
          </p:spPr>
          <p:txBody>
            <a:bodyPr wrap="none" rtlCol="0">
              <a:spAutoFit/>
            </a:bodyPr>
            <a:lstStyle/>
            <a:p>
              <a:r>
                <a:rPr lang="en-US" dirty="0"/>
                <a:t>min</a:t>
              </a:r>
            </a:p>
          </p:txBody>
        </p:sp>
        <p:sp>
          <p:nvSpPr>
            <p:cNvPr id="31" name="TextBox 30">
              <a:extLst>
                <a:ext uri="{FF2B5EF4-FFF2-40B4-BE49-F238E27FC236}">
                  <a16:creationId xmlns:a16="http://schemas.microsoft.com/office/drawing/2014/main" id="{C5BC165D-BDFF-3064-7AAE-F0C54B0B0415}"/>
                </a:ext>
              </a:extLst>
            </p:cNvPr>
            <p:cNvSpPr txBox="1"/>
            <p:nvPr/>
          </p:nvSpPr>
          <p:spPr>
            <a:xfrm>
              <a:off x="9069333" y="4439178"/>
              <a:ext cx="607859" cy="369332"/>
            </a:xfrm>
            <a:prstGeom prst="rect">
              <a:avLst/>
            </a:prstGeom>
            <a:noFill/>
          </p:spPr>
          <p:txBody>
            <a:bodyPr wrap="none" rtlCol="0">
              <a:spAutoFit/>
            </a:bodyPr>
            <a:lstStyle/>
            <a:p>
              <a:r>
                <a:rPr lang="en-US" dirty="0"/>
                <a:t>max</a:t>
              </a:r>
            </a:p>
          </p:txBody>
        </p:sp>
        <p:cxnSp>
          <p:nvCxnSpPr>
            <p:cNvPr id="40" name="Straight Arrow Connector 39">
              <a:extLst>
                <a:ext uri="{FF2B5EF4-FFF2-40B4-BE49-F238E27FC236}">
                  <a16:creationId xmlns:a16="http://schemas.microsoft.com/office/drawing/2014/main" id="{3F4129CC-BD6F-62E1-E829-AA1F6C83CFE6}"/>
                </a:ext>
              </a:extLst>
            </p:cNvPr>
            <p:cNvCxnSpPr>
              <a:cxnSpLocks/>
            </p:cNvCxnSpPr>
            <p:nvPr/>
          </p:nvCxnSpPr>
          <p:spPr>
            <a:xfrm>
              <a:off x="7161573" y="5096214"/>
              <a:ext cx="1596788" cy="900752"/>
            </a:xfrm>
            <a:prstGeom prst="straightConnector1">
              <a:avLst/>
            </a:prstGeom>
            <a:ln w="38100">
              <a:solidFill>
                <a:srgbClr val="00B050"/>
              </a:solidFill>
              <a:headEnd type="oval" w="lg" len="lg"/>
              <a:tailEnd type="triangle"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CA3B1DD-F8CC-B9CE-D14C-497A98817033}"/>
                    </a:ext>
                  </a:extLst>
                </p:cNvPr>
                <p:cNvSpPr txBox="1"/>
                <p:nvPr/>
              </p:nvSpPr>
              <p:spPr>
                <a:xfrm>
                  <a:off x="7136445" y="4579234"/>
                  <a:ext cx="44355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𝑂</m:t>
                        </m:r>
                      </m:oMath>
                    </m:oMathPara>
                  </a14:m>
                  <a:endParaRPr lang="en-US" sz="2800" dirty="0"/>
                </a:p>
              </p:txBody>
            </p:sp>
          </mc:Choice>
          <mc:Fallback xmlns="">
            <p:sp>
              <p:nvSpPr>
                <p:cNvPr id="41" name="TextBox 40">
                  <a:extLst>
                    <a:ext uri="{FF2B5EF4-FFF2-40B4-BE49-F238E27FC236}">
                      <a16:creationId xmlns:a16="http://schemas.microsoft.com/office/drawing/2014/main" id="{0CA3B1DD-F8CC-B9CE-D14C-497A98817033}"/>
                    </a:ext>
                  </a:extLst>
                </p:cNvPr>
                <p:cNvSpPr txBox="1">
                  <a:spLocks noRot="1" noChangeAspect="1" noMove="1" noResize="1" noEditPoints="1" noAdjustHandles="1" noChangeArrowheads="1" noChangeShapeType="1" noTextEdit="1"/>
                </p:cNvSpPr>
                <p:nvPr/>
              </p:nvSpPr>
              <p:spPr>
                <a:xfrm>
                  <a:off x="7136445" y="4579234"/>
                  <a:ext cx="443552" cy="523220"/>
                </a:xfrm>
                <a:prstGeom prst="rect">
                  <a:avLst/>
                </a:prstGeom>
                <a:blipFill>
                  <a:blip r:embed="rId9"/>
                  <a:stretch>
                    <a:fillRect l="-8571" r="-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EA67685-F0A0-9C72-FD69-E98E6A49EE8D}"/>
                    </a:ext>
                  </a:extLst>
                </p:cNvPr>
                <p:cNvSpPr txBox="1"/>
                <p:nvPr/>
              </p:nvSpPr>
              <p:spPr>
                <a:xfrm>
                  <a:off x="8453054" y="5326731"/>
                  <a:ext cx="42876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𝑑</m:t>
                        </m:r>
                      </m:oMath>
                    </m:oMathPara>
                  </a14:m>
                  <a:endParaRPr lang="en-US" sz="2800" dirty="0"/>
                </a:p>
              </p:txBody>
            </p:sp>
          </mc:Choice>
          <mc:Fallback xmlns="">
            <p:sp>
              <p:nvSpPr>
                <p:cNvPr id="42" name="TextBox 41">
                  <a:extLst>
                    <a:ext uri="{FF2B5EF4-FFF2-40B4-BE49-F238E27FC236}">
                      <a16:creationId xmlns:a16="http://schemas.microsoft.com/office/drawing/2014/main" id="{CEA67685-F0A0-9C72-FD69-E98E6A49EE8D}"/>
                    </a:ext>
                  </a:extLst>
                </p:cNvPr>
                <p:cNvSpPr txBox="1">
                  <a:spLocks noRot="1" noChangeAspect="1" noMove="1" noResize="1" noEditPoints="1" noAdjustHandles="1" noChangeArrowheads="1" noChangeShapeType="1" noTextEdit="1"/>
                </p:cNvSpPr>
                <p:nvPr/>
              </p:nvSpPr>
              <p:spPr>
                <a:xfrm>
                  <a:off x="8453054" y="5326731"/>
                  <a:ext cx="428767" cy="523220"/>
                </a:xfrm>
                <a:prstGeom prst="rect">
                  <a:avLst/>
                </a:prstGeom>
                <a:blipFill>
                  <a:blip r:embed="rId10"/>
                  <a:stretch>
                    <a:fillRect l="-5714" r="-2857"/>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A9293DE8-55B4-F720-3D3D-4DDDE1B50DC1}"/>
                </a:ext>
              </a:extLst>
            </p:cNvPr>
            <p:cNvSpPr txBox="1"/>
            <p:nvPr/>
          </p:nvSpPr>
          <p:spPr>
            <a:xfrm>
              <a:off x="6096000" y="6537203"/>
              <a:ext cx="3697807" cy="369332"/>
            </a:xfrm>
            <a:prstGeom prst="rect">
              <a:avLst/>
            </a:prstGeom>
            <a:noFill/>
          </p:spPr>
          <p:txBody>
            <a:bodyPr wrap="none" rtlCol="0">
              <a:spAutoFit/>
            </a:bodyPr>
            <a:lstStyle/>
            <a:p>
              <a:r>
                <a:rPr lang="en-US" i="1" dirty="0">
                  <a:solidFill>
                    <a:schemeClr val="bg2">
                      <a:lumMod val="50000"/>
                    </a:schemeClr>
                  </a:solidFill>
                </a:rPr>
                <a:t>Case 2: Ray origin is within an AABB</a:t>
              </a:r>
            </a:p>
          </p:txBody>
        </p:sp>
      </p:grpSp>
      <p:sp>
        <p:nvSpPr>
          <p:cNvPr id="48" name="Slide Number Placeholder 47">
            <a:extLst>
              <a:ext uri="{FF2B5EF4-FFF2-40B4-BE49-F238E27FC236}">
                <a16:creationId xmlns:a16="http://schemas.microsoft.com/office/drawing/2014/main" id="{2B11B962-2F88-62E1-D4E6-27598E0DBBA8}"/>
              </a:ext>
            </a:extLst>
          </p:cNvPr>
          <p:cNvSpPr>
            <a:spLocks noGrp="1"/>
          </p:cNvSpPr>
          <p:nvPr>
            <p:ph type="sldNum" sz="quarter" idx="12"/>
          </p:nvPr>
        </p:nvSpPr>
        <p:spPr/>
        <p:txBody>
          <a:bodyPr/>
          <a:lstStyle/>
          <a:p>
            <a:fld id="{9D3D49B9-F9C9-8A41-9FE2-284E129F6E43}" type="slidenum">
              <a:rPr lang="en-US" smtClean="0"/>
              <a:t>10</a:t>
            </a:fld>
            <a:endParaRPr lang="en-US"/>
          </a:p>
        </p:txBody>
      </p:sp>
      <p:grpSp>
        <p:nvGrpSpPr>
          <p:cNvPr id="6" name="Group 5">
            <a:extLst>
              <a:ext uri="{FF2B5EF4-FFF2-40B4-BE49-F238E27FC236}">
                <a16:creationId xmlns:a16="http://schemas.microsoft.com/office/drawing/2014/main" id="{2C870283-3CDA-511F-1107-640A2D2BEDCC}"/>
              </a:ext>
            </a:extLst>
          </p:cNvPr>
          <p:cNvGrpSpPr/>
          <p:nvPr/>
        </p:nvGrpSpPr>
        <p:grpSpPr>
          <a:xfrm>
            <a:off x="1499969" y="4373968"/>
            <a:ext cx="3931783" cy="2536503"/>
            <a:chOff x="1499969" y="4373968"/>
            <a:chExt cx="3931783" cy="2536503"/>
          </a:xfrm>
        </p:grpSpPr>
        <p:sp>
          <p:nvSpPr>
            <p:cNvPr id="19" name="Rectangle 18">
              <a:extLst>
                <a:ext uri="{FF2B5EF4-FFF2-40B4-BE49-F238E27FC236}">
                  <a16:creationId xmlns:a16="http://schemas.microsoft.com/office/drawing/2014/main" id="{49C1851A-C71B-D9C6-C9B9-5D2A4CBEADE0}"/>
                </a:ext>
              </a:extLst>
            </p:cNvPr>
            <p:cNvSpPr/>
            <p:nvPr/>
          </p:nvSpPr>
          <p:spPr>
            <a:xfrm>
              <a:off x="2357650" y="4669264"/>
              <a:ext cx="2291630" cy="1544560"/>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17CB3208-1741-0C30-5F79-913F6A3F7E47}"/>
                </a:ext>
              </a:extLst>
            </p:cNvPr>
            <p:cNvSpPr txBox="1"/>
            <p:nvPr/>
          </p:nvSpPr>
          <p:spPr>
            <a:xfrm>
              <a:off x="1949224" y="6194160"/>
              <a:ext cx="562975" cy="369332"/>
            </a:xfrm>
            <a:prstGeom prst="rect">
              <a:avLst/>
            </a:prstGeom>
            <a:noFill/>
          </p:spPr>
          <p:txBody>
            <a:bodyPr wrap="none" rtlCol="0">
              <a:spAutoFit/>
            </a:bodyPr>
            <a:lstStyle/>
            <a:p>
              <a:r>
                <a:rPr lang="en-US" dirty="0"/>
                <a:t>min</a:t>
              </a:r>
            </a:p>
          </p:txBody>
        </p:sp>
        <p:sp>
          <p:nvSpPr>
            <p:cNvPr id="29" name="TextBox 28">
              <a:extLst>
                <a:ext uri="{FF2B5EF4-FFF2-40B4-BE49-F238E27FC236}">
                  <a16:creationId xmlns:a16="http://schemas.microsoft.com/office/drawing/2014/main" id="{4FEC036F-91FA-3206-77AE-BC9EBF588522}"/>
                </a:ext>
              </a:extLst>
            </p:cNvPr>
            <p:cNvSpPr txBox="1"/>
            <p:nvPr/>
          </p:nvSpPr>
          <p:spPr>
            <a:xfrm>
              <a:off x="4592822" y="4425606"/>
              <a:ext cx="607859" cy="369332"/>
            </a:xfrm>
            <a:prstGeom prst="rect">
              <a:avLst/>
            </a:prstGeom>
            <a:noFill/>
          </p:spPr>
          <p:txBody>
            <a:bodyPr wrap="none" rtlCol="0">
              <a:spAutoFit/>
            </a:bodyPr>
            <a:lstStyle/>
            <a:p>
              <a:r>
                <a:rPr lang="en-US" dirty="0"/>
                <a:t>max</a:t>
              </a:r>
            </a:p>
          </p:txBody>
        </p:sp>
        <p:cxnSp>
          <p:nvCxnSpPr>
            <p:cNvPr id="32" name="Straight Arrow Connector 31">
              <a:extLst>
                <a:ext uri="{FF2B5EF4-FFF2-40B4-BE49-F238E27FC236}">
                  <a16:creationId xmlns:a16="http://schemas.microsoft.com/office/drawing/2014/main" id="{D579C482-8B2C-4282-6117-19A831F72D6F}"/>
                </a:ext>
              </a:extLst>
            </p:cNvPr>
            <p:cNvCxnSpPr>
              <a:cxnSpLocks/>
            </p:cNvCxnSpPr>
            <p:nvPr/>
          </p:nvCxnSpPr>
          <p:spPr>
            <a:xfrm>
              <a:off x="1713805" y="4996579"/>
              <a:ext cx="1596788" cy="900752"/>
            </a:xfrm>
            <a:prstGeom prst="straightConnector1">
              <a:avLst/>
            </a:prstGeom>
            <a:ln w="38100">
              <a:solidFill>
                <a:srgbClr val="00B050"/>
              </a:solidFill>
              <a:headEnd type="oval" w="lg" len="lg"/>
              <a:tailEnd type="triangle" w="lg" len="lg"/>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9C7BE20E-D916-BFA5-45C6-EEA43E7732EA}"/>
                </a:ext>
              </a:extLst>
            </p:cNvPr>
            <p:cNvSpPr/>
            <p:nvPr/>
          </p:nvSpPr>
          <p:spPr>
            <a:xfrm rot="1711345">
              <a:off x="1978570" y="5257781"/>
              <a:ext cx="805846" cy="226180"/>
            </a:xfrm>
            <a:prstGeom prst="rect">
              <a:avLst/>
            </a:prstGeom>
            <a:solidFill>
              <a:schemeClr val="accent2">
                <a:lumMod val="60000"/>
                <a:lumOff val="40000"/>
                <a:alpha val="4830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2521EC1A-8F87-F05D-704A-F966C0D9D522}"/>
                </a:ext>
              </a:extLst>
            </p:cNvPr>
            <p:cNvCxnSpPr/>
            <p:nvPr/>
          </p:nvCxnSpPr>
          <p:spPr>
            <a:xfrm flipH="1">
              <a:off x="1877807" y="4895408"/>
              <a:ext cx="292813" cy="53939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71510EB-7AF8-2810-A2A3-73719EC99886}"/>
                </a:ext>
              </a:extLst>
            </p:cNvPr>
            <p:cNvCxnSpPr/>
            <p:nvPr/>
          </p:nvCxnSpPr>
          <p:spPr>
            <a:xfrm flipH="1">
              <a:off x="2610112" y="5274213"/>
              <a:ext cx="292813" cy="53939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FA4CED1-3095-A7BA-5F2F-21A1EFFA40BB}"/>
                    </a:ext>
                  </a:extLst>
                </p:cNvPr>
                <p:cNvSpPr txBox="1"/>
                <p:nvPr/>
              </p:nvSpPr>
              <p:spPr>
                <a:xfrm>
                  <a:off x="1499969" y="5338721"/>
                  <a:ext cx="727587" cy="369332"/>
                </a:xfrm>
                <a:prstGeom prst="rect">
                  <a:avLst/>
                </a:prstGeom>
                <a:noFill/>
              </p:spPr>
              <p:txBody>
                <a:bodyPr wrap="square">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oMath>
                  </a14:m>
                  <a:r>
                    <a:rPr lang="en-US" b="0" dirty="0"/>
                    <a:t> </a:t>
                  </a:r>
                  <a:endParaRPr lang="en-US" dirty="0"/>
                </a:p>
              </p:txBody>
            </p:sp>
          </mc:Choice>
          <mc:Fallback xmlns="">
            <p:sp>
              <p:nvSpPr>
                <p:cNvPr id="37" name="TextBox 36">
                  <a:extLst>
                    <a:ext uri="{FF2B5EF4-FFF2-40B4-BE49-F238E27FC236}">
                      <a16:creationId xmlns:a16="http://schemas.microsoft.com/office/drawing/2014/main" id="{EFA4CED1-3095-A7BA-5F2F-21A1EFFA40BB}"/>
                    </a:ext>
                  </a:extLst>
                </p:cNvPr>
                <p:cNvSpPr txBox="1">
                  <a:spLocks noRot="1" noChangeAspect="1" noMove="1" noResize="1" noEditPoints="1" noAdjustHandles="1" noChangeArrowheads="1" noChangeShapeType="1" noTextEdit="1"/>
                </p:cNvSpPr>
                <p:nvPr/>
              </p:nvSpPr>
              <p:spPr>
                <a:xfrm>
                  <a:off x="1499969" y="5338721"/>
                  <a:ext cx="72758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996F1CB-AC66-260E-11D5-963C178CDBE9}"/>
                    </a:ext>
                  </a:extLst>
                </p:cNvPr>
                <p:cNvSpPr txBox="1"/>
                <p:nvPr/>
              </p:nvSpPr>
              <p:spPr>
                <a:xfrm>
                  <a:off x="2266359" y="5681252"/>
                  <a:ext cx="727587" cy="369332"/>
                </a:xfrm>
                <a:prstGeom prst="rect">
                  <a:avLst/>
                </a:prstGeom>
                <a:noFill/>
              </p:spPr>
              <p:txBody>
                <a:bodyPr wrap="square">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oMath>
                  </a14:m>
                  <a:r>
                    <a:rPr lang="en-US" b="0" dirty="0"/>
                    <a:t> </a:t>
                  </a:r>
                  <a:endParaRPr lang="en-US" dirty="0"/>
                </a:p>
              </p:txBody>
            </p:sp>
          </mc:Choice>
          <mc:Fallback xmlns="">
            <p:sp>
              <p:nvSpPr>
                <p:cNvPr id="38" name="TextBox 37">
                  <a:extLst>
                    <a:ext uri="{FF2B5EF4-FFF2-40B4-BE49-F238E27FC236}">
                      <a16:creationId xmlns:a16="http://schemas.microsoft.com/office/drawing/2014/main" id="{4996F1CB-AC66-260E-11D5-963C178CDBE9}"/>
                    </a:ext>
                  </a:extLst>
                </p:cNvPr>
                <p:cNvSpPr txBox="1">
                  <a:spLocks noRot="1" noChangeAspect="1" noMove="1" noResize="1" noEditPoints="1" noAdjustHandles="1" noChangeArrowheads="1" noChangeShapeType="1" noTextEdit="1"/>
                </p:cNvSpPr>
                <p:nvPr/>
              </p:nvSpPr>
              <p:spPr>
                <a:xfrm>
                  <a:off x="2266359" y="5681252"/>
                  <a:ext cx="727587"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2A03F12-FD9D-F0D9-3CCC-45EA589893BD}"/>
                    </a:ext>
                  </a:extLst>
                </p:cNvPr>
                <p:cNvSpPr txBox="1"/>
                <p:nvPr/>
              </p:nvSpPr>
              <p:spPr>
                <a:xfrm>
                  <a:off x="2262096" y="4859691"/>
                  <a:ext cx="727587" cy="369332"/>
                </a:xfrm>
                <a:prstGeom prst="rect">
                  <a:avLst/>
                </a:prstGeom>
                <a:noFill/>
              </p:spPr>
              <p:txBody>
                <a:bodyPr wrap="square">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h𝑖𝑡</m:t>
                          </m:r>
                        </m:sub>
                      </m:sSub>
                    </m:oMath>
                  </a14:m>
                  <a:r>
                    <a:rPr lang="en-US" b="0" dirty="0"/>
                    <a:t> </a:t>
                  </a:r>
                  <a:endParaRPr lang="en-US" dirty="0"/>
                </a:p>
              </p:txBody>
            </p:sp>
          </mc:Choice>
          <mc:Fallback xmlns="">
            <p:sp>
              <p:nvSpPr>
                <p:cNvPr id="39" name="TextBox 38">
                  <a:extLst>
                    <a:ext uri="{FF2B5EF4-FFF2-40B4-BE49-F238E27FC236}">
                      <a16:creationId xmlns:a16="http://schemas.microsoft.com/office/drawing/2014/main" id="{F2A03F12-FD9D-F0D9-3CCC-45EA589893BD}"/>
                    </a:ext>
                  </a:extLst>
                </p:cNvPr>
                <p:cNvSpPr txBox="1">
                  <a:spLocks noRot="1" noChangeAspect="1" noMove="1" noResize="1" noEditPoints="1" noAdjustHandles="1" noChangeArrowheads="1" noChangeShapeType="1" noTextEdit="1"/>
                </p:cNvSpPr>
                <p:nvPr/>
              </p:nvSpPr>
              <p:spPr>
                <a:xfrm>
                  <a:off x="2262096" y="4859691"/>
                  <a:ext cx="727587"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F746805F-51ED-A19B-14D5-F2E60873FA8B}"/>
                    </a:ext>
                  </a:extLst>
                </p:cNvPr>
                <p:cNvSpPr txBox="1"/>
                <p:nvPr/>
              </p:nvSpPr>
              <p:spPr>
                <a:xfrm>
                  <a:off x="1556891" y="4373968"/>
                  <a:ext cx="44355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𝑂</m:t>
                        </m:r>
                      </m:oMath>
                    </m:oMathPara>
                  </a14:m>
                  <a:endParaRPr lang="en-US" sz="2800" dirty="0"/>
                </a:p>
              </p:txBody>
            </p:sp>
          </mc:Choice>
          <mc:Fallback xmlns="">
            <p:sp>
              <p:nvSpPr>
                <p:cNvPr id="43" name="TextBox 42">
                  <a:extLst>
                    <a:ext uri="{FF2B5EF4-FFF2-40B4-BE49-F238E27FC236}">
                      <a16:creationId xmlns:a16="http://schemas.microsoft.com/office/drawing/2014/main" id="{F746805F-51ED-A19B-14D5-F2E60873FA8B}"/>
                    </a:ext>
                  </a:extLst>
                </p:cNvPr>
                <p:cNvSpPr txBox="1">
                  <a:spLocks noRot="1" noChangeAspect="1" noMove="1" noResize="1" noEditPoints="1" noAdjustHandles="1" noChangeArrowheads="1" noChangeShapeType="1" noTextEdit="1"/>
                </p:cNvSpPr>
                <p:nvPr/>
              </p:nvSpPr>
              <p:spPr>
                <a:xfrm>
                  <a:off x="1556891" y="4373968"/>
                  <a:ext cx="443552" cy="523220"/>
                </a:xfrm>
                <a:prstGeom prst="rect">
                  <a:avLst/>
                </a:prstGeom>
                <a:blipFill>
                  <a:blip r:embed="rId14"/>
                  <a:stretch>
                    <a:fillRect l="-5556" r="-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97095FA1-1F45-C59F-E04F-7A9021DBEACA}"/>
                    </a:ext>
                  </a:extLst>
                </p:cNvPr>
                <p:cNvSpPr txBox="1"/>
                <p:nvPr/>
              </p:nvSpPr>
              <p:spPr>
                <a:xfrm>
                  <a:off x="3327140" y="5518209"/>
                  <a:ext cx="42876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𝑑</m:t>
                        </m:r>
                      </m:oMath>
                    </m:oMathPara>
                  </a14:m>
                  <a:endParaRPr lang="en-US" sz="2800" dirty="0"/>
                </a:p>
              </p:txBody>
            </p:sp>
          </mc:Choice>
          <mc:Fallback xmlns="">
            <p:sp>
              <p:nvSpPr>
                <p:cNvPr id="44" name="TextBox 43">
                  <a:extLst>
                    <a:ext uri="{FF2B5EF4-FFF2-40B4-BE49-F238E27FC236}">
                      <a16:creationId xmlns:a16="http://schemas.microsoft.com/office/drawing/2014/main" id="{97095FA1-1F45-C59F-E04F-7A9021DBEACA}"/>
                    </a:ext>
                  </a:extLst>
                </p:cNvPr>
                <p:cNvSpPr txBox="1">
                  <a:spLocks noRot="1" noChangeAspect="1" noMove="1" noResize="1" noEditPoints="1" noAdjustHandles="1" noChangeArrowheads="1" noChangeShapeType="1" noTextEdit="1"/>
                </p:cNvSpPr>
                <p:nvPr/>
              </p:nvSpPr>
              <p:spPr>
                <a:xfrm>
                  <a:off x="3327140" y="5518209"/>
                  <a:ext cx="428767" cy="523220"/>
                </a:xfrm>
                <a:prstGeom prst="rect">
                  <a:avLst/>
                </a:prstGeom>
                <a:blipFill>
                  <a:blip r:embed="rId15"/>
                  <a:stretch>
                    <a:fillRect l="-5882" r="-2941"/>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88C58E0F-C1F3-894B-CB55-24F677499081}"/>
                </a:ext>
              </a:extLst>
            </p:cNvPr>
            <p:cNvSpPr txBox="1"/>
            <p:nvPr/>
          </p:nvSpPr>
          <p:spPr>
            <a:xfrm>
              <a:off x="1651294" y="6541139"/>
              <a:ext cx="3780458" cy="369332"/>
            </a:xfrm>
            <a:prstGeom prst="rect">
              <a:avLst/>
            </a:prstGeom>
            <a:noFill/>
          </p:spPr>
          <p:txBody>
            <a:bodyPr wrap="none" rtlCol="0">
              <a:spAutoFit/>
            </a:bodyPr>
            <a:lstStyle/>
            <a:p>
              <a:r>
                <a:rPr lang="en-US" i="1" dirty="0">
                  <a:solidFill>
                    <a:schemeClr val="bg2">
                      <a:lumMod val="50000"/>
                    </a:schemeClr>
                  </a:solidFill>
                </a:rPr>
                <a:t>Case 1: Hit the boundary of an AABB</a:t>
              </a:r>
            </a:p>
          </p:txBody>
        </p:sp>
        <p:sp>
          <p:nvSpPr>
            <p:cNvPr id="4" name="Oval 3">
              <a:extLst>
                <a:ext uri="{FF2B5EF4-FFF2-40B4-BE49-F238E27FC236}">
                  <a16:creationId xmlns:a16="http://schemas.microsoft.com/office/drawing/2014/main" id="{E284CDCA-DD6A-926B-7D52-D9A9943E0904}"/>
                </a:ext>
              </a:extLst>
            </p:cNvPr>
            <p:cNvSpPr/>
            <p:nvPr/>
          </p:nvSpPr>
          <p:spPr>
            <a:xfrm>
              <a:off x="2322496" y="5327697"/>
              <a:ext cx="85490" cy="8549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154824957"/>
      </p:ext>
    </p:extLst>
  </p:cSld>
  <p:clrMapOvr>
    <a:masterClrMapping/>
  </p:clrMapOvr>
  <mc:AlternateContent xmlns:mc="http://schemas.openxmlformats.org/markup-compatibility/2006" xmlns:p14="http://schemas.microsoft.com/office/powerpoint/2010/main">
    <mc:Choice Requires="p14">
      <p:transition spd="slow" p14:dur="2000" advTm="42280"/>
    </mc:Choice>
    <mc:Fallback xmlns="">
      <p:transition spd="slow" advTm="42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8F8A0-B0FD-0F10-73E3-F6E79B474583}"/>
              </a:ext>
            </a:extLst>
          </p:cNvPr>
          <p:cNvSpPr>
            <a:spLocks noGrp="1"/>
          </p:cNvSpPr>
          <p:nvPr>
            <p:ph type="title"/>
          </p:nvPr>
        </p:nvSpPr>
        <p:spPr/>
        <p:txBody>
          <a:bodyPr/>
          <a:lstStyle/>
          <a:p>
            <a:r>
              <a:rPr lang="en-US" dirty="0"/>
              <a:t>Solution to Translation Challenge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F0A126-EAE5-A96E-56D4-F77C9B088CBC}"/>
                  </a:ext>
                </a:extLst>
              </p:cNvPr>
              <p:cNvSpPr>
                <a:spLocks noGrp="1"/>
              </p:cNvSpPr>
              <p:nvPr>
                <p:ph idx="1"/>
              </p:nvPr>
            </p:nvSpPr>
            <p:spPr/>
            <p:txBody>
              <a:bodyPr/>
              <a:lstStyle/>
              <a:p>
                <a:r>
                  <a:rPr lang="en-US" dirty="0"/>
                  <a:t>Point Query</a:t>
                </a:r>
              </a:p>
              <a:p>
                <a:pPr lvl="1">
                  <a:buFontTx/>
                  <a:buChar char="-"/>
                </a:pPr>
                <a14:m>
                  <m:oMath xmlns:m="http://schemas.openxmlformats.org/officeDocument/2006/math">
                    <m:r>
                      <a:rPr lang="en-US" b="0" i="1" smtClean="0">
                        <a:latin typeface="Cambria Math" panose="02040503050406030204" pitchFamily="18" charset="0"/>
                        <a:ea typeface="Cambria Math" panose="02040503050406030204" pitchFamily="18" charset="0"/>
                      </a:rPr>
                      <m:t>𝑅</m:t>
                    </m:r>
                  </m:oMath>
                </a14:m>
                <a:r>
                  <a:rPr lang="en-US" dirty="0"/>
                  <a:t> is a set of rectangles and </a:t>
                </a:r>
                <a14:m>
                  <m:oMath xmlns:m="http://schemas.openxmlformats.org/officeDocument/2006/math">
                    <m:r>
                      <a:rPr lang="en-US" b="0" i="1" smtClean="0">
                        <a:latin typeface="Cambria Math" panose="02040503050406030204" pitchFamily="18" charset="0"/>
                        <a:ea typeface="Cambria Math" panose="02040503050406030204" pitchFamily="18" charset="0"/>
                      </a:rPr>
                      <m:t>𝑆</m:t>
                    </m:r>
                  </m:oMath>
                </a14:m>
                <a:r>
                  <a:rPr lang="en-US" dirty="0"/>
                  <a:t> is a set of points; Predicate </a:t>
                </a:r>
                <a14:m>
                  <m:oMath xmlns:m="http://schemas.openxmlformats.org/officeDocument/2006/math">
                    <m:r>
                      <a:rPr lang="en-US" i="1">
                        <a:latin typeface="Cambria Math" panose="02040503050406030204" pitchFamily="18" charset="0"/>
                      </a:rPr>
                      <m:t>𝑃</m:t>
                    </m:r>
                  </m:oMath>
                </a14:m>
                <a:r>
                  <a:rPr lang="en-US" dirty="0"/>
                  <a:t> is </a:t>
                </a:r>
                <a14:m>
                  <m:oMath xmlns:m="http://schemas.openxmlformats.org/officeDocument/2006/math">
                    <m:r>
                      <a:rPr lang="en-US" i="1">
                        <a:latin typeface="Cambria Math" panose="02040503050406030204" pitchFamily="18" charset="0"/>
                      </a:rPr>
                      <m:t>𝐶𝑜𝑛𝑡𝑎𝑖𝑛𝑠</m:t>
                    </m:r>
                  </m:oMath>
                </a14:m>
                <a:endParaRPr lang="en-US" dirty="0"/>
              </a:p>
              <a:p>
                <a:pPr lvl="1">
                  <a:buFontTx/>
                  <a:buChar char="-"/>
                </a:pPr>
                <a:r>
                  <a:rPr lang="en-US" dirty="0"/>
                  <a:t>Return a list of pairs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such that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and</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Contains</m:t>
                    </m:r>
                    <m:d>
                      <m:dPr>
                        <m:ctrlPr>
                          <a:rPr lang="en-US" b="0" i="1" smtClean="0">
                            <a:latin typeface="Cambria Math" panose="02040503050406030204" pitchFamily="18" charset="0"/>
                            <a:ea typeface="Cambria Math" panose="02040503050406030204" pitchFamily="18" charset="0"/>
                          </a:rPr>
                        </m:ctrlPr>
                      </m:dPr>
                      <m:e>
                        <m:r>
                          <m:rPr>
                            <m:sty m:val="p"/>
                          </m:rPr>
                          <a:rPr lang="en-US" b="0" i="0" smtClean="0">
                            <a:latin typeface="Cambria Math" panose="02040503050406030204" pitchFamily="18" charset="0"/>
                            <a:ea typeface="Cambria Math" panose="02040503050406030204" pitchFamily="18" charset="0"/>
                          </a:rPr>
                          <m:t>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s</m:t>
                        </m:r>
                      </m:e>
                    </m:d>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true</m:t>
                    </m:r>
                  </m:oMath>
                </a14:m>
                <a:endParaRPr lang="en-US" b="0" dirty="0">
                  <a:ea typeface="Cambria Math" panose="02040503050406030204" pitchFamily="18" charset="0"/>
                </a:endParaRPr>
              </a:p>
              <a:p>
                <a:r>
                  <a:rPr lang="en-US" dirty="0"/>
                  <a:t>Use a short ray to simulate a point</a:t>
                </a:r>
              </a:p>
              <a:p>
                <a:pPr lvl="1">
                  <a:buFontTx/>
                  <a:buChar char="-"/>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r>
                      <a:rPr lang="en-US" b="0" i="1" smtClean="0">
                        <a:latin typeface="Cambria Math" panose="02040503050406030204" pitchFamily="18" charset="0"/>
                      </a:rPr>
                      <m:t>=0,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r>
                      <a:rPr lang="en-US" b="0" i="1" smtClean="0">
                        <a:latin typeface="Cambria Math" panose="02040503050406030204" pitchFamily="18" charset="0"/>
                      </a:rPr>
                      <m:t>𝐹𝐿𝑇</m:t>
                    </m:r>
                    <m:r>
                      <a:rPr lang="en-US" b="0" i="1" smtClean="0">
                        <a:latin typeface="Cambria Math" panose="02040503050406030204" pitchFamily="18" charset="0"/>
                      </a:rPr>
                      <m:t>_</m:t>
                    </m:r>
                    <m:r>
                      <a:rPr lang="en-US" b="0" i="1" smtClean="0">
                        <a:latin typeface="Cambria Math" panose="02040503050406030204" pitchFamily="18" charset="0"/>
                      </a:rPr>
                      <m:t>𝑀𝐼𝑁</m:t>
                    </m:r>
                  </m:oMath>
                </a14:m>
                <a:endParaRPr lang="en-US" dirty="0"/>
              </a:p>
              <a:p>
                <a:pPr>
                  <a:buFontTx/>
                  <a:buChar char="-"/>
                </a:pPr>
                <a:endParaRPr lang="en-US" dirty="0"/>
              </a:p>
            </p:txBody>
          </p:sp>
        </mc:Choice>
        <mc:Fallback xmlns="">
          <p:sp>
            <p:nvSpPr>
              <p:cNvPr id="3" name="Content Placeholder 2">
                <a:extLst>
                  <a:ext uri="{FF2B5EF4-FFF2-40B4-BE49-F238E27FC236}">
                    <a16:creationId xmlns:a16="http://schemas.microsoft.com/office/drawing/2014/main" id="{FBF0A126-EAE5-A96E-56D4-F77C9B088CBC}"/>
                  </a:ext>
                </a:extLst>
              </p:cNvPr>
              <p:cNvSpPr>
                <a:spLocks noGrp="1" noRot="1" noChangeAspect="1" noMove="1" noResize="1" noEditPoints="1" noAdjustHandles="1" noChangeArrowheads="1" noChangeShapeType="1" noTextEdit="1"/>
              </p:cNvSpPr>
              <p:nvPr>
                <p:ph idx="1"/>
              </p:nvPr>
            </p:nvSpPr>
            <p:spPr>
              <a:blipFill>
                <a:blip r:embed="rId4"/>
                <a:stretch>
                  <a:fillRect l="-1086" t="-2222"/>
                </a:stretch>
              </a:blipFill>
            </p:spPr>
            <p:txBody>
              <a:bodyPr/>
              <a:lstStyle/>
              <a:p>
                <a:r>
                  <a:rPr lang="en-US">
                    <a:noFill/>
                  </a:rPr>
                  <a:t> </a:t>
                </a:r>
              </a:p>
            </p:txBody>
          </p:sp>
        </mc:Fallback>
      </mc:AlternateContent>
      <p:sp>
        <p:nvSpPr>
          <p:cNvPr id="20" name="Right Arrow 19">
            <a:extLst>
              <a:ext uri="{FF2B5EF4-FFF2-40B4-BE49-F238E27FC236}">
                <a16:creationId xmlns:a16="http://schemas.microsoft.com/office/drawing/2014/main" id="{24B321D5-4D79-6EAB-5329-71E85256CF9A}"/>
              </a:ext>
            </a:extLst>
          </p:cNvPr>
          <p:cNvSpPr/>
          <p:nvPr/>
        </p:nvSpPr>
        <p:spPr>
          <a:xfrm>
            <a:off x="4274288" y="4619986"/>
            <a:ext cx="2198300" cy="708551"/>
          </a:xfrm>
          <a:prstGeom prst="rightArrow">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Cast Rays</a:t>
            </a:r>
          </a:p>
        </p:txBody>
      </p:sp>
      <p:grpSp>
        <p:nvGrpSpPr>
          <p:cNvPr id="19" name="Group 18">
            <a:extLst>
              <a:ext uri="{FF2B5EF4-FFF2-40B4-BE49-F238E27FC236}">
                <a16:creationId xmlns:a16="http://schemas.microsoft.com/office/drawing/2014/main" id="{486BD33B-6181-A681-EA38-95D849944B3F}"/>
              </a:ext>
            </a:extLst>
          </p:cNvPr>
          <p:cNvGrpSpPr/>
          <p:nvPr/>
        </p:nvGrpSpPr>
        <p:grpSpPr>
          <a:xfrm>
            <a:off x="6625277" y="3331280"/>
            <a:ext cx="2648197" cy="3265714"/>
            <a:chOff x="6625277" y="3331280"/>
            <a:chExt cx="2648197" cy="3265714"/>
          </a:xfrm>
        </p:grpSpPr>
        <p:sp>
          <p:nvSpPr>
            <p:cNvPr id="13" name="Rectangle 12">
              <a:extLst>
                <a:ext uri="{FF2B5EF4-FFF2-40B4-BE49-F238E27FC236}">
                  <a16:creationId xmlns:a16="http://schemas.microsoft.com/office/drawing/2014/main" id="{95B97AFF-D29C-8D25-D954-5CE11A8F4129}"/>
                </a:ext>
              </a:extLst>
            </p:cNvPr>
            <p:cNvSpPr/>
            <p:nvPr/>
          </p:nvSpPr>
          <p:spPr>
            <a:xfrm>
              <a:off x="6625277" y="3331280"/>
              <a:ext cx="2648197" cy="3265714"/>
            </a:xfrm>
            <a:prstGeom prst="rect">
              <a:avLst/>
            </a:prstGeom>
            <a:noFill/>
            <a:ln>
              <a:solidFill>
                <a:schemeClr val="accent1">
                  <a:shade val="15000"/>
                </a:schemeClr>
              </a:solidFill>
              <a:prstDash val="dash"/>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1D490E43-FFEA-1EAA-3C1D-F0EB23945E10}"/>
                </a:ext>
              </a:extLst>
            </p:cNvPr>
            <p:cNvSpPr/>
            <p:nvPr/>
          </p:nvSpPr>
          <p:spPr>
            <a:xfrm>
              <a:off x="7080392" y="3500884"/>
              <a:ext cx="1484414" cy="1000496"/>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22423A5C-7AFE-DB87-7F18-015E4E87893D}"/>
                </a:ext>
              </a:extLst>
            </p:cNvPr>
            <p:cNvSpPr/>
            <p:nvPr/>
          </p:nvSpPr>
          <p:spPr>
            <a:xfrm>
              <a:off x="8087860" y="3671867"/>
              <a:ext cx="893897" cy="1184303"/>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F801404-D1D2-CABF-33C5-D7E84F14C201}"/>
                </a:ext>
              </a:extLst>
            </p:cNvPr>
            <p:cNvSpPr/>
            <p:nvPr/>
          </p:nvSpPr>
          <p:spPr>
            <a:xfrm>
              <a:off x="7552530" y="5836883"/>
              <a:ext cx="893897" cy="541250"/>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16F3CF6-32C3-1BC0-8B71-041888722356}"/>
                    </a:ext>
                  </a:extLst>
                </p:cNvPr>
                <p:cNvSpPr txBox="1"/>
                <p:nvPr/>
              </p:nvSpPr>
              <p:spPr>
                <a:xfrm>
                  <a:off x="7044882" y="3478900"/>
                  <a:ext cx="423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oMath>
                    </m:oMathPara>
                  </a14:m>
                  <a:endParaRPr lang="en-US" dirty="0"/>
                </a:p>
              </p:txBody>
            </p:sp>
          </mc:Choice>
          <mc:Fallback xmlns="">
            <p:sp>
              <p:nvSpPr>
                <p:cNvPr id="40" name="TextBox 39">
                  <a:extLst>
                    <a:ext uri="{FF2B5EF4-FFF2-40B4-BE49-F238E27FC236}">
                      <a16:creationId xmlns:a16="http://schemas.microsoft.com/office/drawing/2014/main" id="{D16F3CF6-32C3-1BC0-8B71-041888722356}"/>
                    </a:ext>
                  </a:extLst>
                </p:cNvPr>
                <p:cNvSpPr txBox="1">
                  <a:spLocks noRot="1" noChangeAspect="1" noMove="1" noResize="1" noEditPoints="1" noAdjustHandles="1" noChangeArrowheads="1" noChangeShapeType="1" noTextEdit="1"/>
                </p:cNvSpPr>
                <p:nvPr/>
              </p:nvSpPr>
              <p:spPr>
                <a:xfrm>
                  <a:off x="7044882" y="3478900"/>
                  <a:ext cx="423193"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83F46AD-B32E-6BEF-93E2-0AE0B7BDDC00}"/>
                    </a:ext>
                  </a:extLst>
                </p:cNvPr>
                <p:cNvSpPr txBox="1"/>
                <p:nvPr/>
              </p:nvSpPr>
              <p:spPr>
                <a:xfrm>
                  <a:off x="8613521" y="4445463"/>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2</m:t>
                            </m:r>
                          </m:sub>
                        </m:sSub>
                      </m:oMath>
                    </m:oMathPara>
                  </a14:m>
                  <a:endParaRPr lang="en-US" dirty="0"/>
                </a:p>
              </p:txBody>
            </p:sp>
          </mc:Choice>
          <mc:Fallback xmlns="">
            <p:sp>
              <p:nvSpPr>
                <p:cNvPr id="41" name="TextBox 40">
                  <a:extLst>
                    <a:ext uri="{FF2B5EF4-FFF2-40B4-BE49-F238E27FC236}">
                      <a16:creationId xmlns:a16="http://schemas.microsoft.com/office/drawing/2014/main" id="{583F46AD-B32E-6BEF-93E2-0AE0B7BDDC00}"/>
                    </a:ext>
                  </a:extLst>
                </p:cNvPr>
                <p:cNvSpPr txBox="1">
                  <a:spLocks noRot="1" noChangeAspect="1" noMove="1" noResize="1" noEditPoints="1" noAdjustHandles="1" noChangeArrowheads="1" noChangeShapeType="1" noTextEdit="1"/>
                </p:cNvSpPr>
                <p:nvPr/>
              </p:nvSpPr>
              <p:spPr>
                <a:xfrm>
                  <a:off x="8613521" y="4445463"/>
                  <a:ext cx="428515"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14EA813-E6C5-7D9F-F3A6-480BA398262C}"/>
                    </a:ext>
                  </a:extLst>
                </p:cNvPr>
                <p:cNvSpPr txBox="1"/>
                <p:nvPr/>
              </p:nvSpPr>
              <p:spPr>
                <a:xfrm>
                  <a:off x="7486226" y="5763965"/>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3</m:t>
                            </m:r>
                          </m:sub>
                        </m:sSub>
                      </m:oMath>
                    </m:oMathPara>
                  </a14:m>
                  <a:endParaRPr lang="en-US" dirty="0"/>
                </a:p>
              </p:txBody>
            </p:sp>
          </mc:Choice>
          <mc:Fallback xmlns="">
            <p:sp>
              <p:nvSpPr>
                <p:cNvPr id="42" name="TextBox 41">
                  <a:extLst>
                    <a:ext uri="{FF2B5EF4-FFF2-40B4-BE49-F238E27FC236}">
                      <a16:creationId xmlns:a16="http://schemas.microsoft.com/office/drawing/2014/main" id="{D14EA813-E6C5-7D9F-F3A6-480BA398262C}"/>
                    </a:ext>
                  </a:extLst>
                </p:cNvPr>
                <p:cNvSpPr txBox="1">
                  <a:spLocks noRot="1" noChangeAspect="1" noMove="1" noResize="1" noEditPoints="1" noAdjustHandles="1" noChangeArrowheads="1" noChangeShapeType="1" noTextEdit="1"/>
                </p:cNvSpPr>
                <p:nvPr/>
              </p:nvSpPr>
              <p:spPr>
                <a:xfrm>
                  <a:off x="7486226" y="5763965"/>
                  <a:ext cx="428515" cy="369332"/>
                </a:xfrm>
                <a:prstGeom prst="rect">
                  <a:avLst/>
                </a:prstGeom>
                <a:blipFill>
                  <a:blip r:embed="rId7"/>
                  <a:stretch>
                    <a:fillRect/>
                  </a:stretch>
                </a:blipFill>
              </p:spPr>
              <p:txBody>
                <a:bodyPr/>
                <a:lstStyle/>
                <a:p>
                  <a:r>
                    <a:rPr lang="en-US">
                      <a:noFill/>
                    </a:rPr>
                    <a:t> </a:t>
                  </a:r>
                </a:p>
              </p:txBody>
            </p:sp>
          </mc:Fallback>
        </mc:AlternateContent>
      </p:grpSp>
      <p:grpSp>
        <p:nvGrpSpPr>
          <p:cNvPr id="59" name="Group 58">
            <a:extLst>
              <a:ext uri="{FF2B5EF4-FFF2-40B4-BE49-F238E27FC236}">
                <a16:creationId xmlns:a16="http://schemas.microsoft.com/office/drawing/2014/main" id="{BB920BBB-51ED-3D1B-D50A-158D4FFA40AB}"/>
              </a:ext>
            </a:extLst>
          </p:cNvPr>
          <p:cNvGrpSpPr/>
          <p:nvPr/>
        </p:nvGrpSpPr>
        <p:grpSpPr>
          <a:xfrm>
            <a:off x="6585066" y="3231416"/>
            <a:ext cx="5167438" cy="3204412"/>
            <a:chOff x="6585066" y="3231416"/>
            <a:chExt cx="5167438" cy="3204412"/>
          </a:xfrm>
        </p:grpSpPr>
        <p:cxnSp>
          <p:nvCxnSpPr>
            <p:cNvPr id="24" name="Straight Arrow Connector 23">
              <a:extLst>
                <a:ext uri="{FF2B5EF4-FFF2-40B4-BE49-F238E27FC236}">
                  <a16:creationId xmlns:a16="http://schemas.microsoft.com/office/drawing/2014/main" id="{373B1E5B-5806-9BFD-348D-41C196B1F489}"/>
                </a:ext>
              </a:extLst>
            </p:cNvPr>
            <p:cNvCxnSpPr/>
            <p:nvPr/>
          </p:nvCxnSpPr>
          <p:spPr>
            <a:xfrm>
              <a:off x="8042859" y="6139837"/>
              <a:ext cx="476518" cy="0"/>
            </a:xfrm>
            <a:prstGeom prst="straightConnector1">
              <a:avLst/>
            </a:prstGeom>
            <a:ln w="25400">
              <a:solidFill>
                <a:srgbClr val="FF0000"/>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7B749B40-EB47-B0ED-3BCF-CC27ACACC171}"/>
                </a:ext>
              </a:extLst>
            </p:cNvPr>
            <p:cNvGrpSpPr/>
            <p:nvPr/>
          </p:nvGrpSpPr>
          <p:grpSpPr>
            <a:xfrm>
              <a:off x="6585066" y="3231416"/>
              <a:ext cx="5167438" cy="2162296"/>
              <a:chOff x="6585066" y="3231416"/>
              <a:chExt cx="5167438" cy="2162296"/>
            </a:xfrm>
          </p:grpSpPr>
          <p:sp>
            <p:nvSpPr>
              <p:cNvPr id="26" name="Rectangle 25">
                <a:extLst>
                  <a:ext uri="{FF2B5EF4-FFF2-40B4-BE49-F238E27FC236}">
                    <a16:creationId xmlns:a16="http://schemas.microsoft.com/office/drawing/2014/main" id="{F3892046-A730-3083-4602-92A1FC1AEACD}"/>
                  </a:ext>
                </a:extLst>
              </p:cNvPr>
              <p:cNvSpPr/>
              <p:nvPr/>
            </p:nvSpPr>
            <p:spPr>
              <a:xfrm>
                <a:off x="9426163" y="3331280"/>
                <a:ext cx="495759" cy="16960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B16B9FF-81E3-9BE4-533A-BAE416E45839}"/>
                  </a:ext>
                </a:extLst>
              </p:cNvPr>
              <p:cNvSpPr/>
              <p:nvPr/>
            </p:nvSpPr>
            <p:spPr>
              <a:xfrm>
                <a:off x="9424008" y="3756391"/>
                <a:ext cx="495759" cy="169604"/>
              </a:xfrm>
              <a:prstGeom prst="rect">
                <a:avLst/>
              </a:prstGeom>
              <a:solidFill>
                <a:srgbClr val="FF0000">
                  <a:alpha val="496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36E589A-1919-33C5-44B0-356492A39F58}"/>
                  </a:ext>
                </a:extLst>
              </p:cNvPr>
              <p:cNvSpPr/>
              <p:nvPr/>
            </p:nvSpPr>
            <p:spPr>
              <a:xfrm>
                <a:off x="9424007" y="4179216"/>
                <a:ext cx="495759" cy="16960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72A8B4E-09D1-8F9E-2DE9-E86D29BFC90F}"/>
                  </a:ext>
                </a:extLst>
              </p:cNvPr>
              <p:cNvSpPr txBox="1"/>
              <p:nvPr/>
            </p:nvSpPr>
            <p:spPr>
              <a:xfrm>
                <a:off x="9919767" y="3231416"/>
                <a:ext cx="614271" cy="369332"/>
              </a:xfrm>
              <a:prstGeom prst="rect">
                <a:avLst/>
              </a:prstGeom>
              <a:noFill/>
            </p:spPr>
            <p:txBody>
              <a:bodyPr wrap="none" rtlCol="0">
                <a:spAutoFit/>
              </a:bodyPr>
              <a:lstStyle/>
              <a:p>
                <a:r>
                  <a:rPr lang="en-US" dirty="0"/>
                  <a:t>Miss</a:t>
                </a:r>
              </a:p>
            </p:txBody>
          </p:sp>
          <p:sp>
            <p:nvSpPr>
              <p:cNvPr id="30" name="TextBox 29">
                <a:extLst>
                  <a:ext uri="{FF2B5EF4-FFF2-40B4-BE49-F238E27FC236}">
                    <a16:creationId xmlns:a16="http://schemas.microsoft.com/office/drawing/2014/main" id="{1B36F971-4EC7-1807-D089-20FB8CD05320}"/>
                  </a:ext>
                </a:extLst>
              </p:cNvPr>
              <p:cNvSpPr txBox="1"/>
              <p:nvPr/>
            </p:nvSpPr>
            <p:spPr>
              <a:xfrm>
                <a:off x="9936238" y="3656527"/>
                <a:ext cx="1816266" cy="369332"/>
              </a:xfrm>
              <a:prstGeom prst="rect">
                <a:avLst/>
              </a:prstGeom>
              <a:noFill/>
            </p:spPr>
            <p:txBody>
              <a:bodyPr wrap="none" rtlCol="0">
                <a:spAutoFit/>
              </a:bodyPr>
              <a:lstStyle/>
              <a:p>
                <a:r>
                  <a:rPr lang="en-US" dirty="0"/>
                  <a:t>Hit, False Positive</a:t>
                </a:r>
              </a:p>
            </p:txBody>
          </p:sp>
          <p:sp>
            <p:nvSpPr>
              <p:cNvPr id="31" name="TextBox 30">
                <a:extLst>
                  <a:ext uri="{FF2B5EF4-FFF2-40B4-BE49-F238E27FC236}">
                    <a16:creationId xmlns:a16="http://schemas.microsoft.com/office/drawing/2014/main" id="{313CE3A6-F488-4FD0-C556-D4F6EA924F13}"/>
                  </a:ext>
                </a:extLst>
              </p:cNvPr>
              <p:cNvSpPr txBox="1"/>
              <p:nvPr/>
            </p:nvSpPr>
            <p:spPr>
              <a:xfrm>
                <a:off x="9936238" y="4077489"/>
                <a:ext cx="458780" cy="369332"/>
              </a:xfrm>
              <a:prstGeom prst="rect">
                <a:avLst/>
              </a:prstGeom>
              <a:noFill/>
            </p:spPr>
            <p:txBody>
              <a:bodyPr wrap="none" rtlCol="0">
                <a:spAutoFit/>
              </a:bodyPr>
              <a:lstStyle/>
              <a:p>
                <a:r>
                  <a:rPr lang="en-US" dirty="0"/>
                  <a:t>Hit</a:t>
                </a:r>
              </a:p>
            </p:txBody>
          </p:sp>
          <p:grpSp>
            <p:nvGrpSpPr>
              <p:cNvPr id="21" name="Group 20">
                <a:extLst>
                  <a:ext uri="{FF2B5EF4-FFF2-40B4-BE49-F238E27FC236}">
                    <a16:creationId xmlns:a16="http://schemas.microsoft.com/office/drawing/2014/main" id="{F9A64BB0-11C2-CC6A-ACDB-26B760FA5B91}"/>
                  </a:ext>
                </a:extLst>
              </p:cNvPr>
              <p:cNvGrpSpPr/>
              <p:nvPr/>
            </p:nvGrpSpPr>
            <p:grpSpPr>
              <a:xfrm>
                <a:off x="6585066" y="3811232"/>
                <a:ext cx="2129846" cy="1582480"/>
                <a:chOff x="6585066" y="3811232"/>
                <a:chExt cx="2129846" cy="1582480"/>
              </a:xfrm>
            </p:grpSpPr>
            <p:cxnSp>
              <p:nvCxnSpPr>
                <p:cNvPr id="22" name="Straight Arrow Connector 21">
                  <a:extLst>
                    <a:ext uri="{FF2B5EF4-FFF2-40B4-BE49-F238E27FC236}">
                      <a16:creationId xmlns:a16="http://schemas.microsoft.com/office/drawing/2014/main" id="{2442135F-DA87-04CF-9D40-EED703BE60A0}"/>
                    </a:ext>
                  </a:extLst>
                </p:cNvPr>
                <p:cNvCxnSpPr/>
                <p:nvPr/>
              </p:nvCxnSpPr>
              <p:spPr>
                <a:xfrm>
                  <a:off x="6982264" y="4136010"/>
                  <a:ext cx="476518" cy="0"/>
                </a:xfrm>
                <a:prstGeom prst="straightConnector1">
                  <a:avLst/>
                </a:prstGeom>
                <a:ln w="25400">
                  <a:solidFill>
                    <a:srgbClr val="FF0000">
                      <a:alpha val="50052"/>
                    </a:srgbClr>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22EA9FB-B076-1ED3-2C0B-4C640A047BB3}"/>
                    </a:ext>
                  </a:extLst>
                </p:cNvPr>
                <p:cNvCxnSpPr/>
                <p:nvPr/>
              </p:nvCxnSpPr>
              <p:spPr>
                <a:xfrm>
                  <a:off x="8238394" y="3897971"/>
                  <a:ext cx="476518" cy="0"/>
                </a:xfrm>
                <a:prstGeom prst="straightConnector1">
                  <a:avLst/>
                </a:prstGeom>
                <a:ln w="25400">
                  <a:solidFill>
                    <a:srgbClr val="FF0000"/>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7030703-E529-4BED-24BC-F074FE0861EF}"/>
                    </a:ext>
                  </a:extLst>
                </p:cNvPr>
                <p:cNvCxnSpPr/>
                <p:nvPr/>
              </p:nvCxnSpPr>
              <p:spPr>
                <a:xfrm>
                  <a:off x="6982264" y="5393712"/>
                  <a:ext cx="476518" cy="0"/>
                </a:xfrm>
                <a:prstGeom prst="straightConnector1">
                  <a:avLst/>
                </a:prstGeom>
                <a:ln w="25400">
                  <a:solidFill>
                    <a:schemeClr val="accent5">
                      <a:lumMod val="75000"/>
                    </a:schemeClr>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41AE6C6-5397-D92F-624B-E67CF966F4FD}"/>
                        </a:ext>
                      </a:extLst>
                    </p:cNvPr>
                    <p:cNvSpPr txBox="1"/>
                    <p:nvPr/>
                  </p:nvSpPr>
                  <p:spPr>
                    <a:xfrm>
                      <a:off x="6585066" y="3811232"/>
                      <a:ext cx="4413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oMath>
                        </m:oMathPara>
                      </a14:m>
                      <a:endParaRPr lang="en-US" dirty="0"/>
                    </a:p>
                  </p:txBody>
                </p:sp>
              </mc:Choice>
              <mc:Fallback xmlns="">
                <p:sp>
                  <p:nvSpPr>
                    <p:cNvPr id="43" name="TextBox 42">
                      <a:extLst>
                        <a:ext uri="{FF2B5EF4-FFF2-40B4-BE49-F238E27FC236}">
                          <a16:creationId xmlns:a16="http://schemas.microsoft.com/office/drawing/2014/main" id="{741AE6C6-5397-D92F-624B-E67CF966F4FD}"/>
                        </a:ext>
                      </a:extLst>
                    </p:cNvPr>
                    <p:cNvSpPr txBox="1">
                      <a:spLocks noRot="1" noChangeAspect="1" noMove="1" noResize="1" noEditPoints="1" noAdjustHandles="1" noChangeArrowheads="1" noChangeShapeType="1" noTextEdit="1"/>
                    </p:cNvSpPr>
                    <p:nvPr/>
                  </p:nvSpPr>
                  <p:spPr>
                    <a:xfrm>
                      <a:off x="6585066" y="3811232"/>
                      <a:ext cx="44133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9001402-0DC9-B6F6-4B4A-FE1D18F4D779}"/>
                        </a:ext>
                      </a:extLst>
                    </p:cNvPr>
                    <p:cNvSpPr txBox="1"/>
                    <p:nvPr/>
                  </p:nvSpPr>
                  <p:spPr>
                    <a:xfrm>
                      <a:off x="8110956" y="401752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oMath>
                        </m:oMathPara>
                      </a14:m>
                      <a:endParaRPr lang="en-US" dirty="0"/>
                    </a:p>
                  </p:txBody>
                </p:sp>
              </mc:Choice>
              <mc:Fallback xmlns="">
                <p:sp>
                  <p:nvSpPr>
                    <p:cNvPr id="44" name="TextBox 43">
                      <a:extLst>
                        <a:ext uri="{FF2B5EF4-FFF2-40B4-BE49-F238E27FC236}">
                          <a16:creationId xmlns:a16="http://schemas.microsoft.com/office/drawing/2014/main" id="{69001402-0DC9-B6F6-4B4A-FE1D18F4D779}"/>
                        </a:ext>
                      </a:extLst>
                    </p:cNvPr>
                    <p:cNvSpPr txBox="1">
                      <a:spLocks noRot="1" noChangeAspect="1" noMove="1" noResize="1" noEditPoints="1" noAdjustHandles="1" noChangeArrowheads="1" noChangeShapeType="1" noTextEdit="1"/>
                    </p:cNvSpPr>
                    <p:nvPr/>
                  </p:nvSpPr>
                  <p:spPr>
                    <a:xfrm>
                      <a:off x="8110956" y="4017523"/>
                      <a:ext cx="446661"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F9F1FC9-CD99-6C00-0ECE-8BB6EF03D662}"/>
                        </a:ext>
                      </a:extLst>
                    </p:cNvPr>
                    <p:cNvSpPr txBox="1"/>
                    <p:nvPr/>
                  </p:nvSpPr>
                  <p:spPr>
                    <a:xfrm>
                      <a:off x="6609011" y="502106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3</m:t>
                                </m:r>
                              </m:sub>
                            </m:sSub>
                          </m:oMath>
                        </m:oMathPara>
                      </a14:m>
                      <a:endParaRPr lang="en-US" dirty="0"/>
                    </a:p>
                  </p:txBody>
                </p:sp>
              </mc:Choice>
              <mc:Fallback xmlns="">
                <p:sp>
                  <p:nvSpPr>
                    <p:cNvPr id="45" name="TextBox 44">
                      <a:extLst>
                        <a:ext uri="{FF2B5EF4-FFF2-40B4-BE49-F238E27FC236}">
                          <a16:creationId xmlns:a16="http://schemas.microsoft.com/office/drawing/2014/main" id="{5F9F1FC9-CD99-6C00-0ECE-8BB6EF03D662}"/>
                        </a:ext>
                      </a:extLst>
                    </p:cNvPr>
                    <p:cNvSpPr txBox="1">
                      <a:spLocks noRot="1" noChangeAspect="1" noMove="1" noResize="1" noEditPoints="1" noAdjustHandles="1" noChangeArrowheads="1" noChangeShapeType="1" noTextEdit="1"/>
                    </p:cNvSpPr>
                    <p:nvPr/>
                  </p:nvSpPr>
                  <p:spPr>
                    <a:xfrm>
                      <a:off x="6609011" y="5021069"/>
                      <a:ext cx="446661" cy="369332"/>
                    </a:xfrm>
                    <a:prstGeom prst="rect">
                      <a:avLst/>
                    </a:prstGeom>
                    <a:blipFill>
                      <a:blip r:embed="rId10"/>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9EC3D12-DF0E-BF67-9D52-AE227385B295}"/>
                    </a:ext>
                  </a:extLst>
                </p:cNvPr>
                <p:cNvSpPr txBox="1"/>
                <p:nvPr/>
              </p:nvSpPr>
              <p:spPr>
                <a:xfrm>
                  <a:off x="8018660" y="6066496"/>
                  <a:ext cx="4421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4</m:t>
                            </m:r>
                          </m:sub>
                        </m:sSub>
                      </m:oMath>
                    </m:oMathPara>
                  </a14:m>
                  <a:endParaRPr lang="en-US" dirty="0"/>
                </a:p>
              </p:txBody>
            </p:sp>
          </mc:Choice>
          <mc:Fallback xmlns="">
            <p:sp>
              <p:nvSpPr>
                <p:cNvPr id="46" name="TextBox 45">
                  <a:extLst>
                    <a:ext uri="{FF2B5EF4-FFF2-40B4-BE49-F238E27FC236}">
                      <a16:creationId xmlns:a16="http://schemas.microsoft.com/office/drawing/2014/main" id="{B9EC3D12-DF0E-BF67-9D52-AE227385B295}"/>
                    </a:ext>
                  </a:extLst>
                </p:cNvPr>
                <p:cNvSpPr txBox="1">
                  <a:spLocks noRot="1" noChangeAspect="1" noMove="1" noResize="1" noEditPoints="1" noAdjustHandles="1" noChangeArrowheads="1" noChangeShapeType="1" noTextEdit="1"/>
                </p:cNvSpPr>
                <p:nvPr/>
              </p:nvSpPr>
              <p:spPr>
                <a:xfrm>
                  <a:off x="8018660" y="6066496"/>
                  <a:ext cx="442172" cy="369332"/>
                </a:xfrm>
                <a:prstGeom prst="rect">
                  <a:avLst/>
                </a:prstGeom>
                <a:blipFill>
                  <a:blip r:embed="rId11"/>
                  <a:stretch>
                    <a:fillRect/>
                  </a:stretch>
                </a:blipFill>
              </p:spPr>
              <p:txBody>
                <a:bodyPr/>
                <a:lstStyle/>
                <a:p>
                  <a:r>
                    <a:rPr lang="en-US">
                      <a:noFill/>
                    </a:rPr>
                    <a:t> </a:t>
                  </a:r>
                </a:p>
              </p:txBody>
            </p:sp>
          </mc:Fallback>
        </mc:AlternateContent>
      </p:grpSp>
      <p:sp>
        <p:nvSpPr>
          <p:cNvPr id="47" name="Slide Number Placeholder 46">
            <a:extLst>
              <a:ext uri="{FF2B5EF4-FFF2-40B4-BE49-F238E27FC236}">
                <a16:creationId xmlns:a16="http://schemas.microsoft.com/office/drawing/2014/main" id="{31BD738F-4EB8-9491-9631-1A93EC65BC6D}"/>
              </a:ext>
            </a:extLst>
          </p:cNvPr>
          <p:cNvSpPr>
            <a:spLocks noGrp="1"/>
          </p:cNvSpPr>
          <p:nvPr>
            <p:ph type="sldNum" sz="quarter" idx="12"/>
          </p:nvPr>
        </p:nvSpPr>
        <p:spPr/>
        <p:txBody>
          <a:bodyPr/>
          <a:lstStyle/>
          <a:p>
            <a:fld id="{9D3D49B9-F9C9-8A41-9FE2-284E129F6E43}" type="slidenum">
              <a:rPr lang="en-US" smtClean="0"/>
              <a:t>11</a:t>
            </a:fld>
            <a:endParaRPr lang="en-US" dirty="0"/>
          </a:p>
        </p:txBody>
      </p:sp>
      <p:grpSp>
        <p:nvGrpSpPr>
          <p:cNvPr id="15" name="Group 14">
            <a:extLst>
              <a:ext uri="{FF2B5EF4-FFF2-40B4-BE49-F238E27FC236}">
                <a16:creationId xmlns:a16="http://schemas.microsoft.com/office/drawing/2014/main" id="{BCA938C9-46AC-86EC-E4DA-CD85E6B30815}"/>
              </a:ext>
            </a:extLst>
          </p:cNvPr>
          <p:cNvGrpSpPr/>
          <p:nvPr/>
        </p:nvGrpSpPr>
        <p:grpSpPr>
          <a:xfrm>
            <a:off x="1414251" y="3331280"/>
            <a:ext cx="2689889" cy="3265714"/>
            <a:chOff x="1414251" y="3331280"/>
            <a:chExt cx="2689889" cy="3265714"/>
          </a:xfrm>
        </p:grpSpPr>
        <p:sp>
          <p:nvSpPr>
            <p:cNvPr id="4" name="Oval 3">
              <a:extLst>
                <a:ext uri="{FF2B5EF4-FFF2-40B4-BE49-F238E27FC236}">
                  <a16:creationId xmlns:a16="http://schemas.microsoft.com/office/drawing/2014/main" id="{540A0F34-99EF-6F4E-9F57-5C796B812622}"/>
                </a:ext>
              </a:extLst>
            </p:cNvPr>
            <p:cNvSpPr/>
            <p:nvPr/>
          </p:nvSpPr>
          <p:spPr>
            <a:xfrm>
              <a:off x="1740559" y="4058679"/>
              <a:ext cx="120523" cy="120523"/>
            </a:xfrm>
            <a:prstGeom prst="ellipse">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630F10-69DC-878A-2416-6C3CC5FFD0B2}"/>
                </a:ext>
              </a:extLst>
            </p:cNvPr>
            <p:cNvSpPr/>
            <p:nvPr/>
          </p:nvSpPr>
          <p:spPr>
            <a:xfrm>
              <a:off x="1455943" y="3331280"/>
              <a:ext cx="2648197" cy="3265714"/>
            </a:xfrm>
            <a:prstGeom prst="rect">
              <a:avLst/>
            </a:prstGeom>
            <a:noFill/>
            <a:ln>
              <a:solidFill>
                <a:schemeClr val="accent1">
                  <a:shade val="15000"/>
                </a:schemeClr>
              </a:solidFill>
              <a:prstDash val="dash"/>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0D508689-3DBE-89A2-DFF9-D113596FF09C}"/>
                </a:ext>
              </a:extLst>
            </p:cNvPr>
            <p:cNvSpPr/>
            <p:nvPr/>
          </p:nvSpPr>
          <p:spPr>
            <a:xfrm>
              <a:off x="1911058" y="3500884"/>
              <a:ext cx="1484414" cy="1000496"/>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E0C903A0-49E5-CC29-87C3-EE297EA8D137}"/>
                </a:ext>
              </a:extLst>
            </p:cNvPr>
            <p:cNvSpPr/>
            <p:nvPr/>
          </p:nvSpPr>
          <p:spPr>
            <a:xfrm>
              <a:off x="3008670" y="3834045"/>
              <a:ext cx="120523" cy="120523"/>
            </a:xfrm>
            <a:prstGeom prst="ellipse">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962ED7-86FD-DA7D-A90A-88F24358F1A2}"/>
                </a:ext>
              </a:extLst>
            </p:cNvPr>
            <p:cNvSpPr/>
            <p:nvPr/>
          </p:nvSpPr>
          <p:spPr>
            <a:xfrm>
              <a:off x="2918526" y="3671867"/>
              <a:ext cx="893897" cy="1184303"/>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3E860330-2A68-551A-A126-062665415AA6}"/>
                </a:ext>
              </a:extLst>
            </p:cNvPr>
            <p:cNvSpPr/>
            <p:nvPr/>
          </p:nvSpPr>
          <p:spPr>
            <a:xfrm>
              <a:off x="1749264" y="5328537"/>
              <a:ext cx="120523" cy="120523"/>
            </a:xfrm>
            <a:prstGeom prst="ellipse">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C7F917-6D2B-CB4C-F4DE-820481FB0E09}"/>
                </a:ext>
              </a:extLst>
            </p:cNvPr>
            <p:cNvSpPr/>
            <p:nvPr/>
          </p:nvSpPr>
          <p:spPr>
            <a:xfrm>
              <a:off x="2383196" y="5836883"/>
              <a:ext cx="893897" cy="541250"/>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B2128515-CE5F-5048-5F8D-D8FF9A52C7A7}"/>
                </a:ext>
              </a:extLst>
            </p:cNvPr>
            <p:cNvSpPr/>
            <p:nvPr/>
          </p:nvSpPr>
          <p:spPr>
            <a:xfrm>
              <a:off x="2819618" y="6080019"/>
              <a:ext cx="120523" cy="120523"/>
            </a:xfrm>
            <a:prstGeom prst="ellipse">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A838442-82E4-0F9B-1ECF-7B4BB22BB48F}"/>
                    </a:ext>
                  </a:extLst>
                </p:cNvPr>
                <p:cNvSpPr txBox="1"/>
                <p:nvPr/>
              </p:nvSpPr>
              <p:spPr>
                <a:xfrm>
                  <a:off x="1414251" y="3725789"/>
                  <a:ext cx="4413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a:extLst>
                    <a:ext uri="{FF2B5EF4-FFF2-40B4-BE49-F238E27FC236}">
                      <a16:creationId xmlns:a16="http://schemas.microsoft.com/office/drawing/2014/main" id="{2A838442-82E4-0F9B-1ECF-7B4BB22BB48F}"/>
                    </a:ext>
                  </a:extLst>
                </p:cNvPr>
                <p:cNvSpPr txBox="1">
                  <a:spLocks noRot="1" noChangeAspect="1" noMove="1" noResize="1" noEditPoints="1" noAdjustHandles="1" noChangeArrowheads="1" noChangeShapeType="1" noTextEdit="1"/>
                </p:cNvSpPr>
                <p:nvPr/>
              </p:nvSpPr>
              <p:spPr>
                <a:xfrm>
                  <a:off x="1414251" y="3725789"/>
                  <a:ext cx="441339"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5D334C5-6765-FBE8-18AD-365B1960F5DF}"/>
                    </a:ext>
                  </a:extLst>
                </p:cNvPr>
                <p:cNvSpPr txBox="1"/>
                <p:nvPr/>
              </p:nvSpPr>
              <p:spPr>
                <a:xfrm>
                  <a:off x="2940141" y="3932080"/>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a:extLst>
                    <a:ext uri="{FF2B5EF4-FFF2-40B4-BE49-F238E27FC236}">
                      <a16:creationId xmlns:a16="http://schemas.microsoft.com/office/drawing/2014/main" id="{15D334C5-6765-FBE8-18AD-365B1960F5DF}"/>
                    </a:ext>
                  </a:extLst>
                </p:cNvPr>
                <p:cNvSpPr txBox="1">
                  <a:spLocks noRot="1" noChangeAspect="1" noMove="1" noResize="1" noEditPoints="1" noAdjustHandles="1" noChangeArrowheads="1" noChangeShapeType="1" noTextEdit="1"/>
                </p:cNvSpPr>
                <p:nvPr/>
              </p:nvSpPr>
              <p:spPr>
                <a:xfrm>
                  <a:off x="2940141" y="3932080"/>
                  <a:ext cx="446661"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77C4C24-61FE-0E2E-2E6F-AC9AAE6B8797}"/>
                    </a:ext>
                  </a:extLst>
                </p:cNvPr>
                <p:cNvSpPr txBox="1"/>
                <p:nvPr/>
              </p:nvSpPr>
              <p:spPr>
                <a:xfrm>
                  <a:off x="1438196" y="4935626"/>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a:extLst>
                    <a:ext uri="{FF2B5EF4-FFF2-40B4-BE49-F238E27FC236}">
                      <a16:creationId xmlns:a16="http://schemas.microsoft.com/office/drawing/2014/main" id="{C77C4C24-61FE-0E2E-2E6F-AC9AAE6B8797}"/>
                    </a:ext>
                  </a:extLst>
                </p:cNvPr>
                <p:cNvSpPr txBox="1">
                  <a:spLocks noRot="1" noChangeAspect="1" noMove="1" noResize="1" noEditPoints="1" noAdjustHandles="1" noChangeArrowheads="1" noChangeShapeType="1" noTextEdit="1"/>
                </p:cNvSpPr>
                <p:nvPr/>
              </p:nvSpPr>
              <p:spPr>
                <a:xfrm>
                  <a:off x="1438196" y="4935626"/>
                  <a:ext cx="446661"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16DAB58-EBD8-D2A0-E75B-E08EE89A22D0}"/>
                    </a:ext>
                  </a:extLst>
                </p:cNvPr>
                <p:cNvSpPr txBox="1"/>
                <p:nvPr/>
              </p:nvSpPr>
              <p:spPr>
                <a:xfrm>
                  <a:off x="1876809" y="3487201"/>
                  <a:ext cx="423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a:extLst>
                    <a:ext uri="{FF2B5EF4-FFF2-40B4-BE49-F238E27FC236}">
                      <a16:creationId xmlns:a16="http://schemas.microsoft.com/office/drawing/2014/main" id="{416DAB58-EBD8-D2A0-E75B-E08EE89A22D0}"/>
                    </a:ext>
                  </a:extLst>
                </p:cNvPr>
                <p:cNvSpPr txBox="1">
                  <a:spLocks noRot="1" noChangeAspect="1" noMove="1" noResize="1" noEditPoints="1" noAdjustHandles="1" noChangeArrowheads="1" noChangeShapeType="1" noTextEdit="1"/>
                </p:cNvSpPr>
                <p:nvPr/>
              </p:nvSpPr>
              <p:spPr>
                <a:xfrm>
                  <a:off x="1876809" y="3487201"/>
                  <a:ext cx="423193"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C2E7932-7294-30B8-4925-C0989CDC652C}"/>
                    </a:ext>
                  </a:extLst>
                </p:cNvPr>
                <p:cNvSpPr txBox="1"/>
                <p:nvPr/>
              </p:nvSpPr>
              <p:spPr>
                <a:xfrm>
                  <a:off x="3445448" y="4453764"/>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a:extLst>
                    <a:ext uri="{FF2B5EF4-FFF2-40B4-BE49-F238E27FC236}">
                      <a16:creationId xmlns:a16="http://schemas.microsoft.com/office/drawing/2014/main" id="{8C2E7932-7294-30B8-4925-C0989CDC652C}"/>
                    </a:ext>
                  </a:extLst>
                </p:cNvPr>
                <p:cNvSpPr txBox="1">
                  <a:spLocks noRot="1" noChangeAspect="1" noMove="1" noResize="1" noEditPoints="1" noAdjustHandles="1" noChangeArrowheads="1" noChangeShapeType="1" noTextEdit="1"/>
                </p:cNvSpPr>
                <p:nvPr/>
              </p:nvSpPr>
              <p:spPr>
                <a:xfrm>
                  <a:off x="3445448" y="4453764"/>
                  <a:ext cx="428515"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4D50FA2-79B8-3702-A0A1-86E202F677B5}"/>
                    </a:ext>
                  </a:extLst>
                </p:cNvPr>
                <p:cNvSpPr txBox="1"/>
                <p:nvPr/>
              </p:nvSpPr>
              <p:spPr>
                <a:xfrm>
                  <a:off x="2318153" y="5772266"/>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a:extLst>
                    <a:ext uri="{FF2B5EF4-FFF2-40B4-BE49-F238E27FC236}">
                      <a16:creationId xmlns:a16="http://schemas.microsoft.com/office/drawing/2014/main" id="{C4D50FA2-79B8-3702-A0A1-86E202F677B5}"/>
                    </a:ext>
                  </a:extLst>
                </p:cNvPr>
                <p:cNvSpPr txBox="1">
                  <a:spLocks noRot="1" noChangeAspect="1" noMove="1" noResize="1" noEditPoints="1" noAdjustHandles="1" noChangeArrowheads="1" noChangeShapeType="1" noTextEdit="1"/>
                </p:cNvSpPr>
                <p:nvPr/>
              </p:nvSpPr>
              <p:spPr>
                <a:xfrm>
                  <a:off x="2318153" y="5772266"/>
                  <a:ext cx="428515"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38047DB-5FFF-6C1C-175C-CC48CE652D29}"/>
                    </a:ext>
                  </a:extLst>
                </p:cNvPr>
                <p:cNvSpPr txBox="1"/>
                <p:nvPr/>
              </p:nvSpPr>
              <p:spPr>
                <a:xfrm>
                  <a:off x="2847845" y="5981053"/>
                  <a:ext cx="4421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4</m:t>
                            </m:r>
                          </m:sub>
                        </m:sSub>
                      </m:oMath>
                    </m:oMathPara>
                  </a14:m>
                  <a:endParaRPr lang="en-US" dirty="0"/>
                </a:p>
              </p:txBody>
            </p:sp>
          </mc:Choice>
          <mc:Fallback xmlns="">
            <p:sp>
              <p:nvSpPr>
                <p:cNvPr id="38" name="TextBox 37">
                  <a:extLst>
                    <a:ext uri="{FF2B5EF4-FFF2-40B4-BE49-F238E27FC236}">
                      <a16:creationId xmlns:a16="http://schemas.microsoft.com/office/drawing/2014/main" id="{738047DB-5FFF-6C1C-175C-CC48CE652D29}"/>
                    </a:ext>
                  </a:extLst>
                </p:cNvPr>
                <p:cNvSpPr txBox="1">
                  <a:spLocks noRot="1" noChangeAspect="1" noMove="1" noResize="1" noEditPoints="1" noAdjustHandles="1" noChangeArrowheads="1" noChangeShapeType="1" noTextEdit="1"/>
                </p:cNvSpPr>
                <p:nvPr/>
              </p:nvSpPr>
              <p:spPr>
                <a:xfrm>
                  <a:off x="2847845" y="5981053"/>
                  <a:ext cx="442172" cy="369332"/>
                </a:xfrm>
                <a:prstGeom prst="rect">
                  <a:avLst/>
                </a:prstGeom>
                <a:blipFill>
                  <a:blip r:embed="rId18"/>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A481E408-EF5C-7962-BCBF-F31393CA23C6}"/>
              </a:ext>
            </a:extLst>
          </p:cNvPr>
          <p:cNvGrpSpPr/>
          <p:nvPr/>
        </p:nvGrpSpPr>
        <p:grpSpPr>
          <a:xfrm>
            <a:off x="2830145" y="4074225"/>
            <a:ext cx="2703832" cy="1762658"/>
            <a:chOff x="2830145" y="4074225"/>
            <a:chExt cx="2703832" cy="1762658"/>
          </a:xfrm>
        </p:grpSpPr>
        <p:cxnSp>
          <p:nvCxnSpPr>
            <p:cNvPr id="49" name="Straight Arrow Connector 48">
              <a:extLst>
                <a:ext uri="{FF2B5EF4-FFF2-40B4-BE49-F238E27FC236}">
                  <a16:creationId xmlns:a16="http://schemas.microsoft.com/office/drawing/2014/main" id="{F9348197-2CAB-905E-CB37-18D21588A39D}"/>
                </a:ext>
              </a:extLst>
            </p:cNvPr>
            <p:cNvCxnSpPr>
              <a:cxnSpLocks/>
              <a:stCxn id="33" idx="3"/>
            </p:cNvCxnSpPr>
            <p:nvPr/>
          </p:nvCxnSpPr>
          <p:spPr>
            <a:xfrm>
              <a:off x="3386802" y="4116746"/>
              <a:ext cx="1239340" cy="6245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0D93955-66BA-3637-140C-184BB727D3EB}"/>
                </a:ext>
              </a:extLst>
            </p:cNvPr>
            <p:cNvCxnSpPr>
              <a:cxnSpLocks/>
              <a:stCxn id="8" idx="3"/>
            </p:cNvCxnSpPr>
            <p:nvPr/>
          </p:nvCxnSpPr>
          <p:spPr>
            <a:xfrm flipV="1">
              <a:off x="3812423" y="4223657"/>
              <a:ext cx="813719" cy="40362"/>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B98CA3F-6AB7-E8F5-5C41-9DCC4C38F4B6}"/>
                </a:ext>
              </a:extLst>
            </p:cNvPr>
            <p:cNvCxnSpPr>
              <a:cxnSpLocks/>
              <a:stCxn id="10" idx="0"/>
            </p:cNvCxnSpPr>
            <p:nvPr/>
          </p:nvCxnSpPr>
          <p:spPr>
            <a:xfrm flipV="1">
              <a:off x="2830145" y="4264019"/>
              <a:ext cx="1795997" cy="157286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FE92CC5-B26E-2D51-DB71-A121CFAAFDE2}"/>
                </a:ext>
              </a:extLst>
            </p:cNvPr>
            <p:cNvSpPr txBox="1"/>
            <p:nvPr/>
          </p:nvSpPr>
          <p:spPr>
            <a:xfrm>
              <a:off x="4628536" y="4074225"/>
              <a:ext cx="905441" cy="307777"/>
            </a:xfrm>
            <a:prstGeom prst="rect">
              <a:avLst/>
            </a:prstGeom>
            <a:noFill/>
          </p:spPr>
          <p:txBody>
            <a:bodyPr wrap="none" rtlCol="0">
              <a:spAutoFit/>
            </a:bodyPr>
            <a:lstStyle/>
            <a:p>
              <a:r>
                <a:rPr lang="en-US" sz="1400" dirty="0">
                  <a:solidFill>
                    <a:schemeClr val="bg1">
                      <a:lumMod val="50000"/>
                    </a:schemeClr>
                  </a:solidFill>
                </a:rPr>
                <a:t>Build BVH</a:t>
              </a:r>
            </a:p>
          </p:txBody>
        </p:sp>
      </p:grpSp>
      <p:grpSp>
        <p:nvGrpSpPr>
          <p:cNvPr id="48" name="Group 47">
            <a:extLst>
              <a:ext uri="{FF2B5EF4-FFF2-40B4-BE49-F238E27FC236}">
                <a16:creationId xmlns:a16="http://schemas.microsoft.com/office/drawing/2014/main" id="{AA22949D-5F28-981C-9B09-3937E3D278CB}"/>
              </a:ext>
            </a:extLst>
          </p:cNvPr>
          <p:cNvGrpSpPr/>
          <p:nvPr/>
        </p:nvGrpSpPr>
        <p:grpSpPr>
          <a:xfrm>
            <a:off x="9601542" y="4657053"/>
            <a:ext cx="2044149" cy="1881859"/>
            <a:chOff x="6210880" y="4439178"/>
            <a:chExt cx="3713698" cy="3353298"/>
          </a:xfrm>
        </p:grpSpPr>
        <p:sp>
          <p:nvSpPr>
            <p:cNvPr id="51" name="Rectangle 50">
              <a:extLst>
                <a:ext uri="{FF2B5EF4-FFF2-40B4-BE49-F238E27FC236}">
                  <a16:creationId xmlns:a16="http://schemas.microsoft.com/office/drawing/2014/main" id="{8E270995-BEBB-722E-937A-BDAD9EFA715D}"/>
                </a:ext>
              </a:extLst>
            </p:cNvPr>
            <p:cNvSpPr/>
            <p:nvPr/>
          </p:nvSpPr>
          <p:spPr>
            <a:xfrm>
              <a:off x="6806820" y="4669264"/>
              <a:ext cx="2291630" cy="1544560"/>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5E4A12FC-3598-3F93-8A27-CD3BCD1A2D09}"/>
                </a:ext>
              </a:extLst>
            </p:cNvPr>
            <p:cNvSpPr txBox="1"/>
            <p:nvPr/>
          </p:nvSpPr>
          <p:spPr>
            <a:xfrm>
              <a:off x="6410588" y="6160863"/>
              <a:ext cx="562975" cy="369332"/>
            </a:xfrm>
            <a:prstGeom prst="rect">
              <a:avLst/>
            </a:prstGeom>
            <a:noFill/>
          </p:spPr>
          <p:txBody>
            <a:bodyPr wrap="none" rtlCol="0">
              <a:spAutoFit/>
            </a:bodyPr>
            <a:lstStyle/>
            <a:p>
              <a:r>
                <a:rPr lang="en-US" dirty="0"/>
                <a:t>min</a:t>
              </a:r>
            </a:p>
          </p:txBody>
        </p:sp>
        <p:sp>
          <p:nvSpPr>
            <p:cNvPr id="54" name="TextBox 53">
              <a:extLst>
                <a:ext uri="{FF2B5EF4-FFF2-40B4-BE49-F238E27FC236}">
                  <a16:creationId xmlns:a16="http://schemas.microsoft.com/office/drawing/2014/main" id="{4FFA3AEF-2CE4-EB4C-2116-F7AC82592774}"/>
                </a:ext>
              </a:extLst>
            </p:cNvPr>
            <p:cNvSpPr txBox="1"/>
            <p:nvPr/>
          </p:nvSpPr>
          <p:spPr>
            <a:xfrm>
              <a:off x="9069333" y="4439178"/>
              <a:ext cx="607859" cy="369332"/>
            </a:xfrm>
            <a:prstGeom prst="rect">
              <a:avLst/>
            </a:prstGeom>
            <a:noFill/>
          </p:spPr>
          <p:txBody>
            <a:bodyPr wrap="none" rtlCol="0">
              <a:spAutoFit/>
            </a:bodyPr>
            <a:lstStyle/>
            <a:p>
              <a:r>
                <a:rPr lang="en-US" dirty="0"/>
                <a:t>max</a:t>
              </a:r>
            </a:p>
          </p:txBody>
        </p:sp>
        <p:cxnSp>
          <p:nvCxnSpPr>
            <p:cNvPr id="55" name="Straight Arrow Connector 54">
              <a:extLst>
                <a:ext uri="{FF2B5EF4-FFF2-40B4-BE49-F238E27FC236}">
                  <a16:creationId xmlns:a16="http://schemas.microsoft.com/office/drawing/2014/main" id="{A852835C-0E3A-3379-4AA8-7BFA240B551D}"/>
                </a:ext>
              </a:extLst>
            </p:cNvPr>
            <p:cNvCxnSpPr>
              <a:cxnSpLocks/>
            </p:cNvCxnSpPr>
            <p:nvPr/>
          </p:nvCxnSpPr>
          <p:spPr>
            <a:xfrm>
              <a:off x="7161573" y="5096214"/>
              <a:ext cx="1596788" cy="900752"/>
            </a:xfrm>
            <a:prstGeom prst="straightConnector1">
              <a:avLst/>
            </a:prstGeom>
            <a:ln w="38100">
              <a:solidFill>
                <a:srgbClr val="00B050"/>
              </a:solidFill>
              <a:headEnd type="oval" w="lg" len="lg"/>
              <a:tailEnd type="triangle" w="lg" len="lg"/>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033E3EED-0D43-42C9-E3B4-CD9B481A5AED}"/>
                </a:ext>
              </a:extLst>
            </p:cNvPr>
            <p:cNvSpPr txBox="1"/>
            <p:nvPr/>
          </p:nvSpPr>
          <p:spPr>
            <a:xfrm>
              <a:off x="6210880" y="6640774"/>
              <a:ext cx="3713698" cy="1151702"/>
            </a:xfrm>
            <a:prstGeom prst="rect">
              <a:avLst/>
            </a:prstGeom>
            <a:noFill/>
          </p:spPr>
          <p:txBody>
            <a:bodyPr wrap="none" rtlCol="0">
              <a:spAutoFit/>
            </a:bodyPr>
            <a:lstStyle/>
            <a:p>
              <a:r>
                <a:rPr lang="en-US" i="1" dirty="0">
                  <a:solidFill>
                    <a:schemeClr val="bg2">
                      <a:lumMod val="50000"/>
                    </a:schemeClr>
                  </a:solidFill>
                </a:rPr>
                <a:t>Case 2: Ray origin is</a:t>
              </a:r>
            </a:p>
            <a:p>
              <a:r>
                <a:rPr lang="en-US" i="1" dirty="0">
                  <a:solidFill>
                    <a:schemeClr val="bg2">
                      <a:lumMod val="50000"/>
                    </a:schemeClr>
                  </a:solidFill>
                </a:rPr>
                <a:t> within an AABB</a:t>
              </a:r>
            </a:p>
          </p:txBody>
        </p:sp>
      </p:grpSp>
    </p:spTree>
    <p:custDataLst>
      <p:tags r:id="rId1"/>
    </p:custDataLst>
    <p:extLst>
      <p:ext uri="{BB962C8B-B14F-4D97-AF65-F5344CB8AC3E}">
        <p14:creationId xmlns:p14="http://schemas.microsoft.com/office/powerpoint/2010/main" val="899599136"/>
      </p:ext>
    </p:extLst>
  </p:cSld>
  <p:clrMapOvr>
    <a:masterClrMapping/>
  </p:clrMapOvr>
  <mc:AlternateContent xmlns:mc="http://schemas.openxmlformats.org/markup-compatibility/2006" xmlns:p14="http://schemas.microsoft.com/office/powerpoint/2010/main">
    <mc:Choice Requires="p14">
      <p:transition spd="slow" p14:dur="2000" advTm="65721"/>
    </mc:Choice>
    <mc:Fallback xmlns="">
      <p:transition spd="slow" advTm="657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0-#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dissolv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blinds(horizontal)">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235DA-0B87-788B-E30D-1A8A0BB07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84DA1-D5F7-318A-1835-6B51C63C4B6C}"/>
              </a:ext>
            </a:extLst>
          </p:cNvPr>
          <p:cNvSpPr>
            <a:spLocks noGrp="1"/>
          </p:cNvSpPr>
          <p:nvPr>
            <p:ph type="title"/>
          </p:nvPr>
        </p:nvSpPr>
        <p:spPr/>
        <p:txBody>
          <a:bodyPr>
            <a:normAutofit/>
          </a:bodyPr>
          <a:lstStyle/>
          <a:p>
            <a:r>
              <a:rPr lang="en-US" dirty="0"/>
              <a:t>Solution to Translation Challenge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F8C3D3-D24F-2955-0E57-9CA35CFE69F1}"/>
                  </a:ext>
                </a:extLst>
              </p:cNvPr>
              <p:cNvSpPr>
                <a:spLocks noGrp="1"/>
              </p:cNvSpPr>
              <p:nvPr>
                <p:ph idx="1"/>
              </p:nvPr>
            </p:nvSpPr>
            <p:spPr/>
            <p:txBody>
              <a:bodyPr/>
              <a:lstStyle/>
              <a:p>
                <a:r>
                  <a:rPr lang="en-US" dirty="0"/>
                  <a:t>Range – Intersects</a:t>
                </a:r>
              </a:p>
              <a:p>
                <a:pPr lvl="1">
                  <a:buFontTx/>
                  <a:buChar char="-"/>
                </a:pPr>
                <a:r>
                  <a:rPr lang="en-US" dirty="0"/>
                  <a:t>Observation: </a:t>
                </a:r>
                <a14:m>
                  <m:oMath xmlns:m="http://schemas.openxmlformats.org/officeDocument/2006/math">
                    <m:r>
                      <a:rPr lang="en-US" b="0" i="1" smtClean="0">
                        <a:latin typeface="Cambria Math" panose="02040503050406030204" pitchFamily="18" charset="0"/>
                      </a:rPr>
                      <m:t>𝐼𝑛𝑡𝑒𝑟𝑠𝑒𝑐𝑡</m:t>
                    </m:r>
                    <m:d>
                      <m:dPr>
                        <m:ctrlPr>
                          <a:rPr lang="en-US" b="0" i="1" smtClean="0">
                            <a:latin typeface="Cambria Math" panose="02040503050406030204" pitchFamily="18" charset="0"/>
                          </a:rPr>
                        </m:ctrlPr>
                      </m:dPr>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𝑠</m:t>
                        </m:r>
                      </m:e>
                    </m:d>
                    <m:r>
                      <a:rPr lang="en-US" b="0" i="1" smtClean="0">
                        <a:latin typeface="Cambria Math" panose="02040503050406030204" pitchFamily="18" charset="0"/>
                      </a:rPr>
                      <m:t> </m:t>
                    </m:r>
                    <m:r>
                      <a:rPr lang="en-US" b="0" i="1" smtClean="0">
                        <a:latin typeface="Cambria Math" panose="02040503050406030204" pitchFamily="18" charset="0"/>
                      </a:rPr>
                      <m:t>𝑖𝑠</m:t>
                    </m:r>
                    <m:r>
                      <a:rPr lang="en-US" b="0" i="1" smtClean="0">
                        <a:latin typeface="Cambria Math" panose="02040503050406030204" pitchFamily="18" charset="0"/>
                      </a:rPr>
                      <m:t> </m:t>
                    </m:r>
                    <m:r>
                      <a:rPr lang="en-US" b="0" i="1" smtClean="0">
                        <a:latin typeface="Cambria Math" panose="02040503050406030204" pitchFamily="18" charset="0"/>
                      </a:rPr>
                      <m:t>𝑡𝑟𝑢𝑒</m:t>
                    </m:r>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ea typeface="Cambria Math" panose="02040503050406030204" pitchFamily="18" charset="0"/>
                  </a:rPr>
                  <a:t> One of the cases is true</a:t>
                </a:r>
              </a:p>
              <a:p>
                <a:pPr lvl="1">
                  <a:buFontTx/>
                  <a:buChar char="-"/>
                </a:pPr>
                <a:r>
                  <a:rPr lang="en-US" dirty="0"/>
                  <a:t>Case 1: Diagonal of </a:t>
                </a:r>
                <a14:m>
                  <m:oMath xmlns:m="http://schemas.openxmlformats.org/officeDocument/2006/math">
                    <m:r>
                      <a:rPr lang="en-US" i="1" smtClean="0">
                        <a:latin typeface="Cambria Math" panose="02040503050406030204" pitchFamily="18" charset="0"/>
                      </a:rPr>
                      <m:t>𝑠</m:t>
                    </m:r>
                    <m:r>
                      <a:rPr lang="en-US" b="0" i="1" smtClean="0">
                        <a:latin typeface="Cambria Math" panose="02040503050406030204" pitchFamily="18" charset="0"/>
                      </a:rPr>
                      <m:t> </m:t>
                    </m:r>
                  </m:oMath>
                </a14:m>
                <a:r>
                  <a:rPr lang="en-US" dirty="0"/>
                  <a:t>intersects </a:t>
                </a:r>
                <a14:m>
                  <m:oMath xmlns:m="http://schemas.openxmlformats.org/officeDocument/2006/math">
                    <m:r>
                      <a:rPr lang="en-US" i="1" smtClean="0">
                        <a:latin typeface="Cambria Math" panose="02040503050406030204" pitchFamily="18" charset="0"/>
                      </a:rPr>
                      <m:t>𝑟</m:t>
                    </m:r>
                  </m:oMath>
                </a14:m>
                <a:endParaRPr lang="en-US" b="1" dirty="0"/>
              </a:p>
              <a:p>
                <a:pPr lvl="1">
                  <a:buFontTx/>
                  <a:buChar char="-"/>
                </a:pPr>
                <a:r>
                  <a:rPr lang="en-US" dirty="0"/>
                  <a:t>Case 2: Anti-diagonal of </a:t>
                </a:r>
                <a14:m>
                  <m:oMath xmlns:m="http://schemas.openxmlformats.org/officeDocument/2006/math">
                    <m:r>
                      <a:rPr lang="en-US" b="0" i="1" smtClean="0">
                        <a:latin typeface="Cambria Math" panose="02040503050406030204" pitchFamily="18" charset="0"/>
                      </a:rPr>
                      <m:t>𝑟</m:t>
                    </m:r>
                  </m:oMath>
                </a14:m>
                <a:r>
                  <a:rPr lang="en-US" dirty="0"/>
                  <a:t> intersect </a:t>
                </a:r>
                <a14:m>
                  <m:oMath xmlns:m="http://schemas.openxmlformats.org/officeDocument/2006/math">
                    <m:r>
                      <a:rPr lang="en-US" i="1" smtClean="0">
                        <a:latin typeface="Cambria Math" panose="02040503050406030204" pitchFamily="18" charset="0"/>
                      </a:rPr>
                      <m:t>𝑠</m:t>
                    </m:r>
                  </m:oMath>
                </a14:m>
                <a:r>
                  <a:rPr lang="en-US" dirty="0"/>
                  <a:t> </a:t>
                </a:r>
              </a:p>
              <a:p>
                <a:pPr lvl="1">
                  <a:buFontTx/>
                  <a:buChar char="-"/>
                </a:pPr>
                <a:r>
                  <a:rPr lang="en-US" dirty="0"/>
                  <a:t>Case 3: (Anti-)diagonal and rectangle are mutually intersected</a:t>
                </a:r>
              </a:p>
            </p:txBody>
          </p:sp>
        </mc:Choice>
        <mc:Fallback xmlns="">
          <p:sp>
            <p:nvSpPr>
              <p:cNvPr id="3" name="Content Placeholder 2">
                <a:extLst>
                  <a:ext uri="{FF2B5EF4-FFF2-40B4-BE49-F238E27FC236}">
                    <a16:creationId xmlns:a16="http://schemas.microsoft.com/office/drawing/2014/main" id="{C9F8C3D3-D24F-2955-0E57-9CA35CFE69F1}"/>
                  </a:ext>
                </a:extLst>
              </p:cNvPr>
              <p:cNvSpPr>
                <a:spLocks noGrp="1" noRot="1" noChangeAspect="1" noMove="1" noResize="1" noEditPoints="1" noAdjustHandles="1" noChangeArrowheads="1" noChangeShapeType="1" noTextEdit="1"/>
              </p:cNvSpPr>
              <p:nvPr>
                <p:ph idx="1"/>
              </p:nvPr>
            </p:nvSpPr>
            <p:spPr>
              <a:blipFill>
                <a:blip r:embed="rId4"/>
                <a:stretch>
                  <a:fillRect l="-1086" t="-222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78F1450-BAA5-1AE4-4632-7F2BC5213EB7}"/>
              </a:ext>
            </a:extLst>
          </p:cNvPr>
          <p:cNvSpPr>
            <a:spLocks noGrp="1"/>
          </p:cNvSpPr>
          <p:nvPr>
            <p:ph type="sldNum" sz="quarter" idx="12"/>
          </p:nvPr>
        </p:nvSpPr>
        <p:spPr/>
        <p:txBody>
          <a:bodyPr/>
          <a:lstStyle/>
          <a:p>
            <a:fld id="{9D3D49B9-F9C9-8A41-9FE2-284E129F6E43}" type="slidenum">
              <a:rPr lang="en-US" smtClean="0"/>
              <a:t>12</a:t>
            </a:fld>
            <a:endParaRPr lang="en-US"/>
          </a:p>
        </p:txBody>
      </p:sp>
      <p:grpSp>
        <p:nvGrpSpPr>
          <p:cNvPr id="31" name="Group 30">
            <a:extLst>
              <a:ext uri="{FF2B5EF4-FFF2-40B4-BE49-F238E27FC236}">
                <a16:creationId xmlns:a16="http://schemas.microsoft.com/office/drawing/2014/main" id="{9708C96A-53D3-C9D8-DF26-7B5A7FB9160F}"/>
              </a:ext>
            </a:extLst>
          </p:cNvPr>
          <p:cNvGrpSpPr/>
          <p:nvPr/>
        </p:nvGrpSpPr>
        <p:grpSpPr>
          <a:xfrm>
            <a:off x="1069017" y="4259395"/>
            <a:ext cx="2931249" cy="2041440"/>
            <a:chOff x="1069017" y="4259395"/>
            <a:chExt cx="2931249" cy="2041440"/>
          </a:xfrm>
        </p:grpSpPr>
        <p:sp>
          <p:nvSpPr>
            <p:cNvPr id="5" name="Rectangle 4">
              <a:extLst>
                <a:ext uri="{FF2B5EF4-FFF2-40B4-BE49-F238E27FC236}">
                  <a16:creationId xmlns:a16="http://schemas.microsoft.com/office/drawing/2014/main" id="{AFDBA16E-53C7-75B9-CD89-01656A25B52E}"/>
                </a:ext>
              </a:extLst>
            </p:cNvPr>
            <p:cNvSpPr/>
            <p:nvPr/>
          </p:nvSpPr>
          <p:spPr>
            <a:xfrm>
              <a:off x="1116469" y="4302251"/>
              <a:ext cx="2108918" cy="1068572"/>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EDFBBAC-04F8-A308-D92F-4C489A07CB6A}"/>
                </a:ext>
              </a:extLst>
            </p:cNvPr>
            <p:cNvSpPr/>
            <p:nvPr/>
          </p:nvSpPr>
          <p:spPr>
            <a:xfrm>
              <a:off x="2450507" y="4753624"/>
              <a:ext cx="1549759"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9E28EE2-F14C-19B6-1F9A-442EFFBD679F}"/>
                </a:ext>
              </a:extLst>
            </p:cNvPr>
            <p:cNvCxnSpPr/>
            <p:nvPr/>
          </p:nvCxnSpPr>
          <p:spPr>
            <a:xfrm flipV="1">
              <a:off x="1116469" y="4302251"/>
              <a:ext cx="2108917" cy="1068572"/>
            </a:xfrm>
            <a:prstGeom prst="line">
              <a:avLst/>
            </a:prstGeom>
            <a:ln w="9525">
              <a:prstDash val="lgDash"/>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EBA11AE-BD0B-AE4A-E4E5-62676C08704C}"/>
                </a:ext>
              </a:extLst>
            </p:cNvPr>
            <p:cNvCxnSpPr>
              <a:cxnSpLocks/>
            </p:cNvCxnSpPr>
            <p:nvPr/>
          </p:nvCxnSpPr>
          <p:spPr>
            <a:xfrm>
              <a:off x="2450507" y="4753624"/>
              <a:ext cx="1549759" cy="1068572"/>
            </a:xfrm>
            <a:prstGeom prst="line">
              <a:avLst/>
            </a:prstGeom>
            <a:ln w="9525">
              <a:prstDash val="lg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93E3CA-E69F-DAFC-F66F-ED09852DEFB2}"/>
                    </a:ext>
                  </a:extLst>
                </p:cNvPr>
                <p:cNvSpPr txBox="1"/>
                <p:nvPr/>
              </p:nvSpPr>
              <p:spPr>
                <a:xfrm>
                  <a:off x="1069017" y="4259395"/>
                  <a:ext cx="5071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solidFill>
                      <a:schemeClr val="bg1"/>
                    </a:solidFill>
                  </a:endParaRPr>
                </a:p>
              </p:txBody>
            </p:sp>
          </mc:Choice>
          <mc:Fallback xmlns="">
            <p:sp>
              <p:nvSpPr>
                <p:cNvPr id="8" name="TextBox 7">
                  <a:extLst>
                    <a:ext uri="{FF2B5EF4-FFF2-40B4-BE49-F238E27FC236}">
                      <a16:creationId xmlns:a16="http://schemas.microsoft.com/office/drawing/2014/main" id="{FC93E3CA-E69F-DAFC-F66F-ED09852DEFB2}"/>
                    </a:ext>
                  </a:extLst>
                </p:cNvPr>
                <p:cNvSpPr txBox="1">
                  <a:spLocks noRot="1" noChangeAspect="1" noMove="1" noResize="1" noEditPoints="1" noAdjustHandles="1" noChangeArrowheads="1" noChangeShapeType="1" noTextEdit="1"/>
                </p:cNvSpPr>
                <p:nvPr/>
              </p:nvSpPr>
              <p:spPr>
                <a:xfrm>
                  <a:off x="1069017" y="4259395"/>
                  <a:ext cx="507124" cy="369332"/>
                </a:xfrm>
                <a:prstGeom prst="rect">
                  <a:avLst/>
                </a:prstGeom>
                <a:blipFill>
                  <a:blip r:embed="rId5"/>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16A5C67A-6C69-0434-65C0-E552B50EF31E}"/>
                </a:ext>
              </a:extLst>
            </p:cNvPr>
            <p:cNvSpPr txBox="1"/>
            <p:nvPr/>
          </p:nvSpPr>
          <p:spPr>
            <a:xfrm>
              <a:off x="1995166" y="5900725"/>
              <a:ext cx="859531" cy="400110"/>
            </a:xfrm>
            <a:prstGeom prst="rect">
              <a:avLst/>
            </a:prstGeom>
            <a:noFill/>
          </p:spPr>
          <p:txBody>
            <a:bodyPr wrap="none" rtlCol="0">
              <a:spAutoFit/>
            </a:bodyPr>
            <a:lstStyle/>
            <a:p>
              <a:r>
                <a:rPr lang="en-US" sz="2000" i="1" dirty="0"/>
                <a:t>Case 1</a:t>
              </a:r>
            </a:p>
          </p:txBody>
        </p:sp>
      </p:grpSp>
      <p:grpSp>
        <p:nvGrpSpPr>
          <p:cNvPr id="32" name="Group 31">
            <a:extLst>
              <a:ext uri="{FF2B5EF4-FFF2-40B4-BE49-F238E27FC236}">
                <a16:creationId xmlns:a16="http://schemas.microsoft.com/office/drawing/2014/main" id="{B3080CFE-BED8-E303-876A-C3532416E1A5}"/>
              </a:ext>
            </a:extLst>
          </p:cNvPr>
          <p:cNvGrpSpPr/>
          <p:nvPr/>
        </p:nvGrpSpPr>
        <p:grpSpPr>
          <a:xfrm>
            <a:off x="4561291" y="4102380"/>
            <a:ext cx="3334863" cy="2198455"/>
            <a:chOff x="4561291" y="4102380"/>
            <a:chExt cx="3334863" cy="2198455"/>
          </a:xfrm>
        </p:grpSpPr>
        <p:sp>
          <p:nvSpPr>
            <p:cNvPr id="14" name="Rectangle 13">
              <a:extLst>
                <a:ext uri="{FF2B5EF4-FFF2-40B4-BE49-F238E27FC236}">
                  <a16:creationId xmlns:a16="http://schemas.microsoft.com/office/drawing/2014/main" id="{DC3CADE3-49AD-98D2-20BC-F0625E5953F3}"/>
                </a:ext>
              </a:extLst>
            </p:cNvPr>
            <p:cNvSpPr/>
            <p:nvPr/>
          </p:nvSpPr>
          <p:spPr>
            <a:xfrm>
              <a:off x="4664339" y="4753624"/>
              <a:ext cx="2108918" cy="1068572"/>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6907F5-8D5A-F97F-C6AE-6C848296D0F0}"/>
                </a:ext>
              </a:extLst>
            </p:cNvPr>
            <p:cNvSpPr/>
            <p:nvPr/>
          </p:nvSpPr>
          <p:spPr>
            <a:xfrm>
              <a:off x="6346395" y="4102380"/>
              <a:ext cx="1549759"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CF0894D-0F3C-95AE-A431-4B5EC2CC6004}"/>
                </a:ext>
              </a:extLst>
            </p:cNvPr>
            <p:cNvCxnSpPr/>
            <p:nvPr/>
          </p:nvCxnSpPr>
          <p:spPr>
            <a:xfrm flipV="1">
              <a:off x="4664339" y="4753624"/>
              <a:ext cx="2108917" cy="1068572"/>
            </a:xfrm>
            <a:prstGeom prst="line">
              <a:avLst/>
            </a:prstGeom>
            <a:ln w="9525">
              <a:prstDash val="lgDash"/>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E65EC9A-F65A-6527-71F9-7E793514B264}"/>
                </a:ext>
              </a:extLst>
            </p:cNvPr>
            <p:cNvCxnSpPr>
              <a:cxnSpLocks/>
            </p:cNvCxnSpPr>
            <p:nvPr/>
          </p:nvCxnSpPr>
          <p:spPr>
            <a:xfrm>
              <a:off x="6346395" y="4102380"/>
              <a:ext cx="1549759" cy="1068572"/>
            </a:xfrm>
            <a:prstGeom prst="line">
              <a:avLst/>
            </a:prstGeom>
            <a:ln w="9525">
              <a:prstDash val="lg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0B0A00B-6057-6B21-E98E-45B08518DC7F}"/>
                    </a:ext>
                  </a:extLst>
                </p:cNvPr>
                <p:cNvSpPr txBox="1"/>
                <p:nvPr/>
              </p:nvSpPr>
              <p:spPr>
                <a:xfrm>
                  <a:off x="4561291" y="4682465"/>
                  <a:ext cx="5071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solidFill>
                      <a:schemeClr val="bg1"/>
                    </a:solidFill>
                  </a:endParaRPr>
                </a:p>
              </p:txBody>
            </p:sp>
          </mc:Choice>
          <mc:Fallback xmlns="">
            <p:sp>
              <p:nvSpPr>
                <p:cNvPr id="13" name="TextBox 12">
                  <a:extLst>
                    <a:ext uri="{FF2B5EF4-FFF2-40B4-BE49-F238E27FC236}">
                      <a16:creationId xmlns:a16="http://schemas.microsoft.com/office/drawing/2014/main" id="{60B0A00B-6057-6B21-E98E-45B08518DC7F}"/>
                    </a:ext>
                  </a:extLst>
                </p:cNvPr>
                <p:cNvSpPr txBox="1">
                  <a:spLocks noRot="1" noChangeAspect="1" noMove="1" noResize="1" noEditPoints="1" noAdjustHandles="1" noChangeArrowheads="1" noChangeShapeType="1" noTextEdit="1"/>
                </p:cNvSpPr>
                <p:nvPr/>
              </p:nvSpPr>
              <p:spPr>
                <a:xfrm>
                  <a:off x="4561291" y="4682465"/>
                  <a:ext cx="507124" cy="369332"/>
                </a:xfrm>
                <a:prstGeom prst="rect">
                  <a:avLst/>
                </a:prstGeom>
                <a:blipFill>
                  <a:blip r:embed="rId6"/>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C8BEB139-BB8E-0D9C-08B3-E8CE45F23CF2}"/>
                </a:ext>
              </a:extLst>
            </p:cNvPr>
            <p:cNvSpPr txBox="1"/>
            <p:nvPr/>
          </p:nvSpPr>
          <p:spPr>
            <a:xfrm>
              <a:off x="5666234" y="5900725"/>
              <a:ext cx="859531" cy="400110"/>
            </a:xfrm>
            <a:prstGeom prst="rect">
              <a:avLst/>
            </a:prstGeom>
            <a:noFill/>
          </p:spPr>
          <p:txBody>
            <a:bodyPr wrap="none" rtlCol="0">
              <a:spAutoFit/>
            </a:bodyPr>
            <a:lstStyle/>
            <a:p>
              <a:r>
                <a:rPr lang="en-US" sz="2000" i="1" dirty="0"/>
                <a:t>Case 2</a:t>
              </a:r>
            </a:p>
          </p:txBody>
        </p:sp>
      </p:grpSp>
      <p:grpSp>
        <p:nvGrpSpPr>
          <p:cNvPr id="35" name="Group 34">
            <a:extLst>
              <a:ext uri="{FF2B5EF4-FFF2-40B4-BE49-F238E27FC236}">
                <a16:creationId xmlns:a16="http://schemas.microsoft.com/office/drawing/2014/main" id="{A8E62862-97FE-8F08-5004-1D067BF0055B}"/>
              </a:ext>
            </a:extLst>
          </p:cNvPr>
          <p:cNvGrpSpPr/>
          <p:nvPr/>
        </p:nvGrpSpPr>
        <p:grpSpPr>
          <a:xfrm>
            <a:off x="8864291" y="4169702"/>
            <a:ext cx="2154182" cy="2112231"/>
            <a:chOff x="8864291" y="4169702"/>
            <a:chExt cx="2154182" cy="2112231"/>
          </a:xfrm>
        </p:grpSpPr>
        <p:sp>
          <p:nvSpPr>
            <p:cNvPr id="18" name="Rectangle 17">
              <a:extLst>
                <a:ext uri="{FF2B5EF4-FFF2-40B4-BE49-F238E27FC236}">
                  <a16:creationId xmlns:a16="http://schemas.microsoft.com/office/drawing/2014/main" id="{31BDF338-F4B5-D809-14E1-2309710B67F5}"/>
                </a:ext>
              </a:extLst>
            </p:cNvPr>
            <p:cNvSpPr/>
            <p:nvPr/>
          </p:nvSpPr>
          <p:spPr>
            <a:xfrm>
              <a:off x="8909555" y="4219338"/>
              <a:ext cx="2108918" cy="1068572"/>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19A864-1433-E355-73BB-952E9CF7D30E}"/>
                </a:ext>
              </a:extLst>
            </p:cNvPr>
            <p:cNvSpPr/>
            <p:nvPr/>
          </p:nvSpPr>
          <p:spPr>
            <a:xfrm>
              <a:off x="9258884" y="4628727"/>
              <a:ext cx="1549759"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05DDF015-989A-8DE0-B941-11559154FDB6}"/>
                </a:ext>
              </a:extLst>
            </p:cNvPr>
            <p:cNvCxnSpPr/>
            <p:nvPr/>
          </p:nvCxnSpPr>
          <p:spPr>
            <a:xfrm flipV="1">
              <a:off x="8909555" y="4219338"/>
              <a:ext cx="2108917" cy="1068572"/>
            </a:xfrm>
            <a:prstGeom prst="line">
              <a:avLst/>
            </a:prstGeom>
            <a:ln w="9525">
              <a:prstDash val="lgDash"/>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B169A8A-DF94-E7B1-123D-59DC45904933}"/>
                </a:ext>
              </a:extLst>
            </p:cNvPr>
            <p:cNvCxnSpPr>
              <a:cxnSpLocks/>
            </p:cNvCxnSpPr>
            <p:nvPr/>
          </p:nvCxnSpPr>
          <p:spPr>
            <a:xfrm>
              <a:off x="9258884" y="4628727"/>
              <a:ext cx="1549759" cy="1068572"/>
            </a:xfrm>
            <a:prstGeom prst="line">
              <a:avLst/>
            </a:prstGeom>
            <a:ln w="9525">
              <a:prstDash val="lg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F54D5B3-EC8F-2FEA-C0A6-0363E27E285F}"/>
                    </a:ext>
                  </a:extLst>
                </p:cNvPr>
                <p:cNvSpPr txBox="1"/>
                <p:nvPr/>
              </p:nvSpPr>
              <p:spPr>
                <a:xfrm>
                  <a:off x="8864291" y="4169702"/>
                  <a:ext cx="50712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solidFill>
                      <a:schemeClr val="bg1"/>
                    </a:solidFill>
                  </a:endParaRPr>
                </a:p>
              </p:txBody>
            </p:sp>
          </mc:Choice>
          <mc:Fallback xmlns="">
            <p:sp>
              <p:nvSpPr>
                <p:cNvPr id="23" name="TextBox 22">
                  <a:extLst>
                    <a:ext uri="{FF2B5EF4-FFF2-40B4-BE49-F238E27FC236}">
                      <a16:creationId xmlns:a16="http://schemas.microsoft.com/office/drawing/2014/main" id="{0F54D5B3-EC8F-2FEA-C0A6-0363E27E285F}"/>
                    </a:ext>
                  </a:extLst>
                </p:cNvPr>
                <p:cNvSpPr txBox="1">
                  <a:spLocks noRot="1" noChangeAspect="1" noMove="1" noResize="1" noEditPoints="1" noAdjustHandles="1" noChangeArrowheads="1" noChangeShapeType="1" noTextEdit="1"/>
                </p:cNvSpPr>
                <p:nvPr/>
              </p:nvSpPr>
              <p:spPr>
                <a:xfrm>
                  <a:off x="8864291" y="4169702"/>
                  <a:ext cx="50712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8F1EA8A-BF61-6B7F-E93A-0BE538DA1D13}"/>
                    </a:ext>
                  </a:extLst>
                </p:cNvPr>
                <p:cNvSpPr txBox="1"/>
                <p:nvPr/>
              </p:nvSpPr>
              <p:spPr>
                <a:xfrm>
                  <a:off x="9049054" y="5307938"/>
                  <a:ext cx="8038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solidFill>
                      <a:schemeClr val="bg1"/>
                    </a:solidFill>
                  </a:endParaRPr>
                </a:p>
              </p:txBody>
            </p:sp>
          </mc:Choice>
          <mc:Fallback xmlns="">
            <p:sp>
              <p:nvSpPr>
                <p:cNvPr id="25" name="TextBox 24">
                  <a:extLst>
                    <a:ext uri="{FF2B5EF4-FFF2-40B4-BE49-F238E27FC236}">
                      <a16:creationId xmlns:a16="http://schemas.microsoft.com/office/drawing/2014/main" id="{98F1EA8A-BF61-6B7F-E93A-0BE538DA1D13}"/>
                    </a:ext>
                  </a:extLst>
                </p:cNvPr>
                <p:cNvSpPr txBox="1">
                  <a:spLocks noRot="1" noChangeAspect="1" noMove="1" noResize="1" noEditPoints="1" noAdjustHandles="1" noChangeArrowheads="1" noChangeShapeType="1" noTextEdit="1"/>
                </p:cNvSpPr>
                <p:nvPr/>
              </p:nvSpPr>
              <p:spPr>
                <a:xfrm>
                  <a:off x="9049054" y="5307938"/>
                  <a:ext cx="803800" cy="369332"/>
                </a:xfrm>
                <a:prstGeom prst="rect">
                  <a:avLst/>
                </a:prstGeom>
                <a:blipFill>
                  <a:blip r:embed="rId8"/>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8BEDEFFE-65C0-AACD-6B67-9D3414549F18}"/>
                </a:ext>
              </a:extLst>
            </p:cNvPr>
            <p:cNvSpPr txBox="1"/>
            <p:nvPr/>
          </p:nvSpPr>
          <p:spPr>
            <a:xfrm>
              <a:off x="9713620" y="5881823"/>
              <a:ext cx="859531" cy="400110"/>
            </a:xfrm>
            <a:prstGeom prst="rect">
              <a:avLst/>
            </a:prstGeom>
            <a:noFill/>
          </p:spPr>
          <p:txBody>
            <a:bodyPr wrap="none" rtlCol="0">
              <a:spAutoFit/>
            </a:bodyPr>
            <a:lstStyle/>
            <a:p>
              <a:r>
                <a:rPr lang="en-US" sz="2000" i="1" dirty="0"/>
                <a:t>Case 3</a:t>
              </a:r>
            </a:p>
          </p:txBody>
        </p:sp>
      </p:grpSp>
      <p:cxnSp>
        <p:nvCxnSpPr>
          <p:cNvPr id="22" name="Straight Connector 21">
            <a:extLst>
              <a:ext uri="{FF2B5EF4-FFF2-40B4-BE49-F238E27FC236}">
                <a16:creationId xmlns:a16="http://schemas.microsoft.com/office/drawing/2014/main" id="{32274F54-7379-462D-0062-201BFB03F98A}"/>
              </a:ext>
            </a:extLst>
          </p:cNvPr>
          <p:cNvCxnSpPr>
            <a:cxnSpLocks/>
          </p:cNvCxnSpPr>
          <p:nvPr/>
        </p:nvCxnSpPr>
        <p:spPr>
          <a:xfrm>
            <a:off x="2456340" y="4760455"/>
            <a:ext cx="803800" cy="557370"/>
          </a:xfrm>
          <a:prstGeom prst="line">
            <a:avLst/>
          </a:prstGeom>
          <a:ln w="22225">
            <a:solidFill>
              <a:srgbClr val="FF0000"/>
            </a:solidFill>
            <a:prstDash val="lg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834A29C-9E44-763D-A281-D2C1D954BC93}"/>
              </a:ext>
            </a:extLst>
          </p:cNvPr>
          <p:cNvCxnSpPr>
            <a:cxnSpLocks/>
          </p:cNvCxnSpPr>
          <p:nvPr/>
        </p:nvCxnSpPr>
        <p:spPr>
          <a:xfrm flipV="1">
            <a:off x="6358253" y="4754661"/>
            <a:ext cx="426345" cy="220746"/>
          </a:xfrm>
          <a:prstGeom prst="line">
            <a:avLst/>
          </a:prstGeom>
          <a:ln w="19050">
            <a:solidFill>
              <a:srgbClr val="FF0000"/>
            </a:solidFill>
            <a:prstDash val="lgDash"/>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70287DCB-3064-DF3F-AFDC-B597089B2008}"/>
              </a:ext>
            </a:extLst>
          </p:cNvPr>
          <p:cNvGrpSpPr/>
          <p:nvPr/>
        </p:nvGrpSpPr>
        <p:grpSpPr>
          <a:xfrm>
            <a:off x="9266859" y="4624408"/>
            <a:ext cx="937601" cy="627010"/>
            <a:chOff x="10137431" y="3330284"/>
            <a:chExt cx="937601" cy="627010"/>
          </a:xfrm>
        </p:grpSpPr>
        <p:cxnSp>
          <p:nvCxnSpPr>
            <p:cNvPr id="36" name="Straight Connector 35">
              <a:extLst>
                <a:ext uri="{FF2B5EF4-FFF2-40B4-BE49-F238E27FC236}">
                  <a16:creationId xmlns:a16="http://schemas.microsoft.com/office/drawing/2014/main" id="{DCFF66BE-8A18-026A-34FB-31BD54F85B9A}"/>
                </a:ext>
              </a:extLst>
            </p:cNvPr>
            <p:cNvCxnSpPr>
              <a:cxnSpLocks/>
            </p:cNvCxnSpPr>
            <p:nvPr/>
          </p:nvCxnSpPr>
          <p:spPr>
            <a:xfrm flipV="1">
              <a:off x="10160632" y="3334923"/>
              <a:ext cx="914400" cy="466685"/>
            </a:xfrm>
            <a:prstGeom prst="line">
              <a:avLst/>
            </a:prstGeom>
            <a:ln w="19050">
              <a:solidFill>
                <a:srgbClr val="FF0000"/>
              </a:solidFill>
              <a:prstDash val="lgDash"/>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3F38CAE1-E637-99B0-6747-B68D03E75E91}"/>
                </a:ext>
              </a:extLst>
            </p:cNvPr>
            <p:cNvCxnSpPr>
              <a:cxnSpLocks/>
            </p:cNvCxnSpPr>
            <p:nvPr/>
          </p:nvCxnSpPr>
          <p:spPr>
            <a:xfrm>
              <a:off x="10137431" y="3330284"/>
              <a:ext cx="904291" cy="627010"/>
            </a:xfrm>
            <a:prstGeom prst="line">
              <a:avLst/>
            </a:prstGeom>
            <a:ln w="19050">
              <a:solidFill>
                <a:srgbClr val="FF0000"/>
              </a:solidFill>
              <a:prstDash val="lgDash"/>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41EE7F0-6DFC-B7AC-6BBE-E567D63C011F}"/>
                  </a:ext>
                </a:extLst>
              </p:cNvPr>
              <p:cNvSpPr txBox="1"/>
              <p:nvPr/>
            </p:nvSpPr>
            <p:spPr>
              <a:xfrm>
                <a:off x="3483906" y="4675095"/>
                <a:ext cx="8038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solidFill>
                    <a:schemeClr val="bg1"/>
                  </a:solidFill>
                </a:endParaRPr>
              </a:p>
            </p:txBody>
          </p:sp>
        </mc:Choice>
        <mc:Fallback xmlns="">
          <p:sp>
            <p:nvSpPr>
              <p:cNvPr id="12" name="TextBox 11">
                <a:extLst>
                  <a:ext uri="{FF2B5EF4-FFF2-40B4-BE49-F238E27FC236}">
                    <a16:creationId xmlns:a16="http://schemas.microsoft.com/office/drawing/2014/main" id="{541EE7F0-6DFC-B7AC-6BBE-E567D63C011F}"/>
                  </a:ext>
                </a:extLst>
              </p:cNvPr>
              <p:cNvSpPr txBox="1">
                <a:spLocks noRot="1" noChangeAspect="1" noMove="1" noResize="1" noEditPoints="1" noAdjustHandles="1" noChangeArrowheads="1" noChangeShapeType="1" noTextEdit="1"/>
              </p:cNvSpPr>
              <p:nvPr/>
            </p:nvSpPr>
            <p:spPr>
              <a:xfrm>
                <a:off x="3483906" y="4675095"/>
                <a:ext cx="8038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2C47615-9492-5DB1-5D37-CC1A09F5B811}"/>
                  </a:ext>
                </a:extLst>
              </p:cNvPr>
              <p:cNvSpPr txBox="1"/>
              <p:nvPr/>
            </p:nvSpPr>
            <p:spPr>
              <a:xfrm>
                <a:off x="7394242" y="4010384"/>
                <a:ext cx="8038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solidFill>
                    <a:schemeClr val="bg1"/>
                  </a:solidFill>
                </a:endParaRPr>
              </a:p>
            </p:txBody>
          </p:sp>
        </mc:Choice>
        <mc:Fallback xmlns="">
          <p:sp>
            <p:nvSpPr>
              <p:cNvPr id="24" name="TextBox 23">
                <a:extLst>
                  <a:ext uri="{FF2B5EF4-FFF2-40B4-BE49-F238E27FC236}">
                    <a16:creationId xmlns:a16="http://schemas.microsoft.com/office/drawing/2014/main" id="{D2C47615-9492-5DB1-5D37-CC1A09F5B811}"/>
                  </a:ext>
                </a:extLst>
              </p:cNvPr>
              <p:cNvSpPr txBox="1">
                <a:spLocks noRot="1" noChangeAspect="1" noMove="1" noResize="1" noEditPoints="1" noAdjustHandles="1" noChangeArrowheads="1" noChangeShapeType="1" noTextEdit="1"/>
              </p:cNvSpPr>
              <p:nvPr/>
            </p:nvSpPr>
            <p:spPr>
              <a:xfrm>
                <a:off x="7394242" y="4010384"/>
                <a:ext cx="803800" cy="369332"/>
              </a:xfrm>
              <a:prstGeom prst="rect">
                <a:avLst/>
              </a:prstGeom>
              <a:blipFill>
                <a:blip r:embed="rId9"/>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864213759"/>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linds(horizont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B42F3-C86F-F311-36F5-271FBCB8C731}"/>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A0CC3F84-660D-FF9A-7018-377FEDEC75FB}"/>
              </a:ext>
            </a:extLst>
          </p:cNvPr>
          <p:cNvGrpSpPr/>
          <p:nvPr/>
        </p:nvGrpSpPr>
        <p:grpSpPr>
          <a:xfrm>
            <a:off x="1059438" y="4773771"/>
            <a:ext cx="9902004" cy="1719816"/>
            <a:chOff x="1059438" y="4582044"/>
            <a:chExt cx="9902004" cy="1719816"/>
          </a:xfrm>
        </p:grpSpPr>
        <p:sp>
          <p:nvSpPr>
            <p:cNvPr id="5" name="Rectangle 4">
              <a:extLst>
                <a:ext uri="{FF2B5EF4-FFF2-40B4-BE49-F238E27FC236}">
                  <a16:creationId xmlns:a16="http://schemas.microsoft.com/office/drawing/2014/main" id="{B824D554-6A48-3C3B-02FB-468D9D7E9C64}"/>
                </a:ext>
              </a:extLst>
            </p:cNvPr>
            <p:cNvSpPr/>
            <p:nvPr/>
          </p:nvSpPr>
          <p:spPr>
            <a:xfrm>
              <a:off x="1059438" y="4781915"/>
              <a:ext cx="2108918" cy="1068572"/>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84D695C-D6B3-FD41-8C75-5B877B2C5153}"/>
                </a:ext>
              </a:extLst>
            </p:cNvPr>
            <p:cNvSpPr/>
            <p:nvPr/>
          </p:nvSpPr>
          <p:spPr>
            <a:xfrm>
              <a:off x="2393476" y="5233288"/>
              <a:ext cx="1549759"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89F4DD-88FE-C935-9B62-253E5B99097C}"/>
                </a:ext>
              </a:extLst>
            </p:cNvPr>
            <p:cNvSpPr/>
            <p:nvPr/>
          </p:nvSpPr>
          <p:spPr>
            <a:xfrm>
              <a:off x="4607308" y="5233288"/>
              <a:ext cx="2108918" cy="1068572"/>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DB93B2-EDF4-EFFD-43DB-AB1037B3A081}"/>
                </a:ext>
              </a:extLst>
            </p:cNvPr>
            <p:cNvSpPr/>
            <p:nvPr/>
          </p:nvSpPr>
          <p:spPr>
            <a:xfrm>
              <a:off x="6289364" y="4582044"/>
              <a:ext cx="1549759"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4EA112-4075-7FE7-0227-30B79F78705F}"/>
                </a:ext>
              </a:extLst>
            </p:cNvPr>
            <p:cNvSpPr/>
            <p:nvPr/>
          </p:nvSpPr>
          <p:spPr>
            <a:xfrm>
              <a:off x="8852524" y="4699002"/>
              <a:ext cx="2108918" cy="1068572"/>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A5A57A-8CD6-091A-B056-C0F66820AF3B}"/>
                </a:ext>
              </a:extLst>
            </p:cNvPr>
            <p:cNvSpPr/>
            <p:nvPr/>
          </p:nvSpPr>
          <p:spPr>
            <a:xfrm>
              <a:off x="9201853" y="5108391"/>
              <a:ext cx="1549759"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0944E18-6125-15A5-BC7E-4EB12F2C18A8}"/>
              </a:ext>
            </a:extLst>
          </p:cNvPr>
          <p:cNvSpPr>
            <a:spLocks noGrp="1"/>
          </p:cNvSpPr>
          <p:nvPr>
            <p:ph type="title"/>
          </p:nvPr>
        </p:nvSpPr>
        <p:spPr/>
        <p:txBody>
          <a:bodyPr>
            <a:normAutofit/>
          </a:bodyPr>
          <a:lstStyle/>
          <a:p>
            <a:r>
              <a:rPr lang="en-US" dirty="0"/>
              <a:t>Solution to Translation Challenge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FCFCEFE-0C97-A530-D0F8-FFA10EE9699B}"/>
                  </a:ext>
                </a:extLst>
              </p:cNvPr>
              <p:cNvSpPr>
                <a:spLocks noGrp="1"/>
              </p:cNvSpPr>
              <p:nvPr>
                <p:ph idx="1"/>
              </p:nvPr>
            </p:nvSpPr>
            <p:spPr/>
            <p:txBody>
              <a:bodyPr/>
              <a:lstStyle/>
              <a:p>
                <a:r>
                  <a:rPr lang="en-US" dirty="0"/>
                  <a:t>Range – Intersects</a:t>
                </a:r>
              </a:p>
              <a:p>
                <a:pPr lvl="1">
                  <a:buFontTx/>
                  <a:buChar char="-"/>
                </a:pPr>
                <a:r>
                  <a:rPr lang="en-US" dirty="0"/>
                  <a:t>Any (anti)-diagonal-rectangle intersection suggests a rect.-rect. intersection</a:t>
                </a:r>
              </a:p>
              <a:p>
                <a:pPr lvl="1">
                  <a:buFontTx/>
                  <a:buChar char="-"/>
                </a:pPr>
                <a:r>
                  <a:rPr lang="en-US" dirty="0"/>
                  <a:t>The diagonal can be simulated with a ray!</a:t>
                </a:r>
              </a:p>
              <a:p>
                <a:pPr lvl="1">
                  <a:buFontTx/>
                  <a:buChar char="-"/>
                </a:pPr>
                <a:endParaRPr lang="en-US" dirty="0"/>
              </a:p>
              <a:p>
                <a:pPr lvl="1">
                  <a:buFontTx/>
                  <a:buChar char="-"/>
                </a:pPr>
                <a:endParaRPr lang="en-US" dirty="0"/>
              </a:p>
              <a:p>
                <a:pPr lvl="1">
                  <a:buFontTx/>
                  <a:buChar char="-"/>
                </a:pPr>
                <a:endParaRPr lang="en-US" dirty="0"/>
              </a:p>
              <a:p>
                <a:pPr lvl="1">
                  <a:buFontTx/>
                  <a:buChar char="-"/>
                </a:pPr>
                <a:endParaRPr lang="en-US" dirty="0"/>
              </a:p>
              <a:p>
                <a:pPr lvl="1">
                  <a:buFontTx/>
                  <a:buChar char="-"/>
                </a:pPr>
                <a:r>
                  <a:rPr lang="en-US" dirty="0"/>
                  <a:t>Cast rays from the diagonals of </a:t>
                </a:r>
                <a14:m>
                  <m:oMath xmlns:m="http://schemas.openxmlformats.org/officeDocument/2006/math">
                    <m:r>
                      <a:rPr lang="en-US" b="0" i="1" smtClean="0">
                        <a:latin typeface="Cambria Math" panose="02040503050406030204" pitchFamily="18" charset="0"/>
                      </a:rPr>
                      <m:t>𝑅</m:t>
                    </m:r>
                  </m:oMath>
                </a14:m>
                <a:r>
                  <a:rPr lang="en-US" dirty="0"/>
                  <a:t> and </a:t>
                </a:r>
                <a14:m>
                  <m:oMath xmlns:m="http://schemas.openxmlformats.org/officeDocument/2006/math">
                    <m:r>
                      <a:rPr lang="en-US" b="0" i="1" smtClean="0">
                        <a:latin typeface="Cambria Math" panose="02040503050406030204" pitchFamily="18" charset="0"/>
                      </a:rPr>
                      <m:t>𝑆</m:t>
                    </m:r>
                  </m:oMath>
                </a14:m>
                <a:r>
                  <a:rPr lang="en-US" dirty="0"/>
                  <a:t> to find all the intersections</a:t>
                </a:r>
              </a:p>
              <a:p>
                <a:pPr lvl="1">
                  <a:buFontTx/>
                  <a:buChar char="-"/>
                </a:pPr>
                <a:r>
                  <a:rPr lang="en-US" dirty="0"/>
                  <a:t>Merge the intersections found by the three cases</a:t>
                </a:r>
              </a:p>
              <a:p>
                <a:pPr>
                  <a:buFontTx/>
                  <a:buChar char="-"/>
                </a:pPr>
                <a:endParaRPr lang="en-US" dirty="0"/>
              </a:p>
            </p:txBody>
          </p:sp>
        </mc:Choice>
        <mc:Fallback>
          <p:sp>
            <p:nvSpPr>
              <p:cNvPr id="3" name="Content Placeholder 2">
                <a:extLst>
                  <a:ext uri="{FF2B5EF4-FFF2-40B4-BE49-F238E27FC236}">
                    <a16:creationId xmlns:a16="http://schemas.microsoft.com/office/drawing/2014/main" id="{4FCFCEFE-0C97-A530-D0F8-FFA10EE9699B}"/>
                  </a:ext>
                </a:extLst>
              </p:cNvPr>
              <p:cNvSpPr>
                <a:spLocks noGrp="1" noRot="1" noChangeAspect="1" noMove="1" noResize="1" noEditPoints="1" noAdjustHandles="1" noChangeArrowheads="1" noChangeShapeType="1" noTextEdit="1"/>
              </p:cNvSpPr>
              <p:nvPr>
                <p:ph idx="1"/>
              </p:nvPr>
            </p:nvSpPr>
            <p:spPr>
              <a:blipFill>
                <a:blip r:embed="rId4"/>
                <a:stretch>
                  <a:fillRect l="-1086" t="-222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F00DAFF-7785-6ABB-9F84-E251B1EBA432}"/>
              </a:ext>
            </a:extLst>
          </p:cNvPr>
          <p:cNvSpPr>
            <a:spLocks noGrp="1"/>
          </p:cNvSpPr>
          <p:nvPr>
            <p:ph type="sldNum" sz="quarter" idx="12"/>
          </p:nvPr>
        </p:nvSpPr>
        <p:spPr/>
        <p:txBody>
          <a:bodyPr/>
          <a:lstStyle/>
          <a:p>
            <a:fld id="{9D3D49B9-F9C9-8A41-9FE2-284E129F6E43}" type="slidenum">
              <a:rPr lang="en-US" smtClean="0"/>
              <a:t>13</a:t>
            </a:fld>
            <a:endParaRPr lang="en-US"/>
          </a:p>
        </p:txBody>
      </p:sp>
      <p:cxnSp>
        <p:nvCxnSpPr>
          <p:cNvPr id="7" name="Straight Connector 6">
            <a:extLst>
              <a:ext uri="{FF2B5EF4-FFF2-40B4-BE49-F238E27FC236}">
                <a16:creationId xmlns:a16="http://schemas.microsoft.com/office/drawing/2014/main" id="{F257D802-ACCF-E040-5D28-813148B44908}"/>
              </a:ext>
            </a:extLst>
          </p:cNvPr>
          <p:cNvCxnSpPr/>
          <p:nvPr/>
        </p:nvCxnSpPr>
        <p:spPr>
          <a:xfrm flipV="1">
            <a:off x="1059438" y="4973642"/>
            <a:ext cx="2108917" cy="1068572"/>
          </a:xfrm>
          <a:prstGeom prst="line">
            <a:avLst/>
          </a:prstGeom>
          <a:ln w="15875">
            <a:solidFill>
              <a:srgbClr val="00B050"/>
            </a:solidFill>
            <a:prstDash val="solid"/>
            <a:headEnd type="oval"/>
            <a:tailEnd type="triangle"/>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BF527CFC-2488-33DD-0030-2D9949DC2895}"/>
              </a:ext>
            </a:extLst>
          </p:cNvPr>
          <p:cNvCxnSpPr>
            <a:cxnSpLocks/>
          </p:cNvCxnSpPr>
          <p:nvPr/>
        </p:nvCxnSpPr>
        <p:spPr>
          <a:xfrm>
            <a:off x="2393476" y="5425015"/>
            <a:ext cx="1549759" cy="1068572"/>
          </a:xfrm>
          <a:prstGeom prst="line">
            <a:avLst/>
          </a:prstGeom>
          <a:ln w="15875">
            <a:solidFill>
              <a:srgbClr val="00B050"/>
            </a:solidFill>
            <a:prstDash val="solid"/>
            <a:headEnd type="triangle"/>
            <a:tailEnd type="oval"/>
          </a:ln>
        </p:spPr>
        <p:style>
          <a:lnRef idx="1">
            <a:schemeClr val="dk1"/>
          </a:lnRef>
          <a:fillRef idx="0">
            <a:schemeClr val="dk1"/>
          </a:fillRef>
          <a:effectRef idx="0">
            <a:schemeClr val="dk1"/>
          </a:effectRef>
          <a:fontRef idx="minor">
            <a:schemeClr val="tx1"/>
          </a:fontRef>
        </p:style>
      </p:cxnSp>
      <p:grpSp>
        <p:nvGrpSpPr>
          <p:cNvPr id="16" name="Group 15">
            <a:extLst>
              <a:ext uri="{FF2B5EF4-FFF2-40B4-BE49-F238E27FC236}">
                <a16:creationId xmlns:a16="http://schemas.microsoft.com/office/drawing/2014/main" id="{443FB9BD-64F3-20EE-55B5-196422E9AE27}"/>
              </a:ext>
            </a:extLst>
          </p:cNvPr>
          <p:cNvGrpSpPr/>
          <p:nvPr/>
        </p:nvGrpSpPr>
        <p:grpSpPr>
          <a:xfrm>
            <a:off x="2185119" y="2405459"/>
            <a:ext cx="4646207" cy="1452767"/>
            <a:chOff x="2185119" y="2405459"/>
            <a:chExt cx="4646207" cy="1452767"/>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920C5D5-4757-FF34-89B9-FA0EDD853B62}"/>
                    </a:ext>
                  </a:extLst>
                </p:cNvPr>
                <p:cNvSpPr txBox="1"/>
                <p:nvPr/>
              </p:nvSpPr>
              <p:spPr>
                <a:xfrm>
                  <a:off x="4385522" y="2405459"/>
                  <a:ext cx="44247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dirty="0"/>
                </a:p>
              </p:txBody>
            </p:sp>
          </mc:Choice>
          <mc:Fallback xmlns="">
            <p:sp>
              <p:nvSpPr>
                <p:cNvPr id="27" name="TextBox 26">
                  <a:extLst>
                    <a:ext uri="{FF2B5EF4-FFF2-40B4-BE49-F238E27FC236}">
                      <a16:creationId xmlns:a16="http://schemas.microsoft.com/office/drawing/2014/main" id="{A920C5D5-4757-FF34-89B9-FA0EDD853B62}"/>
                    </a:ext>
                  </a:extLst>
                </p:cNvPr>
                <p:cNvSpPr txBox="1">
                  <a:spLocks noRot="1" noChangeAspect="1" noMove="1" noResize="1" noEditPoints="1" noAdjustHandles="1" noChangeArrowheads="1" noChangeShapeType="1" noTextEdit="1"/>
                </p:cNvSpPr>
                <p:nvPr/>
              </p:nvSpPr>
              <p:spPr>
                <a:xfrm>
                  <a:off x="4385522" y="2405459"/>
                  <a:ext cx="442477" cy="369332"/>
                </a:xfrm>
                <a:prstGeom prst="rect">
                  <a:avLst/>
                </a:prstGeom>
                <a:blipFill>
                  <a:blip r:embed="rId5"/>
                  <a:stretch>
                    <a:fillRect b="-6667"/>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5B7EE9F8-5D32-CA3E-C51C-1978D9F7DF92}"/>
                </a:ext>
              </a:extLst>
            </p:cNvPr>
            <p:cNvGrpSpPr/>
            <p:nvPr/>
          </p:nvGrpSpPr>
          <p:grpSpPr>
            <a:xfrm>
              <a:off x="2185119" y="2474693"/>
              <a:ext cx="4646207" cy="1383533"/>
              <a:chOff x="2185119" y="2474693"/>
              <a:chExt cx="4646207" cy="1383533"/>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5B94D7D-DAEA-D0E3-5FAB-AEDE5282D961}"/>
                      </a:ext>
                    </a:extLst>
                  </p:cNvPr>
                  <p:cNvSpPr txBox="1"/>
                  <p:nvPr/>
                </p:nvSpPr>
                <p:spPr>
                  <a:xfrm>
                    <a:off x="5425107" y="2834618"/>
                    <a:ext cx="14062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m:oMathPara>
                    </a14:m>
                    <a:endParaRPr lang="en-US" dirty="0"/>
                  </a:p>
                </p:txBody>
              </p:sp>
            </mc:Choice>
            <mc:Fallback xmlns="">
              <p:sp>
                <p:nvSpPr>
                  <p:cNvPr id="21" name="TextBox 20">
                    <a:extLst>
                      <a:ext uri="{FF2B5EF4-FFF2-40B4-BE49-F238E27FC236}">
                        <a16:creationId xmlns:a16="http://schemas.microsoft.com/office/drawing/2014/main" id="{B5B94D7D-DAEA-D0E3-5FAB-AEDE5282D961}"/>
                      </a:ext>
                    </a:extLst>
                  </p:cNvPr>
                  <p:cNvSpPr txBox="1">
                    <a:spLocks noRot="1" noChangeAspect="1" noMove="1" noResize="1" noEditPoints="1" noAdjustHandles="1" noChangeArrowheads="1" noChangeShapeType="1" noTextEdit="1"/>
                  </p:cNvSpPr>
                  <p:nvPr/>
                </p:nvSpPr>
                <p:spPr>
                  <a:xfrm>
                    <a:off x="5425107" y="2834618"/>
                    <a:ext cx="1406219" cy="369332"/>
                  </a:xfrm>
                  <a:prstGeom prst="rect">
                    <a:avLst/>
                  </a:prstGeom>
                  <a:blipFill>
                    <a:blip r:embed="rId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EBF2A94-68D7-FE17-2570-6B46BA53E107}"/>
                      </a:ext>
                    </a:extLst>
                  </p:cNvPr>
                  <p:cNvSpPr txBox="1"/>
                  <p:nvPr/>
                </p:nvSpPr>
                <p:spPr>
                  <a:xfrm>
                    <a:off x="3562639" y="2723831"/>
                    <a:ext cx="197564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𝑚𝑎𝑥</m:t>
                              </m:r>
                            </m:sub>
                          </m:sSub>
                          <m:r>
                            <a:rPr lang="en-US" b="0" i="1" smtClean="0">
                              <a:latin typeface="Cambria Math" panose="02040503050406030204" pitchFamily="18" charset="0"/>
                            </a:rPr>
                            <m:t>=1</m:t>
                          </m:r>
                        </m:oMath>
                      </m:oMathPara>
                    </a14:m>
                    <a:endParaRPr lang="en-US" b="0" dirty="0"/>
                  </a:p>
                </p:txBody>
              </p:sp>
            </mc:Choice>
            <mc:Fallback xmlns="">
              <p:sp>
                <p:nvSpPr>
                  <p:cNvPr id="23" name="TextBox 22">
                    <a:extLst>
                      <a:ext uri="{FF2B5EF4-FFF2-40B4-BE49-F238E27FC236}">
                        <a16:creationId xmlns:a16="http://schemas.microsoft.com/office/drawing/2014/main" id="{0EBF2A94-68D7-FE17-2570-6B46BA53E107}"/>
                      </a:ext>
                    </a:extLst>
                  </p:cNvPr>
                  <p:cNvSpPr txBox="1">
                    <a:spLocks noRot="1" noChangeAspect="1" noMove="1" noResize="1" noEditPoints="1" noAdjustHandles="1" noChangeArrowheads="1" noChangeShapeType="1" noTextEdit="1"/>
                  </p:cNvSpPr>
                  <p:nvPr/>
                </p:nvSpPr>
                <p:spPr>
                  <a:xfrm>
                    <a:off x="3562639" y="2723831"/>
                    <a:ext cx="197564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49FA604-5219-D642-2404-7A7018C82454}"/>
                      </a:ext>
                    </a:extLst>
                  </p:cNvPr>
                  <p:cNvSpPr txBox="1"/>
                  <p:nvPr/>
                </p:nvSpPr>
                <p:spPr>
                  <a:xfrm>
                    <a:off x="2185119" y="3396674"/>
                    <a:ext cx="2896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m:oMathPara>
                    </a14:m>
                    <a:endParaRPr lang="en-US" dirty="0"/>
                  </a:p>
                </p:txBody>
              </p:sp>
            </mc:Choice>
            <mc:Fallback xmlns="">
              <p:sp>
                <p:nvSpPr>
                  <p:cNvPr id="25" name="TextBox 24">
                    <a:extLst>
                      <a:ext uri="{FF2B5EF4-FFF2-40B4-BE49-F238E27FC236}">
                        <a16:creationId xmlns:a16="http://schemas.microsoft.com/office/drawing/2014/main" id="{149FA604-5219-D642-2404-7A7018C82454}"/>
                      </a:ext>
                    </a:extLst>
                  </p:cNvPr>
                  <p:cNvSpPr txBox="1">
                    <a:spLocks noRot="1" noChangeAspect="1" noMove="1" noResize="1" noEditPoints="1" noAdjustHandles="1" noChangeArrowheads="1" noChangeShapeType="1" noTextEdit="1"/>
                  </p:cNvSpPr>
                  <p:nvPr/>
                </p:nvSpPr>
                <p:spPr>
                  <a:xfrm>
                    <a:off x="2185119" y="3396674"/>
                    <a:ext cx="289675" cy="369332"/>
                  </a:xfrm>
                  <a:prstGeom prst="rect">
                    <a:avLst/>
                  </a:prstGeom>
                  <a:blipFill>
                    <a:blip r:embed="rId8"/>
                    <a:stretch>
                      <a:fillRect r="-25000" b="-6667"/>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2F4813E8-3C45-4898-FF21-E726B2F395B6}"/>
                  </a:ext>
                </a:extLst>
              </p:cNvPr>
              <p:cNvSpPr/>
              <p:nvPr/>
            </p:nvSpPr>
            <p:spPr>
              <a:xfrm>
                <a:off x="2507327" y="2604176"/>
                <a:ext cx="1878195" cy="962097"/>
              </a:xfrm>
              <a:prstGeom prst="rect">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F946668C-5E44-ED01-52EA-089A97E95528}"/>
                  </a:ext>
                </a:extLst>
              </p:cNvPr>
              <p:cNvCxnSpPr>
                <a:cxnSpLocks/>
                <a:endCxn id="27" idx="1"/>
              </p:cNvCxnSpPr>
              <p:nvPr/>
            </p:nvCxnSpPr>
            <p:spPr>
              <a:xfrm flipV="1">
                <a:off x="2507327" y="2590125"/>
                <a:ext cx="1878195" cy="954720"/>
              </a:xfrm>
              <a:prstGeom prst="line">
                <a:avLst/>
              </a:prstGeom>
              <a:ln w="15875">
                <a:solidFill>
                  <a:schemeClr val="tx1"/>
                </a:solidFill>
                <a:prstDash val="solid"/>
                <a:headEnd type="ova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766BD3E-EBEE-3D32-3CE1-FE377F6F1942}"/>
                      </a:ext>
                    </a:extLst>
                  </p:cNvPr>
                  <p:cNvSpPr txBox="1"/>
                  <p:nvPr/>
                </p:nvSpPr>
                <p:spPr>
                  <a:xfrm>
                    <a:off x="5370896" y="2590755"/>
                    <a:ext cx="101337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m:oMathPara>
                    </a14:m>
                    <a:endParaRPr lang="en-US" b="0" dirty="0"/>
                  </a:p>
                </p:txBody>
              </p:sp>
            </mc:Choice>
            <mc:Fallback xmlns="">
              <p:sp>
                <p:nvSpPr>
                  <p:cNvPr id="35" name="TextBox 34">
                    <a:extLst>
                      <a:ext uri="{FF2B5EF4-FFF2-40B4-BE49-F238E27FC236}">
                        <a16:creationId xmlns:a16="http://schemas.microsoft.com/office/drawing/2014/main" id="{C766BD3E-EBEE-3D32-3CE1-FE377F6F1942}"/>
                      </a:ext>
                    </a:extLst>
                  </p:cNvPr>
                  <p:cNvSpPr txBox="1">
                    <a:spLocks noRot="1" noChangeAspect="1" noMove="1" noResize="1" noEditPoints="1" noAdjustHandles="1" noChangeArrowheads="1" noChangeShapeType="1" noTextEdit="1"/>
                  </p:cNvSpPr>
                  <p:nvPr/>
                </p:nvSpPr>
                <p:spPr>
                  <a:xfrm>
                    <a:off x="5370896" y="2590755"/>
                    <a:ext cx="1013371" cy="369332"/>
                  </a:xfrm>
                  <a:prstGeom prst="rect">
                    <a:avLst/>
                  </a:prstGeom>
                  <a:blipFill>
                    <a:blip r:embed="rId9"/>
                    <a:stretch>
                      <a:fillRect b="-6667"/>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8540922B-F634-2FBB-ED2F-DB8F4EA469C3}"/>
                  </a:ext>
                </a:extLst>
              </p:cNvPr>
              <p:cNvSpPr/>
              <p:nvPr/>
            </p:nvSpPr>
            <p:spPr>
              <a:xfrm rot="19980000">
                <a:off x="2443794" y="3009970"/>
                <a:ext cx="1961159" cy="146411"/>
              </a:xfrm>
              <a:prstGeom prst="rect">
                <a:avLst/>
              </a:prstGeom>
              <a:solidFill>
                <a:schemeClr val="accent1">
                  <a:lumMod val="20000"/>
                  <a:lumOff val="80000"/>
                  <a:alpha val="73039"/>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B5783D8-F035-0CB2-5B3E-B2C137669692}"/>
                  </a:ext>
                </a:extLst>
              </p:cNvPr>
              <p:cNvCxnSpPr>
                <a:cxnSpLocks/>
              </p:cNvCxnSpPr>
              <p:nvPr/>
            </p:nvCxnSpPr>
            <p:spPr>
              <a:xfrm rot="360000">
                <a:off x="2445200" y="3374767"/>
                <a:ext cx="199901" cy="30453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5C235F-7FA0-939B-CC51-A5AE56AF83F6}"/>
                  </a:ext>
                </a:extLst>
              </p:cNvPr>
              <p:cNvCxnSpPr>
                <a:cxnSpLocks/>
              </p:cNvCxnSpPr>
              <p:nvPr/>
            </p:nvCxnSpPr>
            <p:spPr>
              <a:xfrm rot="360000">
                <a:off x="4197357" y="2474693"/>
                <a:ext cx="199901" cy="30453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F82DE0-FCCF-A90A-6123-6A9A21F20A6B}"/>
                      </a:ext>
                    </a:extLst>
                  </p:cNvPr>
                  <p:cNvSpPr txBox="1"/>
                  <p:nvPr/>
                </p:nvSpPr>
                <p:spPr>
                  <a:xfrm>
                    <a:off x="2507327" y="3488894"/>
                    <a:ext cx="128330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𝑚𝑖𝑛</m:t>
                              </m:r>
                            </m:sub>
                          </m:sSub>
                          <m:r>
                            <a:rPr lang="en-US" b="0" i="1" smtClean="0">
                              <a:latin typeface="Cambria Math" panose="02040503050406030204" pitchFamily="18" charset="0"/>
                            </a:rPr>
                            <m:t>=0</m:t>
                          </m:r>
                        </m:oMath>
                      </m:oMathPara>
                    </a14:m>
                    <a:endParaRPr lang="en-US" b="0" dirty="0"/>
                  </a:p>
                </p:txBody>
              </p:sp>
            </mc:Choice>
            <mc:Fallback xmlns="">
              <p:sp>
                <p:nvSpPr>
                  <p:cNvPr id="17" name="TextBox 16">
                    <a:extLst>
                      <a:ext uri="{FF2B5EF4-FFF2-40B4-BE49-F238E27FC236}">
                        <a16:creationId xmlns:a16="http://schemas.microsoft.com/office/drawing/2014/main" id="{9BF82DE0-FCCF-A90A-6123-6A9A21F20A6B}"/>
                      </a:ext>
                    </a:extLst>
                  </p:cNvPr>
                  <p:cNvSpPr txBox="1">
                    <a:spLocks noRot="1" noChangeAspect="1" noMove="1" noResize="1" noEditPoints="1" noAdjustHandles="1" noChangeArrowheads="1" noChangeShapeType="1" noTextEdit="1"/>
                  </p:cNvSpPr>
                  <p:nvPr/>
                </p:nvSpPr>
                <p:spPr>
                  <a:xfrm>
                    <a:off x="2507327" y="3488894"/>
                    <a:ext cx="1283309" cy="369332"/>
                  </a:xfrm>
                  <a:prstGeom prst="rect">
                    <a:avLst/>
                  </a:prstGeom>
                  <a:blipFill>
                    <a:blip r:embed="rId10"/>
                    <a:stretch>
                      <a:fillRect/>
                    </a:stretch>
                  </a:blipFill>
                </p:spPr>
                <p:txBody>
                  <a:bodyPr/>
                  <a:lstStyle/>
                  <a:p>
                    <a:r>
                      <a:rPr lang="en-US">
                        <a:noFill/>
                      </a:rPr>
                      <a:t> </a:t>
                    </a:r>
                  </a:p>
                </p:txBody>
              </p:sp>
            </mc:Fallback>
          </mc:AlternateContent>
        </p:grpSp>
      </p:grpSp>
      <p:cxnSp>
        <p:nvCxnSpPr>
          <p:cNvPr id="18" name="Straight Connector 17">
            <a:extLst>
              <a:ext uri="{FF2B5EF4-FFF2-40B4-BE49-F238E27FC236}">
                <a16:creationId xmlns:a16="http://schemas.microsoft.com/office/drawing/2014/main" id="{72EE0B90-CFE5-1ECA-159D-EF40F90275BB}"/>
              </a:ext>
            </a:extLst>
          </p:cNvPr>
          <p:cNvCxnSpPr>
            <a:cxnSpLocks/>
          </p:cNvCxnSpPr>
          <p:nvPr/>
        </p:nvCxnSpPr>
        <p:spPr>
          <a:xfrm flipV="1">
            <a:off x="4606760" y="5425015"/>
            <a:ext cx="2123156" cy="1076751"/>
          </a:xfrm>
          <a:prstGeom prst="line">
            <a:avLst/>
          </a:prstGeom>
          <a:ln w="15875">
            <a:solidFill>
              <a:srgbClr val="00B050"/>
            </a:solidFill>
            <a:prstDash val="solid"/>
            <a:headEnd type="oval"/>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FAEA2E59-7532-DF30-E1B8-9655905F37F1}"/>
              </a:ext>
            </a:extLst>
          </p:cNvPr>
          <p:cNvCxnSpPr>
            <a:cxnSpLocks/>
          </p:cNvCxnSpPr>
          <p:nvPr/>
        </p:nvCxnSpPr>
        <p:spPr>
          <a:xfrm>
            <a:off x="6289363" y="4773771"/>
            <a:ext cx="1545702" cy="1068572"/>
          </a:xfrm>
          <a:prstGeom prst="line">
            <a:avLst/>
          </a:prstGeom>
          <a:ln w="15875">
            <a:solidFill>
              <a:srgbClr val="00B050"/>
            </a:solidFill>
            <a:prstDash val="solid"/>
            <a:headEnd type="triangle"/>
            <a:tailEnd type="ova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E8CF324C-48BB-820F-2FF1-ADA22B0E4FC3}"/>
              </a:ext>
            </a:extLst>
          </p:cNvPr>
          <p:cNvCxnSpPr>
            <a:cxnSpLocks/>
          </p:cNvCxnSpPr>
          <p:nvPr/>
        </p:nvCxnSpPr>
        <p:spPr>
          <a:xfrm flipV="1">
            <a:off x="8856582" y="4907968"/>
            <a:ext cx="2104860" cy="1051333"/>
          </a:xfrm>
          <a:prstGeom prst="line">
            <a:avLst/>
          </a:prstGeom>
          <a:ln w="15875">
            <a:solidFill>
              <a:srgbClr val="00B050"/>
            </a:solidFill>
            <a:prstDash val="solid"/>
            <a:headEnd type="oval"/>
            <a:tailEnd type="triangle"/>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43DCFCD-CB32-DE6D-65B6-671534D43131}"/>
              </a:ext>
            </a:extLst>
          </p:cNvPr>
          <p:cNvCxnSpPr>
            <a:cxnSpLocks/>
          </p:cNvCxnSpPr>
          <p:nvPr/>
        </p:nvCxnSpPr>
        <p:spPr>
          <a:xfrm>
            <a:off x="9188163" y="5300118"/>
            <a:ext cx="1563449" cy="1085811"/>
          </a:xfrm>
          <a:prstGeom prst="line">
            <a:avLst/>
          </a:prstGeom>
          <a:ln w="15875">
            <a:solidFill>
              <a:srgbClr val="00B050"/>
            </a:solidFill>
            <a:prstDash val="solid"/>
            <a:headEnd type="triangle"/>
            <a:tailEnd type="ova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414313440"/>
      </p:ext>
    </p:extLst>
  </p:cSld>
  <p:clrMapOvr>
    <a:masterClrMapping/>
  </p:clrMapOvr>
  <mc:AlternateContent xmlns:mc="http://schemas.openxmlformats.org/markup-compatibility/2006" xmlns:p14="http://schemas.microsoft.com/office/powerpoint/2010/main">
    <mc:Choice Requires="p14">
      <p:transition spd="slow" p14:dur="2000" advTm="27355"/>
    </mc:Choice>
    <mc:Fallback xmlns="">
      <p:transition spd="slow" advTm="273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par>
                                <p:cTn id="31" presetID="3" presetClass="entr" presetSubtype="1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par>
                                <p:cTn id="39" presetID="3" presetClass="entr" presetSubtype="1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linds(horizontal)">
                                      <p:cBhvr>
                                        <p:cTn id="46" dur="500"/>
                                        <p:tgtEl>
                                          <p:spTgt spid="32"/>
                                        </p:tgtEl>
                                      </p:cBhvr>
                                    </p:animEffect>
                                  </p:childTnLst>
                                </p:cTn>
                              </p:par>
                              <p:par>
                                <p:cTn id="47" presetID="3" presetClass="entr" presetSubtype="1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linds(horizont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9DF68-58C4-2A79-41FA-004C74C3653F}"/>
              </a:ext>
            </a:extLst>
          </p:cNvPr>
          <p:cNvSpPr>
            <a:spLocks noGrp="1"/>
          </p:cNvSpPr>
          <p:nvPr>
            <p:ph type="title"/>
          </p:nvPr>
        </p:nvSpPr>
        <p:spPr/>
        <p:txBody>
          <a:bodyPr/>
          <a:lstStyle/>
          <a:p>
            <a:r>
              <a:rPr lang="en-US" dirty="0"/>
              <a:t>Challenge #2: Load Balancing</a:t>
            </a:r>
          </a:p>
        </p:txBody>
      </p:sp>
      <p:sp>
        <p:nvSpPr>
          <p:cNvPr id="3" name="Content Placeholder 2">
            <a:extLst>
              <a:ext uri="{FF2B5EF4-FFF2-40B4-BE49-F238E27FC236}">
                <a16:creationId xmlns:a16="http://schemas.microsoft.com/office/drawing/2014/main" id="{F6A9C418-B9F1-D537-4E67-1084785965E1}"/>
              </a:ext>
            </a:extLst>
          </p:cNvPr>
          <p:cNvSpPr>
            <a:spLocks noGrp="1"/>
          </p:cNvSpPr>
          <p:nvPr>
            <p:ph idx="1"/>
          </p:nvPr>
        </p:nvSpPr>
        <p:spPr/>
        <p:txBody>
          <a:bodyPr/>
          <a:lstStyle/>
          <a:p>
            <a:r>
              <a:rPr lang="en-US" dirty="0"/>
              <a:t>Single Ray Programming Model</a:t>
            </a:r>
          </a:p>
          <a:p>
            <a:pPr lvl="1">
              <a:buFontTx/>
              <a:buChar char="-"/>
            </a:pPr>
            <a:r>
              <a:rPr lang="en-US" dirty="0"/>
              <a:t>Each thread casts a single ray</a:t>
            </a:r>
          </a:p>
          <a:p>
            <a:pPr lvl="1">
              <a:buFontTx/>
              <a:buChar char="-"/>
            </a:pPr>
            <a:r>
              <a:rPr lang="en-US" dirty="0"/>
              <a:t>The shaders triggered by the ray will also be executed by the ray-casting thread, </a:t>
            </a:r>
            <a:r>
              <a:rPr lang="en-US" dirty="0">
                <a:solidFill>
                  <a:srgbClr val="FF0000"/>
                </a:solidFill>
              </a:rPr>
              <a:t>serially</a:t>
            </a:r>
            <a:r>
              <a:rPr lang="en-US" dirty="0"/>
              <a:t>!</a:t>
            </a:r>
          </a:p>
          <a:p>
            <a:pPr lvl="1">
              <a:buFontTx/>
              <a:buChar char="-"/>
            </a:pPr>
            <a:r>
              <a:rPr lang="en-US" dirty="0"/>
              <a:t>This model may result in load-imbalance</a:t>
            </a:r>
          </a:p>
          <a:p>
            <a:pPr>
              <a:buFontTx/>
              <a:buChar char="-"/>
            </a:pPr>
            <a:endParaRPr lang="en-US" dirty="0"/>
          </a:p>
        </p:txBody>
      </p:sp>
      <p:sp>
        <p:nvSpPr>
          <p:cNvPr id="4" name="Slide Number Placeholder 3">
            <a:extLst>
              <a:ext uri="{FF2B5EF4-FFF2-40B4-BE49-F238E27FC236}">
                <a16:creationId xmlns:a16="http://schemas.microsoft.com/office/drawing/2014/main" id="{85709126-3F5F-4305-468C-D08748332C48}"/>
              </a:ext>
            </a:extLst>
          </p:cNvPr>
          <p:cNvSpPr>
            <a:spLocks noGrp="1"/>
          </p:cNvSpPr>
          <p:nvPr>
            <p:ph type="sldNum" sz="quarter" idx="12"/>
          </p:nvPr>
        </p:nvSpPr>
        <p:spPr/>
        <p:txBody>
          <a:bodyPr/>
          <a:lstStyle/>
          <a:p>
            <a:fld id="{9D3D49B9-F9C9-8A41-9FE2-284E129F6E43}" type="slidenum">
              <a:rPr lang="en-US" smtClean="0"/>
              <a:t>14</a:t>
            </a:fld>
            <a:endParaRPr lang="en-US" dirty="0"/>
          </a:p>
        </p:txBody>
      </p:sp>
      <p:grpSp>
        <p:nvGrpSpPr>
          <p:cNvPr id="9" name="Group 8">
            <a:extLst>
              <a:ext uri="{FF2B5EF4-FFF2-40B4-BE49-F238E27FC236}">
                <a16:creationId xmlns:a16="http://schemas.microsoft.com/office/drawing/2014/main" id="{57ACC940-EB91-666C-ED36-3C2F662B03DE}"/>
              </a:ext>
            </a:extLst>
          </p:cNvPr>
          <p:cNvGrpSpPr/>
          <p:nvPr/>
        </p:nvGrpSpPr>
        <p:grpSpPr>
          <a:xfrm>
            <a:off x="4303221" y="4709231"/>
            <a:ext cx="2624469" cy="950277"/>
            <a:chOff x="4303221" y="4709231"/>
            <a:chExt cx="2624469" cy="950277"/>
          </a:xfrm>
        </p:grpSpPr>
        <p:cxnSp>
          <p:nvCxnSpPr>
            <p:cNvPr id="14" name="Straight Arrow Connector 13">
              <a:extLst>
                <a:ext uri="{FF2B5EF4-FFF2-40B4-BE49-F238E27FC236}">
                  <a16:creationId xmlns:a16="http://schemas.microsoft.com/office/drawing/2014/main" id="{98C95407-03A9-11CC-2EFC-426B31183F60}"/>
                </a:ext>
              </a:extLst>
            </p:cNvPr>
            <p:cNvCxnSpPr>
              <a:cxnSpLocks/>
            </p:cNvCxnSpPr>
            <p:nvPr/>
          </p:nvCxnSpPr>
          <p:spPr>
            <a:xfrm>
              <a:off x="4303221" y="4709231"/>
              <a:ext cx="2624469" cy="0"/>
            </a:xfrm>
            <a:prstGeom prst="straightConnector1">
              <a:avLst/>
            </a:prstGeom>
            <a:ln w="2222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3246192-9D85-7068-941F-40C9C1F91A90}"/>
                </a:ext>
              </a:extLst>
            </p:cNvPr>
            <p:cNvCxnSpPr>
              <a:cxnSpLocks/>
            </p:cNvCxnSpPr>
            <p:nvPr/>
          </p:nvCxnSpPr>
          <p:spPr>
            <a:xfrm>
              <a:off x="4303221" y="5191863"/>
              <a:ext cx="2624469" cy="0"/>
            </a:xfrm>
            <a:prstGeom prst="straightConnector1">
              <a:avLst/>
            </a:prstGeom>
            <a:ln w="2222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EA7F6A7-CE1C-C4E5-EC48-1667D47DAFC2}"/>
                </a:ext>
              </a:extLst>
            </p:cNvPr>
            <p:cNvCxnSpPr>
              <a:cxnSpLocks/>
            </p:cNvCxnSpPr>
            <p:nvPr/>
          </p:nvCxnSpPr>
          <p:spPr>
            <a:xfrm>
              <a:off x="4303221" y="5659508"/>
              <a:ext cx="2624469" cy="0"/>
            </a:xfrm>
            <a:prstGeom prst="straightConnector1">
              <a:avLst/>
            </a:prstGeom>
            <a:ln w="2222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AD840D1B-7D12-5441-E344-7C8536D0DDF7}"/>
              </a:ext>
            </a:extLst>
          </p:cNvPr>
          <p:cNvSpPr txBox="1"/>
          <p:nvPr/>
        </p:nvSpPr>
        <p:spPr>
          <a:xfrm>
            <a:off x="7865264" y="3481490"/>
            <a:ext cx="65" cy="276999"/>
          </a:xfrm>
          <a:prstGeom prst="rect">
            <a:avLst/>
          </a:prstGeom>
          <a:noFill/>
        </p:spPr>
        <p:txBody>
          <a:bodyPr wrap="none" lIns="0" tIns="0" rIns="0" bIns="0" rtlCol="0">
            <a:spAutoFit/>
          </a:bodyPr>
          <a:lstStyle/>
          <a:p>
            <a:endParaRPr lang="en-US" dirty="0"/>
          </a:p>
        </p:txBody>
      </p:sp>
      <p:grpSp>
        <p:nvGrpSpPr>
          <p:cNvPr id="8" name="Group 7">
            <a:extLst>
              <a:ext uri="{FF2B5EF4-FFF2-40B4-BE49-F238E27FC236}">
                <a16:creationId xmlns:a16="http://schemas.microsoft.com/office/drawing/2014/main" id="{AECB24F7-FC66-0350-7299-BF12DEF2B215}"/>
              </a:ext>
            </a:extLst>
          </p:cNvPr>
          <p:cNvGrpSpPr/>
          <p:nvPr/>
        </p:nvGrpSpPr>
        <p:grpSpPr>
          <a:xfrm>
            <a:off x="3202250" y="3717757"/>
            <a:ext cx="4332493" cy="2775118"/>
            <a:chOff x="3202250" y="3717757"/>
            <a:chExt cx="4332493" cy="2775118"/>
          </a:xfrm>
        </p:grpSpPr>
        <p:sp>
          <p:nvSpPr>
            <p:cNvPr id="5" name="Rectangle 4">
              <a:extLst>
                <a:ext uri="{FF2B5EF4-FFF2-40B4-BE49-F238E27FC236}">
                  <a16:creationId xmlns:a16="http://schemas.microsoft.com/office/drawing/2014/main" id="{36CB3818-160C-E994-AD62-5377D983025D}"/>
                </a:ext>
              </a:extLst>
            </p:cNvPr>
            <p:cNvSpPr/>
            <p:nvPr/>
          </p:nvSpPr>
          <p:spPr>
            <a:xfrm>
              <a:off x="4501007" y="4538351"/>
              <a:ext cx="514460" cy="341759"/>
            </a:xfrm>
            <a:prstGeom prst="rect">
              <a:avLst/>
            </a:prstGeom>
            <a:solidFill>
              <a:schemeClr val="accent1">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7850CA1-E2C9-419C-7A4F-7FD10EF665E7}"/>
                </a:ext>
              </a:extLst>
            </p:cNvPr>
            <p:cNvSpPr/>
            <p:nvPr/>
          </p:nvSpPr>
          <p:spPr>
            <a:xfrm>
              <a:off x="5160974" y="4551197"/>
              <a:ext cx="514460" cy="341759"/>
            </a:xfrm>
            <a:prstGeom prst="rect">
              <a:avLst/>
            </a:prstGeom>
            <a:solidFill>
              <a:schemeClr val="accent2">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0DA60B9-F631-3EEE-6B81-31092EF8E056}"/>
                </a:ext>
              </a:extLst>
            </p:cNvPr>
            <p:cNvSpPr/>
            <p:nvPr/>
          </p:nvSpPr>
          <p:spPr>
            <a:xfrm>
              <a:off x="5820941" y="4551197"/>
              <a:ext cx="514460" cy="341759"/>
            </a:xfrm>
            <a:prstGeom prst="rect">
              <a:avLst/>
            </a:prstGeom>
            <a:solidFill>
              <a:schemeClr val="accent6">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2" name="Freeform 11">
              <a:extLst>
                <a:ext uri="{FF2B5EF4-FFF2-40B4-BE49-F238E27FC236}">
                  <a16:creationId xmlns:a16="http://schemas.microsoft.com/office/drawing/2014/main" id="{5A9D5EFE-CA4B-6BC1-EB3C-941B57961B93}"/>
                </a:ext>
              </a:extLst>
            </p:cNvPr>
            <p:cNvSpPr/>
            <p:nvPr/>
          </p:nvSpPr>
          <p:spPr>
            <a:xfrm>
              <a:off x="4001022" y="4533213"/>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EA39279-3CB1-0696-1509-8612FF1C6FA0}"/>
                </a:ext>
              </a:extLst>
            </p:cNvPr>
            <p:cNvSpPr/>
            <p:nvPr/>
          </p:nvSpPr>
          <p:spPr>
            <a:xfrm>
              <a:off x="4501790" y="5040532"/>
              <a:ext cx="500899" cy="302662"/>
            </a:xfrm>
            <a:prstGeom prst="rect">
              <a:avLst/>
            </a:prstGeom>
            <a:solidFill>
              <a:schemeClr val="accent3">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2F1D7A-4DB3-5CDC-766E-9ABD1EAD3754}"/>
                </a:ext>
              </a:extLst>
            </p:cNvPr>
            <p:cNvSpPr txBox="1"/>
            <p:nvPr/>
          </p:nvSpPr>
          <p:spPr>
            <a:xfrm>
              <a:off x="3202250" y="4503769"/>
              <a:ext cx="735651" cy="276999"/>
            </a:xfrm>
            <a:prstGeom prst="rect">
              <a:avLst/>
            </a:prstGeom>
            <a:noFill/>
          </p:spPr>
          <p:txBody>
            <a:bodyPr wrap="none" rtlCol="0">
              <a:spAutoFit/>
            </a:bodyPr>
            <a:lstStyle/>
            <a:p>
              <a:r>
                <a:rPr lang="en-US" sz="1200" dirty="0"/>
                <a:t>Thread 1</a:t>
              </a:r>
            </a:p>
          </p:txBody>
        </p:sp>
        <p:sp>
          <p:nvSpPr>
            <p:cNvPr id="19" name="TextBox 18">
              <a:extLst>
                <a:ext uri="{FF2B5EF4-FFF2-40B4-BE49-F238E27FC236}">
                  <a16:creationId xmlns:a16="http://schemas.microsoft.com/office/drawing/2014/main" id="{98314B4C-BD35-E37D-0AB4-C9D6C86150A0}"/>
                </a:ext>
              </a:extLst>
            </p:cNvPr>
            <p:cNvSpPr txBox="1"/>
            <p:nvPr/>
          </p:nvSpPr>
          <p:spPr>
            <a:xfrm>
              <a:off x="3202250" y="5009914"/>
              <a:ext cx="735651" cy="276999"/>
            </a:xfrm>
            <a:prstGeom prst="rect">
              <a:avLst/>
            </a:prstGeom>
            <a:noFill/>
          </p:spPr>
          <p:txBody>
            <a:bodyPr wrap="none" rtlCol="0">
              <a:spAutoFit/>
            </a:bodyPr>
            <a:lstStyle/>
            <a:p>
              <a:r>
                <a:rPr lang="en-US" sz="1200" dirty="0"/>
                <a:t>Thread 2</a:t>
              </a:r>
            </a:p>
          </p:txBody>
        </p:sp>
        <p:sp>
          <p:nvSpPr>
            <p:cNvPr id="24" name="Freeform 23">
              <a:extLst>
                <a:ext uri="{FF2B5EF4-FFF2-40B4-BE49-F238E27FC236}">
                  <a16:creationId xmlns:a16="http://schemas.microsoft.com/office/drawing/2014/main" id="{F2FC5BCB-3AFB-0D10-0FDF-576B9E725EEC}"/>
                </a:ext>
              </a:extLst>
            </p:cNvPr>
            <p:cNvSpPr/>
            <p:nvPr/>
          </p:nvSpPr>
          <p:spPr>
            <a:xfrm>
              <a:off x="4020646" y="5012797"/>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EB3E64D-0C31-0699-3C1A-32CA68678350}"/>
                </a:ext>
              </a:extLst>
            </p:cNvPr>
            <p:cNvSpPr/>
            <p:nvPr/>
          </p:nvSpPr>
          <p:spPr>
            <a:xfrm>
              <a:off x="5820941" y="5043448"/>
              <a:ext cx="500899" cy="302662"/>
            </a:xfrm>
            <a:prstGeom prst="rect">
              <a:avLst/>
            </a:prstGeom>
            <a:solidFill>
              <a:schemeClr val="accent4">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3671475-644A-3249-3747-044FE976339B}"/>
                </a:ext>
              </a:extLst>
            </p:cNvPr>
            <p:cNvSpPr txBox="1"/>
            <p:nvPr/>
          </p:nvSpPr>
          <p:spPr>
            <a:xfrm>
              <a:off x="3202250" y="5462938"/>
              <a:ext cx="735651" cy="276999"/>
            </a:xfrm>
            <a:prstGeom prst="rect">
              <a:avLst/>
            </a:prstGeom>
            <a:noFill/>
          </p:spPr>
          <p:txBody>
            <a:bodyPr wrap="none" rtlCol="0">
              <a:spAutoFit/>
            </a:bodyPr>
            <a:lstStyle/>
            <a:p>
              <a:r>
                <a:rPr lang="en-US" sz="1200" dirty="0"/>
                <a:t>Thread 3</a:t>
              </a:r>
            </a:p>
          </p:txBody>
        </p:sp>
        <p:sp>
          <p:nvSpPr>
            <p:cNvPr id="28" name="Freeform 27">
              <a:extLst>
                <a:ext uri="{FF2B5EF4-FFF2-40B4-BE49-F238E27FC236}">
                  <a16:creationId xmlns:a16="http://schemas.microsoft.com/office/drawing/2014/main" id="{B3627480-6F29-D53A-D9BB-AD6811C03719}"/>
                </a:ext>
              </a:extLst>
            </p:cNvPr>
            <p:cNvSpPr/>
            <p:nvPr/>
          </p:nvSpPr>
          <p:spPr>
            <a:xfrm>
              <a:off x="4020646" y="5492381"/>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C3D7A80-B9BB-D21F-D3EC-D2B213453A7F}"/>
                </a:ext>
              </a:extLst>
            </p:cNvPr>
            <p:cNvSpPr/>
            <p:nvPr/>
          </p:nvSpPr>
          <p:spPr>
            <a:xfrm>
              <a:off x="5160974" y="5490771"/>
              <a:ext cx="514460" cy="341759"/>
            </a:xfrm>
            <a:prstGeom prst="rect">
              <a:avLst/>
            </a:prstGeom>
            <a:solidFill>
              <a:srgbClr val="7030A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94A60F03-E958-8700-4FF6-4EA3B65E9B48}"/>
                </a:ext>
              </a:extLst>
            </p:cNvPr>
            <p:cNvCxnSpPr>
              <a:cxnSpLocks/>
            </p:cNvCxnSpPr>
            <p:nvPr/>
          </p:nvCxnSpPr>
          <p:spPr>
            <a:xfrm>
              <a:off x="4001022" y="6190507"/>
              <a:ext cx="344206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12B2E64-6F69-B5F2-7BC7-ACFBF8EC6527}"/>
                </a:ext>
              </a:extLst>
            </p:cNvPr>
            <p:cNvCxnSpPr>
              <a:cxnSpLocks/>
            </p:cNvCxnSpPr>
            <p:nvPr/>
          </p:nvCxnSpPr>
          <p:spPr>
            <a:xfrm flipV="1">
              <a:off x="4196152" y="3826707"/>
              <a:ext cx="0" cy="26129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1656CC1-EC35-7D1D-A424-F09744C5E486}"/>
                    </a:ext>
                  </a:extLst>
                </p:cNvPr>
                <p:cNvSpPr txBox="1"/>
                <p:nvPr/>
              </p:nvSpPr>
              <p:spPr>
                <a:xfrm>
                  <a:off x="7351424" y="6215876"/>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51" name="TextBox 50">
                  <a:extLst>
                    <a:ext uri="{FF2B5EF4-FFF2-40B4-BE49-F238E27FC236}">
                      <a16:creationId xmlns:a16="http://schemas.microsoft.com/office/drawing/2014/main" id="{61656CC1-EC35-7D1D-A424-F09744C5E486}"/>
                    </a:ext>
                  </a:extLst>
                </p:cNvPr>
                <p:cNvSpPr txBox="1">
                  <a:spLocks noRot="1" noChangeAspect="1" noMove="1" noResize="1" noEditPoints="1" noAdjustHandles="1" noChangeArrowheads="1" noChangeShapeType="1" noTextEdit="1"/>
                </p:cNvSpPr>
                <p:nvPr/>
              </p:nvSpPr>
              <p:spPr>
                <a:xfrm>
                  <a:off x="7351424" y="6215876"/>
                  <a:ext cx="183319" cy="276999"/>
                </a:xfrm>
                <a:prstGeom prst="rect">
                  <a:avLst/>
                </a:prstGeom>
                <a:blipFill>
                  <a:blip r:embed="rId4"/>
                  <a:stretch>
                    <a:fillRect l="-12500" r="-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10E3395-E133-23A7-88D6-331A5E7145A1}"/>
                    </a:ext>
                  </a:extLst>
                </p:cNvPr>
                <p:cNvSpPr txBox="1"/>
                <p:nvPr/>
              </p:nvSpPr>
              <p:spPr>
                <a:xfrm>
                  <a:off x="4245778" y="3717757"/>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52" name="TextBox 51">
                  <a:extLst>
                    <a:ext uri="{FF2B5EF4-FFF2-40B4-BE49-F238E27FC236}">
                      <a16:creationId xmlns:a16="http://schemas.microsoft.com/office/drawing/2014/main" id="{310E3395-E133-23A7-88D6-331A5E7145A1}"/>
                    </a:ext>
                  </a:extLst>
                </p:cNvPr>
                <p:cNvSpPr txBox="1">
                  <a:spLocks noRot="1" noChangeAspect="1" noMove="1" noResize="1" noEditPoints="1" noAdjustHandles="1" noChangeArrowheads="1" noChangeShapeType="1" noTextEdit="1"/>
                </p:cNvSpPr>
                <p:nvPr/>
              </p:nvSpPr>
              <p:spPr>
                <a:xfrm>
                  <a:off x="4245778" y="3717757"/>
                  <a:ext cx="186718" cy="276999"/>
                </a:xfrm>
                <a:prstGeom prst="rect">
                  <a:avLst/>
                </a:prstGeom>
                <a:blipFill>
                  <a:blip r:embed="rId5"/>
                  <a:stretch>
                    <a:fillRect l="-33333" r="-33333"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E75889F-C3B8-D63A-3F3B-E88643A3FB63}"/>
                    </a:ext>
                  </a:extLst>
                </p:cNvPr>
                <p:cNvSpPr txBox="1"/>
                <p:nvPr/>
              </p:nvSpPr>
              <p:spPr>
                <a:xfrm>
                  <a:off x="3923450" y="6090533"/>
                  <a:ext cx="366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oMath>
                    </m:oMathPara>
                  </a14:m>
                  <a:endParaRPr lang="en-US" dirty="0"/>
                </a:p>
              </p:txBody>
            </p:sp>
          </mc:Choice>
          <mc:Fallback xmlns="">
            <p:sp>
              <p:nvSpPr>
                <p:cNvPr id="53" name="TextBox 52">
                  <a:extLst>
                    <a:ext uri="{FF2B5EF4-FFF2-40B4-BE49-F238E27FC236}">
                      <a16:creationId xmlns:a16="http://schemas.microsoft.com/office/drawing/2014/main" id="{2E75889F-C3B8-D63A-3F3B-E88643A3FB63}"/>
                    </a:ext>
                  </a:extLst>
                </p:cNvPr>
                <p:cNvSpPr txBox="1">
                  <a:spLocks noRot="1" noChangeAspect="1" noMove="1" noResize="1" noEditPoints="1" noAdjustHandles="1" noChangeArrowheads="1" noChangeShapeType="1" noTextEdit="1"/>
                </p:cNvSpPr>
                <p:nvPr/>
              </p:nvSpPr>
              <p:spPr>
                <a:xfrm>
                  <a:off x="3923450" y="6090533"/>
                  <a:ext cx="366062" cy="369332"/>
                </a:xfrm>
                <a:prstGeom prst="rect">
                  <a:avLst/>
                </a:prstGeom>
                <a:blipFill>
                  <a:blip r:embed="rId6"/>
                  <a:stretch>
                    <a:fillRect/>
                  </a:stretch>
                </a:blipFill>
              </p:spPr>
              <p:txBody>
                <a:bodyPr/>
                <a:lstStyle/>
                <a:p>
                  <a:r>
                    <a:rPr lang="en-US">
                      <a:noFill/>
                    </a:rPr>
                    <a:t> </a:t>
                  </a:r>
                </a:p>
              </p:txBody>
            </p:sp>
          </mc:Fallback>
        </mc:AlternateContent>
        <p:cxnSp>
          <p:nvCxnSpPr>
            <p:cNvPr id="56" name="Straight Connector 55">
              <a:extLst>
                <a:ext uri="{FF2B5EF4-FFF2-40B4-BE49-F238E27FC236}">
                  <a16:creationId xmlns:a16="http://schemas.microsoft.com/office/drawing/2014/main" id="{09973B9A-9FAC-7C21-96A1-1C7CC211BD35}"/>
                </a:ext>
              </a:extLst>
            </p:cNvPr>
            <p:cNvCxnSpPr>
              <a:cxnSpLocks/>
            </p:cNvCxnSpPr>
            <p:nvPr/>
          </p:nvCxnSpPr>
          <p:spPr>
            <a:xfrm>
              <a:off x="4192404" y="4111714"/>
              <a:ext cx="28302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1D749F8-2474-C943-DB5F-3EABCB9A2D88}"/>
                </a:ext>
              </a:extLst>
            </p:cNvPr>
            <p:cNvCxnSpPr>
              <a:cxnSpLocks/>
            </p:cNvCxnSpPr>
            <p:nvPr/>
          </p:nvCxnSpPr>
          <p:spPr>
            <a:xfrm flipV="1">
              <a:off x="7022672" y="4117801"/>
              <a:ext cx="0" cy="20787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B8217E57-6239-8168-5963-DE298416E56C}"/>
                </a:ext>
              </a:extLst>
            </p:cNvPr>
            <p:cNvSpPr txBox="1"/>
            <p:nvPr/>
          </p:nvSpPr>
          <p:spPr>
            <a:xfrm>
              <a:off x="6852066" y="6209481"/>
              <a:ext cx="380232" cy="276999"/>
            </a:xfrm>
            <a:prstGeom prst="rect">
              <a:avLst/>
            </a:prstGeom>
            <a:noFill/>
          </p:spPr>
          <p:txBody>
            <a:bodyPr wrap="none" rtlCol="0">
              <a:spAutoFit/>
            </a:bodyPr>
            <a:lstStyle/>
            <a:p>
              <a:r>
                <a:rPr lang="en-US" altLang="zh-CN" sz="1200" dirty="0"/>
                <a:t>1.0</a:t>
              </a:r>
              <a:endParaRPr lang="en-US" sz="1200" dirty="0"/>
            </a:p>
          </p:txBody>
        </p:sp>
        <p:sp>
          <p:nvSpPr>
            <p:cNvPr id="70" name="TextBox 69">
              <a:extLst>
                <a:ext uri="{FF2B5EF4-FFF2-40B4-BE49-F238E27FC236}">
                  <a16:creationId xmlns:a16="http://schemas.microsoft.com/office/drawing/2014/main" id="{93375807-8A31-73EA-9192-AC64BA52A4EC}"/>
                </a:ext>
              </a:extLst>
            </p:cNvPr>
            <p:cNvSpPr txBox="1"/>
            <p:nvPr/>
          </p:nvSpPr>
          <p:spPr>
            <a:xfrm>
              <a:off x="3803863" y="3973214"/>
              <a:ext cx="380232" cy="276999"/>
            </a:xfrm>
            <a:prstGeom prst="rect">
              <a:avLst/>
            </a:prstGeom>
            <a:noFill/>
          </p:spPr>
          <p:txBody>
            <a:bodyPr wrap="none" rtlCol="0">
              <a:spAutoFit/>
            </a:bodyPr>
            <a:lstStyle/>
            <a:p>
              <a:r>
                <a:rPr lang="en-US" altLang="zh-CN" sz="1200" dirty="0"/>
                <a:t>1.0</a:t>
              </a:r>
              <a:endParaRPr lang="en-US" sz="1200" dirty="0"/>
            </a:p>
          </p:txBody>
        </p:sp>
      </p:grpSp>
      <p:grpSp>
        <p:nvGrpSpPr>
          <p:cNvPr id="34" name="Group 33">
            <a:extLst>
              <a:ext uri="{FF2B5EF4-FFF2-40B4-BE49-F238E27FC236}">
                <a16:creationId xmlns:a16="http://schemas.microsoft.com/office/drawing/2014/main" id="{35B1C3A9-0E86-0F2E-E818-A676F330DCC4}"/>
              </a:ext>
            </a:extLst>
          </p:cNvPr>
          <p:cNvGrpSpPr/>
          <p:nvPr/>
        </p:nvGrpSpPr>
        <p:grpSpPr>
          <a:xfrm>
            <a:off x="4654054" y="4531201"/>
            <a:ext cx="4003074" cy="1258378"/>
            <a:chOff x="4654054" y="4531201"/>
            <a:chExt cx="4003074" cy="1258378"/>
          </a:xfrm>
        </p:grpSpPr>
        <p:grpSp>
          <p:nvGrpSpPr>
            <p:cNvPr id="22" name="Group 21">
              <a:extLst>
                <a:ext uri="{FF2B5EF4-FFF2-40B4-BE49-F238E27FC236}">
                  <a16:creationId xmlns:a16="http://schemas.microsoft.com/office/drawing/2014/main" id="{D970BB3A-0148-00FC-A440-F6923A41C7DD}"/>
                </a:ext>
              </a:extLst>
            </p:cNvPr>
            <p:cNvGrpSpPr/>
            <p:nvPr/>
          </p:nvGrpSpPr>
          <p:grpSpPr>
            <a:xfrm>
              <a:off x="4654054" y="4617720"/>
              <a:ext cx="1537756" cy="1150041"/>
              <a:chOff x="4654054" y="4617720"/>
              <a:chExt cx="1537756" cy="1150041"/>
            </a:xfrm>
          </p:grpSpPr>
          <p:sp>
            <p:nvSpPr>
              <p:cNvPr id="10" name="Oval 9">
                <a:extLst>
                  <a:ext uri="{FF2B5EF4-FFF2-40B4-BE49-F238E27FC236}">
                    <a16:creationId xmlns:a16="http://schemas.microsoft.com/office/drawing/2014/main" id="{701A0E0A-1765-2F81-A37B-CB01258A28FB}"/>
                  </a:ext>
                </a:extLst>
              </p:cNvPr>
              <p:cNvSpPr/>
              <p:nvPr/>
            </p:nvSpPr>
            <p:spPr>
              <a:xfrm>
                <a:off x="4679946" y="4617720"/>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DE1F15-170E-E427-5052-C2A76D2444BF}"/>
                  </a:ext>
                </a:extLst>
              </p:cNvPr>
              <p:cNvSpPr/>
              <p:nvPr/>
            </p:nvSpPr>
            <p:spPr>
              <a:xfrm>
                <a:off x="5344438" y="4617720"/>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E87CF13-ABE2-37C1-65A2-33675FAB5D00}"/>
                  </a:ext>
                </a:extLst>
              </p:cNvPr>
              <p:cNvSpPr/>
              <p:nvPr/>
            </p:nvSpPr>
            <p:spPr>
              <a:xfrm>
                <a:off x="6008930" y="4617720"/>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3AA9413-9708-E6E6-BB43-02A8CCEF7E5D}"/>
                  </a:ext>
                </a:extLst>
              </p:cNvPr>
              <p:cNvSpPr/>
              <p:nvPr/>
            </p:nvSpPr>
            <p:spPr>
              <a:xfrm>
                <a:off x="4654054" y="5104033"/>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149E14-58DE-9035-CAC5-D2B6EA4E954E}"/>
                  </a:ext>
                </a:extLst>
              </p:cNvPr>
              <p:cNvSpPr/>
              <p:nvPr/>
            </p:nvSpPr>
            <p:spPr>
              <a:xfrm>
                <a:off x="5968516" y="5104033"/>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2FBF94F-B442-27FF-5751-CB16BA9D391B}"/>
                  </a:ext>
                </a:extLst>
              </p:cNvPr>
              <p:cNvSpPr/>
              <p:nvPr/>
            </p:nvSpPr>
            <p:spPr>
              <a:xfrm>
                <a:off x="5335092" y="5584881"/>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FE577FD7-FB86-D75E-C71F-89C088192095}"/>
                </a:ext>
              </a:extLst>
            </p:cNvPr>
            <p:cNvSpPr txBox="1"/>
            <p:nvPr/>
          </p:nvSpPr>
          <p:spPr>
            <a:xfrm>
              <a:off x="7092854" y="4531201"/>
              <a:ext cx="1564274" cy="369332"/>
            </a:xfrm>
            <a:prstGeom prst="rect">
              <a:avLst/>
            </a:prstGeom>
            <a:noFill/>
          </p:spPr>
          <p:txBody>
            <a:bodyPr wrap="none" rtlCol="0">
              <a:spAutoFit/>
            </a:bodyPr>
            <a:lstStyle/>
            <a:p>
              <a:r>
                <a:rPr lang="en-US" dirty="0"/>
                <a:t>3 Intersections</a:t>
              </a:r>
            </a:p>
          </p:txBody>
        </p:sp>
        <p:sp>
          <p:nvSpPr>
            <p:cNvPr id="25" name="TextBox 24">
              <a:extLst>
                <a:ext uri="{FF2B5EF4-FFF2-40B4-BE49-F238E27FC236}">
                  <a16:creationId xmlns:a16="http://schemas.microsoft.com/office/drawing/2014/main" id="{F1F5D980-0C07-7103-7C89-721581135B0D}"/>
                </a:ext>
              </a:extLst>
            </p:cNvPr>
            <p:cNvSpPr txBox="1"/>
            <p:nvPr/>
          </p:nvSpPr>
          <p:spPr>
            <a:xfrm>
              <a:off x="7092854" y="4975724"/>
              <a:ext cx="1564274" cy="369332"/>
            </a:xfrm>
            <a:prstGeom prst="rect">
              <a:avLst/>
            </a:prstGeom>
            <a:noFill/>
          </p:spPr>
          <p:txBody>
            <a:bodyPr wrap="none" rtlCol="0">
              <a:spAutoFit/>
            </a:bodyPr>
            <a:lstStyle/>
            <a:p>
              <a:r>
                <a:rPr lang="en-US" dirty="0"/>
                <a:t>2 Intersections</a:t>
              </a:r>
            </a:p>
          </p:txBody>
        </p:sp>
        <p:sp>
          <p:nvSpPr>
            <p:cNvPr id="30" name="TextBox 29">
              <a:extLst>
                <a:ext uri="{FF2B5EF4-FFF2-40B4-BE49-F238E27FC236}">
                  <a16:creationId xmlns:a16="http://schemas.microsoft.com/office/drawing/2014/main" id="{F691191B-DEBE-435B-3FE1-4FBC311DD923}"/>
                </a:ext>
              </a:extLst>
            </p:cNvPr>
            <p:cNvSpPr txBox="1"/>
            <p:nvPr/>
          </p:nvSpPr>
          <p:spPr>
            <a:xfrm>
              <a:off x="7092854" y="5420247"/>
              <a:ext cx="1564274" cy="369332"/>
            </a:xfrm>
            <a:prstGeom prst="rect">
              <a:avLst/>
            </a:prstGeom>
            <a:noFill/>
          </p:spPr>
          <p:txBody>
            <a:bodyPr wrap="none" rtlCol="0">
              <a:spAutoFit/>
            </a:bodyPr>
            <a:lstStyle/>
            <a:p>
              <a:r>
                <a:rPr lang="en-US" dirty="0"/>
                <a:t>1 Intersections</a:t>
              </a:r>
            </a:p>
          </p:txBody>
        </p:sp>
      </p:grpSp>
    </p:spTree>
    <p:custDataLst>
      <p:tags r:id="rId1"/>
    </p:custDataLst>
    <p:extLst>
      <p:ext uri="{BB962C8B-B14F-4D97-AF65-F5344CB8AC3E}">
        <p14:creationId xmlns:p14="http://schemas.microsoft.com/office/powerpoint/2010/main" val="2311684076"/>
      </p:ext>
    </p:extLst>
  </p:cSld>
  <p:clrMapOvr>
    <a:masterClrMapping/>
  </p:clrMapOvr>
  <mc:AlternateContent xmlns:mc="http://schemas.openxmlformats.org/markup-compatibility/2006" xmlns:p14="http://schemas.microsoft.com/office/powerpoint/2010/main">
    <mc:Choice Requires="p14">
      <p:transition spd="slow" p14:dur="2000" advTm="24287"/>
    </mc:Choice>
    <mc:Fallback xmlns="">
      <p:transition spd="slow" advTm="24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linds(horizontal)">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14CC-981F-0E58-636E-2B00DD1CE16E}"/>
              </a:ext>
            </a:extLst>
          </p:cNvPr>
          <p:cNvSpPr>
            <a:spLocks noGrp="1"/>
          </p:cNvSpPr>
          <p:nvPr>
            <p:ph type="title"/>
          </p:nvPr>
        </p:nvSpPr>
        <p:spPr/>
        <p:txBody>
          <a:bodyPr/>
          <a:lstStyle/>
          <a:p>
            <a:r>
              <a:rPr lang="en-US" dirty="0"/>
              <a:t>Our Load Balancing Solution</a:t>
            </a:r>
          </a:p>
        </p:txBody>
      </p:sp>
      <p:sp>
        <p:nvSpPr>
          <p:cNvPr id="3" name="Content Placeholder 2">
            <a:extLst>
              <a:ext uri="{FF2B5EF4-FFF2-40B4-BE49-F238E27FC236}">
                <a16:creationId xmlns:a16="http://schemas.microsoft.com/office/drawing/2014/main" id="{2F1B5F04-0C8D-9179-AD39-969B9EEEF3D8}"/>
              </a:ext>
            </a:extLst>
          </p:cNvPr>
          <p:cNvSpPr>
            <a:spLocks noGrp="1"/>
          </p:cNvSpPr>
          <p:nvPr>
            <p:ph idx="1"/>
          </p:nvPr>
        </p:nvSpPr>
        <p:spPr/>
        <p:txBody>
          <a:bodyPr/>
          <a:lstStyle/>
          <a:p>
            <a:r>
              <a:rPr dirty="0"/>
              <a:t>Why the existing  GPU load-balancing does not work</a:t>
            </a:r>
          </a:p>
          <a:p>
            <a:pPr lvl="1">
              <a:buFontTx/>
              <a:buChar char="-"/>
            </a:pPr>
            <a:r>
              <a:rPr dirty="0"/>
              <a:t>The number of intersections is unknown until the ray is cast.</a:t>
            </a:r>
            <a:endParaRPr lang="en-US" dirty="0"/>
          </a:p>
          <a:p>
            <a:pPr lvl="1">
              <a:buFontTx/>
              <a:buChar char="-"/>
            </a:pPr>
            <a:r>
              <a:rPr dirty="0"/>
              <a:t>Thread block/warp synchronization primitives are unavailable.</a:t>
            </a:r>
          </a:p>
          <a:p>
            <a:r>
              <a:rPr dirty="0"/>
              <a:t>Our technique: Ray-Multicast</a:t>
            </a:r>
          </a:p>
          <a:p>
            <a:pPr lvl="1">
              <a:buFontTx/>
              <a:buChar char="-"/>
            </a:pPr>
            <a:r>
              <a:rPr dirty="0"/>
              <a:t>Divide the scene into non-overlapping sub-spaces</a:t>
            </a:r>
            <a:endParaRPr lang="en-US" dirty="0"/>
          </a:p>
          <a:p>
            <a:pPr lvl="1">
              <a:buFontTx/>
              <a:buChar char="-"/>
            </a:pPr>
            <a:r>
              <a:rPr dirty="0"/>
              <a:t>Put the rectangles into subspaces in a round-robin manner</a:t>
            </a:r>
            <a:endParaRPr lang="en-US" dirty="0"/>
          </a:p>
          <a:p>
            <a:pPr lvl="1">
              <a:buFontTx/>
              <a:buChar char="-"/>
            </a:pPr>
            <a:r>
              <a:rPr dirty="0"/>
              <a:t>Cast the ray into the sub-spaces</a:t>
            </a:r>
          </a:p>
        </p:txBody>
      </p:sp>
      <p:sp>
        <p:nvSpPr>
          <p:cNvPr id="4" name="Slide Number Placeholder 3">
            <a:extLst>
              <a:ext uri="{FF2B5EF4-FFF2-40B4-BE49-F238E27FC236}">
                <a16:creationId xmlns:a16="http://schemas.microsoft.com/office/drawing/2014/main" id="{BC005C23-2DBB-6633-0478-A7CA2E733331}"/>
              </a:ext>
            </a:extLst>
          </p:cNvPr>
          <p:cNvSpPr>
            <a:spLocks noGrp="1"/>
          </p:cNvSpPr>
          <p:nvPr>
            <p:ph type="sldNum" sz="quarter" idx="12"/>
          </p:nvPr>
        </p:nvSpPr>
        <p:spPr/>
        <p:txBody>
          <a:bodyPr/>
          <a:lstStyle/>
          <a:p>
            <a:fld id="{9D3D49B9-F9C9-8A41-9FE2-284E129F6E43}" type="slidenum">
              <a:rPr lang="en-US" smtClean="0"/>
              <a:t>15</a:t>
            </a:fld>
            <a:endParaRPr lang="en-US"/>
          </a:p>
        </p:txBody>
      </p:sp>
      <p:grpSp>
        <p:nvGrpSpPr>
          <p:cNvPr id="11" name="Group 10">
            <a:extLst>
              <a:ext uri="{FF2B5EF4-FFF2-40B4-BE49-F238E27FC236}">
                <a16:creationId xmlns:a16="http://schemas.microsoft.com/office/drawing/2014/main" id="{478BEA40-4E08-A6E1-5AFA-815B5B1310B4}"/>
              </a:ext>
            </a:extLst>
          </p:cNvPr>
          <p:cNvGrpSpPr/>
          <p:nvPr/>
        </p:nvGrpSpPr>
        <p:grpSpPr>
          <a:xfrm>
            <a:off x="1660974" y="5000621"/>
            <a:ext cx="2624469" cy="950277"/>
            <a:chOff x="1660974" y="5000621"/>
            <a:chExt cx="2624469" cy="950277"/>
          </a:xfrm>
        </p:grpSpPr>
        <p:cxnSp>
          <p:nvCxnSpPr>
            <p:cNvPr id="56" name="Straight Arrow Connector 55">
              <a:extLst>
                <a:ext uri="{FF2B5EF4-FFF2-40B4-BE49-F238E27FC236}">
                  <a16:creationId xmlns:a16="http://schemas.microsoft.com/office/drawing/2014/main" id="{A3D57C16-56AD-60FB-C184-01E4637D3271}"/>
                </a:ext>
              </a:extLst>
            </p:cNvPr>
            <p:cNvCxnSpPr>
              <a:cxnSpLocks/>
            </p:cNvCxnSpPr>
            <p:nvPr/>
          </p:nvCxnSpPr>
          <p:spPr>
            <a:xfrm>
              <a:off x="1660974" y="5000621"/>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8A4BC2A-69A4-5400-43BF-5B93B648F2A6}"/>
                </a:ext>
              </a:extLst>
            </p:cNvPr>
            <p:cNvCxnSpPr>
              <a:cxnSpLocks/>
            </p:cNvCxnSpPr>
            <p:nvPr/>
          </p:nvCxnSpPr>
          <p:spPr>
            <a:xfrm>
              <a:off x="1660974" y="5483253"/>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B43134D-7A13-D27F-10C7-54514AFA075D}"/>
                </a:ext>
              </a:extLst>
            </p:cNvPr>
            <p:cNvCxnSpPr>
              <a:cxnSpLocks/>
            </p:cNvCxnSpPr>
            <p:nvPr/>
          </p:nvCxnSpPr>
          <p:spPr>
            <a:xfrm>
              <a:off x="1660974" y="5950898"/>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9876772-8FDE-DFF7-7F66-179B3444519A}"/>
              </a:ext>
            </a:extLst>
          </p:cNvPr>
          <p:cNvGrpSpPr/>
          <p:nvPr/>
        </p:nvGrpSpPr>
        <p:grpSpPr>
          <a:xfrm>
            <a:off x="4502834" y="5000621"/>
            <a:ext cx="2624469" cy="950277"/>
            <a:chOff x="4502834" y="5000621"/>
            <a:chExt cx="2624469" cy="950277"/>
          </a:xfrm>
        </p:grpSpPr>
        <p:cxnSp>
          <p:nvCxnSpPr>
            <p:cNvPr id="91" name="Straight Arrow Connector 90">
              <a:extLst>
                <a:ext uri="{FF2B5EF4-FFF2-40B4-BE49-F238E27FC236}">
                  <a16:creationId xmlns:a16="http://schemas.microsoft.com/office/drawing/2014/main" id="{22EB7CF8-6866-6E69-E1C1-E4E08763F7D9}"/>
                </a:ext>
              </a:extLst>
            </p:cNvPr>
            <p:cNvCxnSpPr>
              <a:cxnSpLocks/>
            </p:cNvCxnSpPr>
            <p:nvPr/>
          </p:nvCxnSpPr>
          <p:spPr>
            <a:xfrm>
              <a:off x="4502834" y="5000621"/>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43D233E-1BAE-9E3E-1F19-16996CD5377B}"/>
                </a:ext>
              </a:extLst>
            </p:cNvPr>
            <p:cNvCxnSpPr>
              <a:cxnSpLocks/>
            </p:cNvCxnSpPr>
            <p:nvPr/>
          </p:nvCxnSpPr>
          <p:spPr>
            <a:xfrm>
              <a:off x="4502834" y="5483253"/>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81608480-0A6B-8C7D-A185-D3BEDB36E876}"/>
                </a:ext>
              </a:extLst>
            </p:cNvPr>
            <p:cNvCxnSpPr>
              <a:cxnSpLocks/>
            </p:cNvCxnSpPr>
            <p:nvPr/>
          </p:nvCxnSpPr>
          <p:spPr>
            <a:xfrm>
              <a:off x="4502834" y="5950898"/>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7B74E1A-B019-DFA9-5175-11F1020FF3B3}"/>
              </a:ext>
            </a:extLst>
          </p:cNvPr>
          <p:cNvGrpSpPr/>
          <p:nvPr/>
        </p:nvGrpSpPr>
        <p:grpSpPr>
          <a:xfrm>
            <a:off x="7344694" y="5000621"/>
            <a:ext cx="2624469" cy="950277"/>
            <a:chOff x="7344694" y="5000621"/>
            <a:chExt cx="2624469" cy="950277"/>
          </a:xfrm>
        </p:grpSpPr>
        <p:cxnSp>
          <p:nvCxnSpPr>
            <p:cNvPr id="94" name="Straight Arrow Connector 93">
              <a:extLst>
                <a:ext uri="{FF2B5EF4-FFF2-40B4-BE49-F238E27FC236}">
                  <a16:creationId xmlns:a16="http://schemas.microsoft.com/office/drawing/2014/main" id="{2F1A9AC9-494D-2838-1FEF-9B3418F27BD1}"/>
                </a:ext>
              </a:extLst>
            </p:cNvPr>
            <p:cNvCxnSpPr>
              <a:cxnSpLocks/>
            </p:cNvCxnSpPr>
            <p:nvPr/>
          </p:nvCxnSpPr>
          <p:spPr>
            <a:xfrm>
              <a:off x="7344694" y="5000621"/>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C60AFADF-3994-A824-7AEB-7BFAD14A297B}"/>
                </a:ext>
              </a:extLst>
            </p:cNvPr>
            <p:cNvCxnSpPr>
              <a:cxnSpLocks/>
            </p:cNvCxnSpPr>
            <p:nvPr/>
          </p:nvCxnSpPr>
          <p:spPr>
            <a:xfrm>
              <a:off x="7344694" y="5483253"/>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76F9CC59-CF98-2536-AF91-74969C604E3C}"/>
                </a:ext>
              </a:extLst>
            </p:cNvPr>
            <p:cNvCxnSpPr>
              <a:cxnSpLocks/>
            </p:cNvCxnSpPr>
            <p:nvPr/>
          </p:nvCxnSpPr>
          <p:spPr>
            <a:xfrm>
              <a:off x="7344694" y="5950898"/>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93F08B89-826D-4D41-066A-0D6DC3B27FE0}"/>
              </a:ext>
            </a:extLst>
          </p:cNvPr>
          <p:cNvGrpSpPr/>
          <p:nvPr/>
        </p:nvGrpSpPr>
        <p:grpSpPr>
          <a:xfrm>
            <a:off x="9416809" y="2268119"/>
            <a:ext cx="2269987" cy="1837404"/>
            <a:chOff x="3581878" y="3368276"/>
            <a:chExt cx="3952865" cy="3199582"/>
          </a:xfrm>
        </p:grpSpPr>
        <p:sp>
          <p:nvSpPr>
            <p:cNvPr id="103" name="Rectangle 102">
              <a:extLst>
                <a:ext uri="{FF2B5EF4-FFF2-40B4-BE49-F238E27FC236}">
                  <a16:creationId xmlns:a16="http://schemas.microsoft.com/office/drawing/2014/main" id="{072A5EC9-8E98-34C1-39F4-C39097BA0DC7}"/>
                </a:ext>
              </a:extLst>
            </p:cNvPr>
            <p:cNvSpPr/>
            <p:nvPr/>
          </p:nvSpPr>
          <p:spPr>
            <a:xfrm>
              <a:off x="4501007" y="4538351"/>
              <a:ext cx="514460" cy="341759"/>
            </a:xfrm>
            <a:prstGeom prst="rect">
              <a:avLst/>
            </a:prstGeom>
            <a:solidFill>
              <a:schemeClr val="accent1">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94E8555-B4FC-76D4-4012-ABF8280BBE21}"/>
                </a:ext>
              </a:extLst>
            </p:cNvPr>
            <p:cNvSpPr/>
            <p:nvPr/>
          </p:nvSpPr>
          <p:spPr>
            <a:xfrm>
              <a:off x="5160974" y="4551197"/>
              <a:ext cx="514460" cy="341759"/>
            </a:xfrm>
            <a:prstGeom prst="rect">
              <a:avLst/>
            </a:prstGeom>
            <a:solidFill>
              <a:schemeClr val="accent2">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C0BE0D96-1D4F-40BC-5B0C-527FEBE71E54}"/>
                </a:ext>
              </a:extLst>
            </p:cNvPr>
            <p:cNvSpPr/>
            <p:nvPr/>
          </p:nvSpPr>
          <p:spPr>
            <a:xfrm>
              <a:off x="5820941" y="4551197"/>
              <a:ext cx="514460" cy="341759"/>
            </a:xfrm>
            <a:prstGeom prst="rect">
              <a:avLst/>
            </a:prstGeom>
            <a:solidFill>
              <a:schemeClr val="accent6">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106" name="Freeform 105">
              <a:extLst>
                <a:ext uri="{FF2B5EF4-FFF2-40B4-BE49-F238E27FC236}">
                  <a16:creationId xmlns:a16="http://schemas.microsoft.com/office/drawing/2014/main" id="{6901B863-9E73-3632-6FAF-32B0F3DCA3EC}"/>
                </a:ext>
              </a:extLst>
            </p:cNvPr>
            <p:cNvSpPr/>
            <p:nvPr/>
          </p:nvSpPr>
          <p:spPr>
            <a:xfrm>
              <a:off x="4001022" y="4533213"/>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Arrow Connector 106">
              <a:extLst>
                <a:ext uri="{FF2B5EF4-FFF2-40B4-BE49-F238E27FC236}">
                  <a16:creationId xmlns:a16="http://schemas.microsoft.com/office/drawing/2014/main" id="{CEFCD35D-2547-B2D8-7683-BA8368DDF5D3}"/>
                </a:ext>
              </a:extLst>
            </p:cNvPr>
            <p:cNvCxnSpPr>
              <a:cxnSpLocks/>
            </p:cNvCxnSpPr>
            <p:nvPr/>
          </p:nvCxnSpPr>
          <p:spPr>
            <a:xfrm>
              <a:off x="4303221" y="4709231"/>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C4E8E8F1-447D-3875-DD69-9991C37D35F8}"/>
                </a:ext>
              </a:extLst>
            </p:cNvPr>
            <p:cNvSpPr/>
            <p:nvPr/>
          </p:nvSpPr>
          <p:spPr>
            <a:xfrm>
              <a:off x="4501790" y="5040532"/>
              <a:ext cx="500899" cy="302662"/>
            </a:xfrm>
            <a:prstGeom prst="rect">
              <a:avLst/>
            </a:prstGeom>
            <a:solidFill>
              <a:schemeClr val="accent3">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09" name="Straight Arrow Connector 108">
              <a:extLst>
                <a:ext uri="{FF2B5EF4-FFF2-40B4-BE49-F238E27FC236}">
                  <a16:creationId xmlns:a16="http://schemas.microsoft.com/office/drawing/2014/main" id="{3E615911-4CBF-605D-5B4E-D2399A6BBB33}"/>
                </a:ext>
              </a:extLst>
            </p:cNvPr>
            <p:cNvCxnSpPr>
              <a:cxnSpLocks/>
            </p:cNvCxnSpPr>
            <p:nvPr/>
          </p:nvCxnSpPr>
          <p:spPr>
            <a:xfrm>
              <a:off x="4303221" y="5191863"/>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FD23506-9723-603F-507E-949C5C87E7EC}"/>
                </a:ext>
              </a:extLst>
            </p:cNvPr>
            <p:cNvSpPr/>
            <p:nvPr/>
          </p:nvSpPr>
          <p:spPr>
            <a:xfrm>
              <a:off x="4020646" y="5012797"/>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668CA210-8448-9824-96DF-83E5BFA5A645}"/>
                </a:ext>
              </a:extLst>
            </p:cNvPr>
            <p:cNvSpPr/>
            <p:nvPr/>
          </p:nvSpPr>
          <p:spPr>
            <a:xfrm>
              <a:off x="5820941" y="5043448"/>
              <a:ext cx="500899" cy="302662"/>
            </a:xfrm>
            <a:prstGeom prst="rect">
              <a:avLst/>
            </a:prstGeom>
            <a:solidFill>
              <a:schemeClr val="accent4">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5509E26B-10E0-9B09-C1D8-B8FF3741EC19}"/>
                </a:ext>
              </a:extLst>
            </p:cNvPr>
            <p:cNvSpPr/>
            <p:nvPr/>
          </p:nvSpPr>
          <p:spPr>
            <a:xfrm>
              <a:off x="4020646" y="5492381"/>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Arrow Connector 115">
              <a:extLst>
                <a:ext uri="{FF2B5EF4-FFF2-40B4-BE49-F238E27FC236}">
                  <a16:creationId xmlns:a16="http://schemas.microsoft.com/office/drawing/2014/main" id="{803A2A27-E636-0711-48E8-3400BA55F668}"/>
                </a:ext>
              </a:extLst>
            </p:cNvPr>
            <p:cNvCxnSpPr>
              <a:cxnSpLocks/>
            </p:cNvCxnSpPr>
            <p:nvPr/>
          </p:nvCxnSpPr>
          <p:spPr>
            <a:xfrm>
              <a:off x="4303221" y="5659508"/>
              <a:ext cx="2624469" cy="0"/>
            </a:xfrm>
            <a:prstGeom prst="straightConnector1">
              <a:avLst/>
            </a:prstGeom>
            <a:ln w="15875">
              <a:solidFill>
                <a:srgbClr val="00B05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56EA3AE1-0DA8-8974-B44C-48A225507C22}"/>
                </a:ext>
              </a:extLst>
            </p:cNvPr>
            <p:cNvSpPr/>
            <p:nvPr/>
          </p:nvSpPr>
          <p:spPr>
            <a:xfrm>
              <a:off x="5160974" y="5490771"/>
              <a:ext cx="514460" cy="341759"/>
            </a:xfrm>
            <a:prstGeom prst="rect">
              <a:avLst/>
            </a:prstGeom>
            <a:solidFill>
              <a:srgbClr val="7030A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121" name="Straight Arrow Connector 120">
              <a:extLst>
                <a:ext uri="{FF2B5EF4-FFF2-40B4-BE49-F238E27FC236}">
                  <a16:creationId xmlns:a16="http://schemas.microsoft.com/office/drawing/2014/main" id="{5CF4BC9F-8F85-84C1-517C-220330255FF9}"/>
                </a:ext>
              </a:extLst>
            </p:cNvPr>
            <p:cNvCxnSpPr>
              <a:cxnSpLocks/>
            </p:cNvCxnSpPr>
            <p:nvPr/>
          </p:nvCxnSpPr>
          <p:spPr>
            <a:xfrm>
              <a:off x="4001022" y="6190507"/>
              <a:ext cx="344206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21D92481-7AA1-9FEC-70EC-F8DDD29748D8}"/>
                </a:ext>
              </a:extLst>
            </p:cNvPr>
            <p:cNvCxnSpPr>
              <a:cxnSpLocks/>
            </p:cNvCxnSpPr>
            <p:nvPr/>
          </p:nvCxnSpPr>
          <p:spPr>
            <a:xfrm flipV="1">
              <a:off x="4196152" y="3826707"/>
              <a:ext cx="0" cy="26129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8C73B2BF-F81F-6242-23E2-05FE733EE1E6}"/>
                    </a:ext>
                  </a:extLst>
                </p:cNvPr>
                <p:cNvSpPr txBox="1"/>
                <p:nvPr/>
              </p:nvSpPr>
              <p:spPr>
                <a:xfrm>
                  <a:off x="7351424" y="6215876"/>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23" name="TextBox 122">
                  <a:extLst>
                    <a:ext uri="{FF2B5EF4-FFF2-40B4-BE49-F238E27FC236}">
                      <a16:creationId xmlns:a16="http://schemas.microsoft.com/office/drawing/2014/main" id="{8C73B2BF-F81F-6242-23E2-05FE733EE1E6}"/>
                    </a:ext>
                  </a:extLst>
                </p:cNvPr>
                <p:cNvSpPr txBox="1">
                  <a:spLocks noRot="1" noChangeAspect="1" noMove="1" noResize="1" noEditPoints="1" noAdjustHandles="1" noChangeArrowheads="1" noChangeShapeType="1" noTextEdit="1"/>
                </p:cNvSpPr>
                <p:nvPr/>
              </p:nvSpPr>
              <p:spPr>
                <a:xfrm>
                  <a:off x="7351424" y="6215876"/>
                  <a:ext cx="183319" cy="276999"/>
                </a:xfrm>
                <a:prstGeom prst="rect">
                  <a:avLst/>
                </a:prstGeom>
                <a:blipFill>
                  <a:blip r:embed="rId6"/>
                  <a:stretch>
                    <a:fillRect l="-55556" r="-66667" b="-7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B508FDC3-7372-DB13-9478-F59A29BA0BCB}"/>
                    </a:ext>
                  </a:extLst>
                </p:cNvPr>
                <p:cNvSpPr txBox="1"/>
                <p:nvPr/>
              </p:nvSpPr>
              <p:spPr>
                <a:xfrm>
                  <a:off x="4053750" y="3368276"/>
                  <a:ext cx="186717" cy="2770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24" name="TextBox 123">
                  <a:extLst>
                    <a:ext uri="{FF2B5EF4-FFF2-40B4-BE49-F238E27FC236}">
                      <a16:creationId xmlns:a16="http://schemas.microsoft.com/office/drawing/2014/main" id="{B508FDC3-7372-DB13-9478-F59A29BA0BCB}"/>
                    </a:ext>
                  </a:extLst>
                </p:cNvPr>
                <p:cNvSpPr txBox="1">
                  <a:spLocks noRot="1" noChangeAspect="1" noMove="1" noResize="1" noEditPoints="1" noAdjustHandles="1" noChangeArrowheads="1" noChangeShapeType="1" noTextEdit="1"/>
                </p:cNvSpPr>
                <p:nvPr/>
              </p:nvSpPr>
              <p:spPr>
                <a:xfrm>
                  <a:off x="4053750" y="3368276"/>
                  <a:ext cx="186717" cy="277000"/>
                </a:xfrm>
                <a:prstGeom prst="rect">
                  <a:avLst/>
                </a:prstGeom>
                <a:blipFill>
                  <a:blip r:embed="rId7"/>
                  <a:stretch>
                    <a:fillRect l="-60000" r="-80000" b="-10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D1BCEA6F-F90F-9DEB-6598-D5F7678C257F}"/>
                    </a:ext>
                  </a:extLst>
                </p:cNvPr>
                <p:cNvSpPr txBox="1"/>
                <p:nvPr/>
              </p:nvSpPr>
              <p:spPr>
                <a:xfrm>
                  <a:off x="3791778" y="6018790"/>
                  <a:ext cx="366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oMath>
                    </m:oMathPara>
                  </a14:m>
                  <a:endParaRPr lang="en-US" dirty="0"/>
                </a:p>
              </p:txBody>
            </p:sp>
          </mc:Choice>
          <mc:Fallback xmlns="">
            <p:sp>
              <p:nvSpPr>
                <p:cNvPr id="125" name="TextBox 124">
                  <a:extLst>
                    <a:ext uri="{FF2B5EF4-FFF2-40B4-BE49-F238E27FC236}">
                      <a16:creationId xmlns:a16="http://schemas.microsoft.com/office/drawing/2014/main" id="{D1BCEA6F-F90F-9DEB-6598-D5F7678C257F}"/>
                    </a:ext>
                  </a:extLst>
                </p:cNvPr>
                <p:cNvSpPr txBox="1">
                  <a:spLocks noRot="1" noChangeAspect="1" noMove="1" noResize="1" noEditPoints="1" noAdjustHandles="1" noChangeArrowheads="1" noChangeShapeType="1" noTextEdit="1"/>
                </p:cNvSpPr>
                <p:nvPr/>
              </p:nvSpPr>
              <p:spPr>
                <a:xfrm>
                  <a:off x="3791778" y="6018790"/>
                  <a:ext cx="366062" cy="369332"/>
                </a:xfrm>
                <a:prstGeom prst="rect">
                  <a:avLst/>
                </a:prstGeom>
                <a:blipFill>
                  <a:blip r:embed="rId8"/>
                  <a:stretch>
                    <a:fillRect r="-29412" b="-44444"/>
                  </a:stretch>
                </a:blipFill>
              </p:spPr>
              <p:txBody>
                <a:bodyPr/>
                <a:lstStyle/>
                <a:p>
                  <a:r>
                    <a:rPr lang="en-US">
                      <a:noFill/>
                    </a:rPr>
                    <a:t> </a:t>
                  </a:r>
                </a:p>
              </p:txBody>
            </p:sp>
          </mc:Fallback>
        </mc:AlternateContent>
        <p:cxnSp>
          <p:nvCxnSpPr>
            <p:cNvPr id="126" name="Straight Connector 125">
              <a:extLst>
                <a:ext uri="{FF2B5EF4-FFF2-40B4-BE49-F238E27FC236}">
                  <a16:creationId xmlns:a16="http://schemas.microsoft.com/office/drawing/2014/main" id="{AE6C34FD-512B-BD8A-33DD-8F83B857EF54}"/>
                </a:ext>
              </a:extLst>
            </p:cNvPr>
            <p:cNvCxnSpPr>
              <a:cxnSpLocks/>
            </p:cNvCxnSpPr>
            <p:nvPr/>
          </p:nvCxnSpPr>
          <p:spPr>
            <a:xfrm>
              <a:off x="4192404" y="4111714"/>
              <a:ext cx="28302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610BAC0-182A-3A46-0A20-CE290E27FCF2}"/>
                </a:ext>
              </a:extLst>
            </p:cNvPr>
            <p:cNvCxnSpPr>
              <a:cxnSpLocks/>
            </p:cNvCxnSpPr>
            <p:nvPr/>
          </p:nvCxnSpPr>
          <p:spPr>
            <a:xfrm flipV="1">
              <a:off x="7022672" y="4117801"/>
              <a:ext cx="0" cy="20787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271ED80A-339D-A3E4-161E-F494E306636D}"/>
                </a:ext>
              </a:extLst>
            </p:cNvPr>
            <p:cNvSpPr txBox="1"/>
            <p:nvPr/>
          </p:nvSpPr>
          <p:spPr>
            <a:xfrm>
              <a:off x="6674788" y="6290858"/>
              <a:ext cx="380231" cy="277000"/>
            </a:xfrm>
            <a:prstGeom prst="rect">
              <a:avLst/>
            </a:prstGeom>
            <a:noFill/>
          </p:spPr>
          <p:txBody>
            <a:bodyPr wrap="none" rtlCol="0">
              <a:spAutoFit/>
            </a:bodyPr>
            <a:lstStyle/>
            <a:p>
              <a:r>
                <a:rPr lang="en-US" altLang="zh-CN" sz="1200" dirty="0"/>
                <a:t>1.0</a:t>
              </a:r>
              <a:endParaRPr lang="en-US" sz="1200" dirty="0"/>
            </a:p>
          </p:txBody>
        </p:sp>
        <p:sp>
          <p:nvSpPr>
            <p:cNvPr id="129" name="TextBox 128">
              <a:extLst>
                <a:ext uri="{FF2B5EF4-FFF2-40B4-BE49-F238E27FC236}">
                  <a16:creationId xmlns:a16="http://schemas.microsoft.com/office/drawing/2014/main" id="{6667F17C-540D-C4FC-C91D-F1996D7B37F5}"/>
                </a:ext>
              </a:extLst>
            </p:cNvPr>
            <p:cNvSpPr txBox="1"/>
            <p:nvPr/>
          </p:nvSpPr>
          <p:spPr>
            <a:xfrm>
              <a:off x="3581878" y="3973213"/>
              <a:ext cx="380231" cy="277000"/>
            </a:xfrm>
            <a:prstGeom prst="rect">
              <a:avLst/>
            </a:prstGeom>
            <a:noFill/>
          </p:spPr>
          <p:txBody>
            <a:bodyPr wrap="none" rtlCol="0">
              <a:spAutoFit/>
            </a:bodyPr>
            <a:lstStyle/>
            <a:p>
              <a:r>
                <a:rPr lang="en-US" altLang="zh-CN" sz="1200" dirty="0"/>
                <a:t>1.0</a:t>
              </a:r>
              <a:endParaRPr lang="en-US" sz="1200" dirty="0"/>
            </a:p>
          </p:txBody>
        </p:sp>
      </p:grpSp>
      <p:grpSp>
        <p:nvGrpSpPr>
          <p:cNvPr id="10" name="Group 9">
            <a:extLst>
              <a:ext uri="{FF2B5EF4-FFF2-40B4-BE49-F238E27FC236}">
                <a16:creationId xmlns:a16="http://schemas.microsoft.com/office/drawing/2014/main" id="{8F2F80C5-D87B-D022-D9C8-FF170BD17C11}"/>
              </a:ext>
            </a:extLst>
          </p:cNvPr>
          <p:cNvGrpSpPr/>
          <p:nvPr/>
        </p:nvGrpSpPr>
        <p:grpSpPr>
          <a:xfrm>
            <a:off x="1858760" y="4829741"/>
            <a:ext cx="7651654" cy="1294179"/>
            <a:chOff x="1858760" y="4829741"/>
            <a:chExt cx="7651654" cy="1294179"/>
          </a:xfrm>
        </p:grpSpPr>
        <p:sp>
          <p:nvSpPr>
            <p:cNvPr id="52" name="Rectangle 51">
              <a:extLst>
                <a:ext uri="{FF2B5EF4-FFF2-40B4-BE49-F238E27FC236}">
                  <a16:creationId xmlns:a16="http://schemas.microsoft.com/office/drawing/2014/main" id="{23CE2B74-C099-F5A0-0C33-0FBBD15D07E2}"/>
                </a:ext>
              </a:extLst>
            </p:cNvPr>
            <p:cNvSpPr/>
            <p:nvPr/>
          </p:nvSpPr>
          <p:spPr>
            <a:xfrm>
              <a:off x="1858760" y="4829741"/>
              <a:ext cx="514460" cy="341759"/>
            </a:xfrm>
            <a:prstGeom prst="rect">
              <a:avLst/>
            </a:prstGeom>
            <a:solidFill>
              <a:schemeClr val="accent1">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920E8DA-7A83-5FD0-F4EF-DF6C690B0539}"/>
                </a:ext>
              </a:extLst>
            </p:cNvPr>
            <p:cNvSpPr/>
            <p:nvPr/>
          </p:nvSpPr>
          <p:spPr>
            <a:xfrm>
              <a:off x="5436033" y="4842587"/>
              <a:ext cx="514460" cy="341759"/>
            </a:xfrm>
            <a:prstGeom prst="rect">
              <a:avLst/>
            </a:prstGeom>
            <a:solidFill>
              <a:schemeClr val="accent2">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C323F86B-59FE-92E7-4FC2-DC29C1420B99}"/>
                </a:ext>
              </a:extLst>
            </p:cNvPr>
            <p:cNvSpPr/>
            <p:nvPr/>
          </p:nvSpPr>
          <p:spPr>
            <a:xfrm>
              <a:off x="8995954" y="4842587"/>
              <a:ext cx="514460" cy="341759"/>
            </a:xfrm>
            <a:prstGeom prst="rect">
              <a:avLst/>
            </a:prstGeom>
            <a:solidFill>
              <a:schemeClr val="accent6">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7" name="Rectangle 56">
              <a:extLst>
                <a:ext uri="{FF2B5EF4-FFF2-40B4-BE49-F238E27FC236}">
                  <a16:creationId xmlns:a16="http://schemas.microsoft.com/office/drawing/2014/main" id="{97A018A6-3F2A-83A1-DA30-64342EE7B8DF}"/>
                </a:ext>
              </a:extLst>
            </p:cNvPr>
            <p:cNvSpPr/>
            <p:nvPr/>
          </p:nvSpPr>
          <p:spPr>
            <a:xfrm>
              <a:off x="1859543" y="5331922"/>
              <a:ext cx="500899" cy="302662"/>
            </a:xfrm>
            <a:prstGeom prst="rect">
              <a:avLst/>
            </a:prstGeom>
            <a:solidFill>
              <a:schemeClr val="accent3">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73A3805-3B0B-B63A-651B-A0DA0D39EE59}"/>
                </a:ext>
              </a:extLst>
            </p:cNvPr>
            <p:cNvSpPr/>
            <p:nvPr/>
          </p:nvSpPr>
          <p:spPr>
            <a:xfrm>
              <a:off x="6309737" y="5334838"/>
              <a:ext cx="500899" cy="302662"/>
            </a:xfrm>
            <a:prstGeom prst="rect">
              <a:avLst/>
            </a:prstGeom>
            <a:solidFill>
              <a:schemeClr val="accent4">
                <a:lumMod val="60000"/>
                <a:lumOff val="40000"/>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C1EBB66-6736-C191-5955-73464863CCC3}"/>
                </a:ext>
              </a:extLst>
            </p:cNvPr>
            <p:cNvSpPr/>
            <p:nvPr/>
          </p:nvSpPr>
          <p:spPr>
            <a:xfrm>
              <a:off x="8353370" y="5782161"/>
              <a:ext cx="514460" cy="341759"/>
            </a:xfrm>
            <a:prstGeom prst="rect">
              <a:avLst/>
            </a:prstGeom>
            <a:solidFill>
              <a:srgbClr val="7030A0">
                <a:alpha val="50000"/>
              </a:srgb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8FD1EFB2-1F57-D00F-7955-428A596F400C}"/>
              </a:ext>
            </a:extLst>
          </p:cNvPr>
          <p:cNvGrpSpPr/>
          <p:nvPr/>
        </p:nvGrpSpPr>
        <p:grpSpPr>
          <a:xfrm>
            <a:off x="1161616" y="3899944"/>
            <a:ext cx="9419298" cy="2877926"/>
            <a:chOff x="1161616" y="3899944"/>
            <a:chExt cx="9419298" cy="2877926"/>
          </a:xfrm>
        </p:grpSpPr>
        <p:sp>
          <p:nvSpPr>
            <p:cNvPr id="55" name="Freeform 54">
              <a:extLst>
                <a:ext uri="{FF2B5EF4-FFF2-40B4-BE49-F238E27FC236}">
                  <a16:creationId xmlns:a16="http://schemas.microsoft.com/office/drawing/2014/main" id="{9D78D3F1-A4C2-C4BB-FA59-3C0018E06F25}"/>
                </a:ext>
              </a:extLst>
            </p:cNvPr>
            <p:cNvSpPr/>
            <p:nvPr/>
          </p:nvSpPr>
          <p:spPr>
            <a:xfrm>
              <a:off x="1358775" y="4824603"/>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F356BA15-EDEB-857C-DECE-E53E6FB64687}"/>
                </a:ext>
              </a:extLst>
            </p:cNvPr>
            <p:cNvSpPr/>
            <p:nvPr/>
          </p:nvSpPr>
          <p:spPr>
            <a:xfrm>
              <a:off x="1378399" y="5304187"/>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4E9FC0DF-604D-D3E4-876C-6EBF8E96AD91}"/>
                </a:ext>
              </a:extLst>
            </p:cNvPr>
            <p:cNvSpPr/>
            <p:nvPr/>
          </p:nvSpPr>
          <p:spPr>
            <a:xfrm>
              <a:off x="1378399" y="5783771"/>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a:extLst>
                <a:ext uri="{FF2B5EF4-FFF2-40B4-BE49-F238E27FC236}">
                  <a16:creationId xmlns:a16="http://schemas.microsoft.com/office/drawing/2014/main" id="{46389BE9-9CAE-FE33-AFA1-E1A113B04CA4}"/>
                </a:ext>
              </a:extLst>
            </p:cNvPr>
            <p:cNvCxnSpPr>
              <a:cxnSpLocks/>
            </p:cNvCxnSpPr>
            <p:nvPr/>
          </p:nvCxnSpPr>
          <p:spPr>
            <a:xfrm>
              <a:off x="1358775" y="6481897"/>
              <a:ext cx="92221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4A6BCFA8-8A0B-0550-9179-A0DA76B0E375}"/>
                </a:ext>
              </a:extLst>
            </p:cNvPr>
            <p:cNvCxnSpPr>
              <a:cxnSpLocks/>
            </p:cNvCxnSpPr>
            <p:nvPr/>
          </p:nvCxnSpPr>
          <p:spPr>
            <a:xfrm flipV="1">
              <a:off x="1553905" y="4118097"/>
              <a:ext cx="0" cy="26129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0A4AE2B-C86A-7B45-15AC-F40DC424D2F8}"/>
                </a:ext>
              </a:extLst>
            </p:cNvPr>
            <p:cNvSpPr txBox="1"/>
            <p:nvPr/>
          </p:nvSpPr>
          <p:spPr>
            <a:xfrm>
              <a:off x="7468506" y="3899944"/>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CBFE630-6CA2-F96E-3662-13EF42E90D6C}"/>
                    </a:ext>
                  </a:extLst>
                </p:cNvPr>
                <p:cNvSpPr txBox="1"/>
                <p:nvPr/>
              </p:nvSpPr>
              <p:spPr>
                <a:xfrm>
                  <a:off x="10352615" y="6455911"/>
                  <a:ext cx="183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76" name="TextBox 75">
                  <a:extLst>
                    <a:ext uri="{FF2B5EF4-FFF2-40B4-BE49-F238E27FC236}">
                      <a16:creationId xmlns:a16="http://schemas.microsoft.com/office/drawing/2014/main" id="{8CBFE630-6CA2-F96E-3662-13EF42E90D6C}"/>
                    </a:ext>
                  </a:extLst>
                </p:cNvPr>
                <p:cNvSpPr txBox="1">
                  <a:spLocks noRot="1" noChangeAspect="1" noMove="1" noResize="1" noEditPoints="1" noAdjustHandles="1" noChangeArrowheads="1" noChangeShapeType="1" noTextEdit="1"/>
                </p:cNvSpPr>
                <p:nvPr/>
              </p:nvSpPr>
              <p:spPr>
                <a:xfrm>
                  <a:off x="10352615" y="6455911"/>
                  <a:ext cx="183319" cy="276999"/>
                </a:xfrm>
                <a:prstGeom prst="rect">
                  <a:avLst/>
                </a:prstGeom>
                <a:blipFill>
                  <a:blip r:embed="rId9"/>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E8BB3E21-C64B-1F8C-FBAC-E706A229749B}"/>
                    </a:ext>
                  </a:extLst>
                </p:cNvPr>
                <p:cNvSpPr txBox="1"/>
                <p:nvPr/>
              </p:nvSpPr>
              <p:spPr>
                <a:xfrm>
                  <a:off x="1603531" y="4009147"/>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77" name="TextBox 76">
                  <a:extLst>
                    <a:ext uri="{FF2B5EF4-FFF2-40B4-BE49-F238E27FC236}">
                      <a16:creationId xmlns:a16="http://schemas.microsoft.com/office/drawing/2014/main" id="{E8BB3E21-C64B-1F8C-FBAC-E706A229749B}"/>
                    </a:ext>
                  </a:extLst>
                </p:cNvPr>
                <p:cNvSpPr txBox="1">
                  <a:spLocks noRot="1" noChangeAspect="1" noMove="1" noResize="1" noEditPoints="1" noAdjustHandles="1" noChangeArrowheads="1" noChangeShapeType="1" noTextEdit="1"/>
                </p:cNvSpPr>
                <p:nvPr/>
              </p:nvSpPr>
              <p:spPr>
                <a:xfrm>
                  <a:off x="1603531" y="4009147"/>
                  <a:ext cx="186718" cy="276999"/>
                </a:xfrm>
                <a:prstGeom prst="rect">
                  <a:avLst/>
                </a:prstGeom>
                <a:blipFill>
                  <a:blip r:embed="rId10"/>
                  <a:stretch>
                    <a:fillRect l="-31250" r="-25000"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0F95CE6F-8092-CF9C-E6E9-C06E70851020}"/>
                    </a:ext>
                  </a:extLst>
                </p:cNvPr>
                <p:cNvSpPr txBox="1"/>
                <p:nvPr/>
              </p:nvSpPr>
              <p:spPr>
                <a:xfrm>
                  <a:off x="1281203" y="6381923"/>
                  <a:ext cx="3660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m:t>
                        </m:r>
                      </m:oMath>
                    </m:oMathPara>
                  </a14:m>
                  <a:endParaRPr lang="en-US" dirty="0"/>
                </a:p>
              </p:txBody>
            </p:sp>
          </mc:Choice>
          <mc:Fallback xmlns="">
            <p:sp>
              <p:nvSpPr>
                <p:cNvPr id="78" name="TextBox 77">
                  <a:extLst>
                    <a:ext uri="{FF2B5EF4-FFF2-40B4-BE49-F238E27FC236}">
                      <a16:creationId xmlns:a16="http://schemas.microsoft.com/office/drawing/2014/main" id="{0F95CE6F-8092-CF9C-E6E9-C06E70851020}"/>
                    </a:ext>
                  </a:extLst>
                </p:cNvPr>
                <p:cNvSpPr txBox="1">
                  <a:spLocks noRot="1" noChangeAspect="1" noMove="1" noResize="1" noEditPoints="1" noAdjustHandles="1" noChangeArrowheads="1" noChangeShapeType="1" noTextEdit="1"/>
                </p:cNvSpPr>
                <p:nvPr/>
              </p:nvSpPr>
              <p:spPr>
                <a:xfrm>
                  <a:off x="1281203" y="6381923"/>
                  <a:ext cx="366062" cy="369332"/>
                </a:xfrm>
                <a:prstGeom prst="rect">
                  <a:avLst/>
                </a:prstGeom>
                <a:blipFill>
                  <a:blip r:embed="rId11"/>
                  <a:stretch>
                    <a:fillRect/>
                  </a:stretch>
                </a:blipFill>
              </p:spPr>
              <p:txBody>
                <a:bodyPr/>
                <a:lstStyle/>
                <a:p>
                  <a:r>
                    <a:rPr lang="en-US">
                      <a:noFill/>
                    </a:rPr>
                    <a:t> </a:t>
                  </a:r>
                </a:p>
              </p:txBody>
            </p:sp>
          </mc:Fallback>
        </mc:AlternateContent>
        <p:cxnSp>
          <p:nvCxnSpPr>
            <p:cNvPr id="79" name="Straight Connector 78">
              <a:extLst>
                <a:ext uri="{FF2B5EF4-FFF2-40B4-BE49-F238E27FC236}">
                  <a16:creationId xmlns:a16="http://schemas.microsoft.com/office/drawing/2014/main" id="{FC920A2E-E796-0AC8-126F-C48544D460B0}"/>
                </a:ext>
              </a:extLst>
            </p:cNvPr>
            <p:cNvCxnSpPr>
              <a:cxnSpLocks/>
            </p:cNvCxnSpPr>
            <p:nvPr/>
          </p:nvCxnSpPr>
          <p:spPr>
            <a:xfrm>
              <a:off x="1550157" y="4403104"/>
              <a:ext cx="28302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0E9A88E-5AC2-1A08-EFDA-9C50DE092E94}"/>
                </a:ext>
              </a:extLst>
            </p:cNvPr>
            <p:cNvCxnSpPr>
              <a:cxnSpLocks/>
            </p:cNvCxnSpPr>
            <p:nvPr/>
          </p:nvCxnSpPr>
          <p:spPr>
            <a:xfrm flipV="1">
              <a:off x="4380425" y="4409191"/>
              <a:ext cx="0" cy="20787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3D1B831A-3AA7-2C13-E963-28E629843F68}"/>
                </a:ext>
              </a:extLst>
            </p:cNvPr>
            <p:cNvSpPr txBox="1"/>
            <p:nvPr/>
          </p:nvSpPr>
          <p:spPr>
            <a:xfrm>
              <a:off x="4209819" y="6500871"/>
              <a:ext cx="380232" cy="276999"/>
            </a:xfrm>
            <a:prstGeom prst="rect">
              <a:avLst/>
            </a:prstGeom>
            <a:noFill/>
          </p:spPr>
          <p:txBody>
            <a:bodyPr wrap="none" rtlCol="0">
              <a:spAutoFit/>
            </a:bodyPr>
            <a:lstStyle/>
            <a:p>
              <a:r>
                <a:rPr lang="en-US" altLang="zh-CN" sz="1200" dirty="0"/>
                <a:t>1.0</a:t>
              </a:r>
              <a:endParaRPr lang="en-US" sz="1200" dirty="0"/>
            </a:p>
          </p:txBody>
        </p:sp>
        <p:sp>
          <p:nvSpPr>
            <p:cNvPr id="82" name="TextBox 81">
              <a:extLst>
                <a:ext uri="{FF2B5EF4-FFF2-40B4-BE49-F238E27FC236}">
                  <a16:creationId xmlns:a16="http://schemas.microsoft.com/office/drawing/2014/main" id="{1085CB1D-AF7A-1F32-C6EC-E30D364808E8}"/>
                </a:ext>
              </a:extLst>
            </p:cNvPr>
            <p:cNvSpPr txBox="1"/>
            <p:nvPr/>
          </p:nvSpPr>
          <p:spPr>
            <a:xfrm>
              <a:off x="1161616" y="4264604"/>
              <a:ext cx="380232" cy="276999"/>
            </a:xfrm>
            <a:prstGeom prst="rect">
              <a:avLst/>
            </a:prstGeom>
            <a:noFill/>
          </p:spPr>
          <p:txBody>
            <a:bodyPr wrap="none" rtlCol="0">
              <a:spAutoFit/>
            </a:bodyPr>
            <a:lstStyle/>
            <a:p>
              <a:r>
                <a:rPr lang="en-US" altLang="zh-CN" sz="1200" dirty="0"/>
                <a:t>1.0</a:t>
              </a:r>
              <a:endParaRPr lang="en-US" sz="1200" dirty="0"/>
            </a:p>
          </p:txBody>
        </p:sp>
        <p:cxnSp>
          <p:nvCxnSpPr>
            <p:cNvPr id="84" name="Straight Connector 83">
              <a:extLst>
                <a:ext uri="{FF2B5EF4-FFF2-40B4-BE49-F238E27FC236}">
                  <a16:creationId xmlns:a16="http://schemas.microsoft.com/office/drawing/2014/main" id="{CF010834-B308-495F-7786-E71FF5FFC594}"/>
                </a:ext>
              </a:extLst>
            </p:cNvPr>
            <p:cNvCxnSpPr>
              <a:cxnSpLocks/>
            </p:cNvCxnSpPr>
            <p:nvPr/>
          </p:nvCxnSpPr>
          <p:spPr>
            <a:xfrm>
              <a:off x="4399935" y="4403103"/>
              <a:ext cx="28302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5DC1200-F34B-444D-CFB3-356204DFD33F}"/>
                </a:ext>
              </a:extLst>
            </p:cNvPr>
            <p:cNvCxnSpPr>
              <a:cxnSpLocks/>
            </p:cNvCxnSpPr>
            <p:nvPr/>
          </p:nvCxnSpPr>
          <p:spPr>
            <a:xfrm>
              <a:off x="7230203" y="4403103"/>
              <a:ext cx="28302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C024134-16A2-99E2-E109-C96A7FB629B2}"/>
                </a:ext>
              </a:extLst>
            </p:cNvPr>
            <p:cNvCxnSpPr>
              <a:cxnSpLocks/>
            </p:cNvCxnSpPr>
            <p:nvPr/>
          </p:nvCxnSpPr>
          <p:spPr>
            <a:xfrm flipV="1">
              <a:off x="7230203" y="4409190"/>
              <a:ext cx="0" cy="20787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B2C6662-9082-6B6B-4000-8C1FD8021AE6}"/>
                </a:ext>
              </a:extLst>
            </p:cNvPr>
            <p:cNvCxnSpPr>
              <a:cxnSpLocks/>
            </p:cNvCxnSpPr>
            <p:nvPr/>
          </p:nvCxnSpPr>
          <p:spPr>
            <a:xfrm flipV="1">
              <a:off x="10077632" y="4400406"/>
              <a:ext cx="0" cy="20787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FA5662D-CEEC-6424-F15F-94E53E1DBD09}"/>
                </a:ext>
              </a:extLst>
            </p:cNvPr>
            <p:cNvSpPr txBox="1"/>
            <p:nvPr/>
          </p:nvSpPr>
          <p:spPr>
            <a:xfrm>
              <a:off x="7040087" y="6490681"/>
              <a:ext cx="380232" cy="276999"/>
            </a:xfrm>
            <a:prstGeom prst="rect">
              <a:avLst/>
            </a:prstGeom>
            <a:noFill/>
          </p:spPr>
          <p:txBody>
            <a:bodyPr wrap="none" rtlCol="0">
              <a:spAutoFit/>
            </a:bodyPr>
            <a:lstStyle/>
            <a:p>
              <a:r>
                <a:rPr lang="en-US" altLang="zh-CN" sz="1200" dirty="0"/>
                <a:t>2.0</a:t>
              </a:r>
              <a:endParaRPr lang="en-US" sz="1200" dirty="0"/>
            </a:p>
          </p:txBody>
        </p:sp>
        <p:sp>
          <p:nvSpPr>
            <p:cNvPr id="90" name="TextBox 89">
              <a:extLst>
                <a:ext uri="{FF2B5EF4-FFF2-40B4-BE49-F238E27FC236}">
                  <a16:creationId xmlns:a16="http://schemas.microsoft.com/office/drawing/2014/main" id="{D15224FD-4767-E278-FA6A-62B1141E8DE6}"/>
                </a:ext>
              </a:extLst>
            </p:cNvPr>
            <p:cNvSpPr txBox="1"/>
            <p:nvPr/>
          </p:nvSpPr>
          <p:spPr>
            <a:xfrm>
              <a:off x="9886116" y="6490681"/>
              <a:ext cx="380232" cy="276999"/>
            </a:xfrm>
            <a:prstGeom prst="rect">
              <a:avLst/>
            </a:prstGeom>
            <a:noFill/>
          </p:spPr>
          <p:txBody>
            <a:bodyPr wrap="none" rtlCol="0">
              <a:spAutoFit/>
            </a:bodyPr>
            <a:lstStyle/>
            <a:p>
              <a:r>
                <a:rPr lang="en-US" altLang="zh-CN" sz="1200" dirty="0"/>
                <a:t>3.0</a:t>
              </a:r>
              <a:endParaRPr lang="en-US" sz="1200" dirty="0"/>
            </a:p>
          </p:txBody>
        </p:sp>
        <p:sp>
          <p:nvSpPr>
            <p:cNvPr id="100" name="Freeform 99">
              <a:extLst>
                <a:ext uri="{FF2B5EF4-FFF2-40B4-BE49-F238E27FC236}">
                  <a16:creationId xmlns:a16="http://schemas.microsoft.com/office/drawing/2014/main" id="{BAC49BB5-33F9-2DF6-B0AC-AE13D340A28A}"/>
                </a:ext>
              </a:extLst>
            </p:cNvPr>
            <p:cNvSpPr/>
            <p:nvPr/>
          </p:nvSpPr>
          <p:spPr>
            <a:xfrm>
              <a:off x="4299434" y="4836507"/>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a:extLst>
                <a:ext uri="{FF2B5EF4-FFF2-40B4-BE49-F238E27FC236}">
                  <a16:creationId xmlns:a16="http://schemas.microsoft.com/office/drawing/2014/main" id="{3D8B8CFB-E5DF-1A0E-7696-A2B10E29403D}"/>
                </a:ext>
              </a:extLst>
            </p:cNvPr>
            <p:cNvSpPr/>
            <p:nvPr/>
          </p:nvSpPr>
          <p:spPr>
            <a:xfrm>
              <a:off x="4319058" y="5316091"/>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a:extLst>
                <a:ext uri="{FF2B5EF4-FFF2-40B4-BE49-F238E27FC236}">
                  <a16:creationId xmlns:a16="http://schemas.microsoft.com/office/drawing/2014/main" id="{83012365-AFB1-D428-E4F9-88B4F4B6CA71}"/>
                </a:ext>
              </a:extLst>
            </p:cNvPr>
            <p:cNvSpPr/>
            <p:nvPr/>
          </p:nvSpPr>
          <p:spPr>
            <a:xfrm>
              <a:off x="4319058" y="5795675"/>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3BE4B895-8AC8-B3E2-4378-E6D19A28BEE6}"/>
                </a:ext>
              </a:extLst>
            </p:cNvPr>
            <p:cNvSpPr/>
            <p:nvPr/>
          </p:nvSpPr>
          <p:spPr>
            <a:xfrm>
              <a:off x="7170325" y="4852980"/>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65B9464F-603E-33BD-52C0-060DDB0B1F10}"/>
                </a:ext>
              </a:extLst>
            </p:cNvPr>
            <p:cNvSpPr/>
            <p:nvPr/>
          </p:nvSpPr>
          <p:spPr>
            <a:xfrm>
              <a:off x="7189949" y="5332564"/>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624DB9F5-E47F-3DFC-81A6-3C7AD83654C8}"/>
                </a:ext>
              </a:extLst>
            </p:cNvPr>
            <p:cNvSpPr/>
            <p:nvPr/>
          </p:nvSpPr>
          <p:spPr>
            <a:xfrm>
              <a:off x="7189949" y="5812148"/>
              <a:ext cx="105459" cy="310445"/>
            </a:xfrm>
            <a:custGeom>
              <a:avLst/>
              <a:gdLst>
                <a:gd name="connsiteX0" fmla="*/ 122393 w 139326"/>
                <a:gd name="connsiteY0" fmla="*/ 0 h 412045"/>
                <a:gd name="connsiteX1" fmla="*/ 82882 w 139326"/>
                <a:gd name="connsiteY1" fmla="*/ 11289 h 412045"/>
                <a:gd name="connsiteX2" fmla="*/ 65948 w 139326"/>
                <a:gd name="connsiteY2" fmla="*/ 16934 h 412045"/>
                <a:gd name="connsiteX3" fmla="*/ 49015 w 139326"/>
                <a:gd name="connsiteY3" fmla="*/ 28223 h 412045"/>
                <a:gd name="connsiteX4" fmla="*/ 37726 w 139326"/>
                <a:gd name="connsiteY4" fmla="*/ 45156 h 412045"/>
                <a:gd name="connsiteX5" fmla="*/ 32082 w 139326"/>
                <a:gd name="connsiteY5" fmla="*/ 62089 h 412045"/>
                <a:gd name="connsiteX6" fmla="*/ 37726 w 139326"/>
                <a:gd name="connsiteY6" fmla="*/ 95956 h 412045"/>
                <a:gd name="connsiteX7" fmla="*/ 54659 w 139326"/>
                <a:gd name="connsiteY7" fmla="*/ 107245 h 412045"/>
                <a:gd name="connsiteX8" fmla="*/ 116748 w 139326"/>
                <a:gd name="connsiteY8" fmla="*/ 118534 h 412045"/>
                <a:gd name="connsiteX9" fmla="*/ 139326 w 139326"/>
                <a:gd name="connsiteY9" fmla="*/ 152400 h 412045"/>
                <a:gd name="connsiteX10" fmla="*/ 133682 w 139326"/>
                <a:gd name="connsiteY10" fmla="*/ 169334 h 412045"/>
                <a:gd name="connsiteX11" fmla="*/ 99815 w 139326"/>
                <a:gd name="connsiteY11" fmla="*/ 180623 h 412045"/>
                <a:gd name="connsiteX12" fmla="*/ 49015 w 139326"/>
                <a:gd name="connsiteY12" fmla="*/ 203200 h 412045"/>
                <a:gd name="connsiteX13" fmla="*/ 32082 w 139326"/>
                <a:gd name="connsiteY13" fmla="*/ 208845 h 412045"/>
                <a:gd name="connsiteX14" fmla="*/ 15148 w 139326"/>
                <a:gd name="connsiteY14" fmla="*/ 220134 h 412045"/>
                <a:gd name="connsiteX15" fmla="*/ 9504 w 139326"/>
                <a:gd name="connsiteY15" fmla="*/ 287867 h 412045"/>
                <a:gd name="connsiteX16" fmla="*/ 26437 w 139326"/>
                <a:gd name="connsiteY16" fmla="*/ 304800 h 412045"/>
                <a:gd name="connsiteX17" fmla="*/ 60304 w 139326"/>
                <a:gd name="connsiteY17" fmla="*/ 316089 h 412045"/>
                <a:gd name="connsiteX18" fmla="*/ 77237 w 139326"/>
                <a:gd name="connsiteY18" fmla="*/ 327378 h 412045"/>
                <a:gd name="connsiteX19" fmla="*/ 111104 w 139326"/>
                <a:gd name="connsiteY19" fmla="*/ 338667 h 412045"/>
                <a:gd name="connsiteX20" fmla="*/ 128037 w 139326"/>
                <a:gd name="connsiteY20" fmla="*/ 412045 h 41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326" h="412045">
                  <a:moveTo>
                    <a:pt x="122393" y="0"/>
                  </a:moveTo>
                  <a:lnTo>
                    <a:pt x="82882" y="11289"/>
                  </a:lnTo>
                  <a:cubicBezTo>
                    <a:pt x="77183" y="12999"/>
                    <a:pt x="71270" y="14273"/>
                    <a:pt x="65948" y="16934"/>
                  </a:cubicBezTo>
                  <a:cubicBezTo>
                    <a:pt x="59881" y="19968"/>
                    <a:pt x="54659" y="24460"/>
                    <a:pt x="49015" y="28223"/>
                  </a:cubicBezTo>
                  <a:cubicBezTo>
                    <a:pt x="45252" y="33867"/>
                    <a:pt x="40760" y="39088"/>
                    <a:pt x="37726" y="45156"/>
                  </a:cubicBezTo>
                  <a:cubicBezTo>
                    <a:pt x="35065" y="50477"/>
                    <a:pt x="32082" y="56139"/>
                    <a:pt x="32082" y="62089"/>
                  </a:cubicBezTo>
                  <a:cubicBezTo>
                    <a:pt x="32082" y="73534"/>
                    <a:pt x="32608" y="85719"/>
                    <a:pt x="37726" y="95956"/>
                  </a:cubicBezTo>
                  <a:cubicBezTo>
                    <a:pt x="40760" y="102024"/>
                    <a:pt x="48591" y="104211"/>
                    <a:pt x="54659" y="107245"/>
                  </a:cubicBezTo>
                  <a:cubicBezTo>
                    <a:pt x="72058" y="115944"/>
                    <a:pt x="101190" y="116589"/>
                    <a:pt x="116748" y="118534"/>
                  </a:cubicBezTo>
                  <a:cubicBezTo>
                    <a:pt x="126930" y="128715"/>
                    <a:pt x="139326" y="136062"/>
                    <a:pt x="139326" y="152400"/>
                  </a:cubicBezTo>
                  <a:cubicBezTo>
                    <a:pt x="139326" y="158350"/>
                    <a:pt x="138524" y="165876"/>
                    <a:pt x="133682" y="169334"/>
                  </a:cubicBezTo>
                  <a:cubicBezTo>
                    <a:pt x="123999" y="176251"/>
                    <a:pt x="109716" y="174022"/>
                    <a:pt x="99815" y="180623"/>
                  </a:cubicBezTo>
                  <a:cubicBezTo>
                    <a:pt x="72979" y="198514"/>
                    <a:pt x="89320" y="189765"/>
                    <a:pt x="49015" y="203200"/>
                  </a:cubicBezTo>
                  <a:cubicBezTo>
                    <a:pt x="43371" y="205081"/>
                    <a:pt x="37033" y="205545"/>
                    <a:pt x="32082" y="208845"/>
                  </a:cubicBezTo>
                  <a:lnTo>
                    <a:pt x="15148" y="220134"/>
                  </a:lnTo>
                  <a:cubicBezTo>
                    <a:pt x="-2198" y="246152"/>
                    <a:pt x="-5415" y="243111"/>
                    <a:pt x="9504" y="287867"/>
                  </a:cubicBezTo>
                  <a:cubicBezTo>
                    <a:pt x="12028" y="295440"/>
                    <a:pt x="19459" y="300923"/>
                    <a:pt x="26437" y="304800"/>
                  </a:cubicBezTo>
                  <a:cubicBezTo>
                    <a:pt x="36839" y="310579"/>
                    <a:pt x="60304" y="316089"/>
                    <a:pt x="60304" y="316089"/>
                  </a:cubicBezTo>
                  <a:cubicBezTo>
                    <a:pt x="65948" y="319852"/>
                    <a:pt x="71038" y="324623"/>
                    <a:pt x="77237" y="327378"/>
                  </a:cubicBezTo>
                  <a:cubicBezTo>
                    <a:pt x="88111" y="332211"/>
                    <a:pt x="111104" y="338667"/>
                    <a:pt x="111104" y="338667"/>
                  </a:cubicBezTo>
                  <a:cubicBezTo>
                    <a:pt x="145257" y="361436"/>
                    <a:pt x="128037" y="343172"/>
                    <a:pt x="128037" y="41204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6F58F79-DA5D-C8F0-0858-3A3EBB239722}"/>
              </a:ext>
            </a:extLst>
          </p:cNvPr>
          <p:cNvGrpSpPr/>
          <p:nvPr/>
        </p:nvGrpSpPr>
        <p:grpSpPr>
          <a:xfrm>
            <a:off x="2018552" y="4920325"/>
            <a:ext cx="204285" cy="670549"/>
            <a:chOff x="2018552" y="4920325"/>
            <a:chExt cx="204285" cy="670549"/>
          </a:xfrm>
        </p:grpSpPr>
        <p:sp>
          <p:nvSpPr>
            <p:cNvPr id="8" name="Oval 7">
              <a:extLst>
                <a:ext uri="{FF2B5EF4-FFF2-40B4-BE49-F238E27FC236}">
                  <a16:creationId xmlns:a16="http://schemas.microsoft.com/office/drawing/2014/main" id="{7A5E3EDB-16EB-04BE-E4B1-6CEAA0A98950}"/>
                </a:ext>
              </a:extLst>
            </p:cNvPr>
            <p:cNvSpPr/>
            <p:nvPr/>
          </p:nvSpPr>
          <p:spPr>
            <a:xfrm>
              <a:off x="2018552" y="4920325"/>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39F5419-9E35-74B1-1DD2-A0C1B6EBADE0}"/>
                </a:ext>
              </a:extLst>
            </p:cNvPr>
            <p:cNvSpPr/>
            <p:nvPr/>
          </p:nvSpPr>
          <p:spPr>
            <a:xfrm>
              <a:off x="2039957" y="5407994"/>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BD76A1A-2734-E41E-E5D6-F10A6FBFBECF}"/>
              </a:ext>
            </a:extLst>
          </p:cNvPr>
          <p:cNvGrpSpPr/>
          <p:nvPr/>
        </p:nvGrpSpPr>
        <p:grpSpPr>
          <a:xfrm>
            <a:off x="5606658" y="4920325"/>
            <a:ext cx="1041179" cy="654368"/>
            <a:chOff x="5606658" y="4920325"/>
            <a:chExt cx="1041179" cy="654368"/>
          </a:xfrm>
        </p:grpSpPr>
        <p:sp>
          <p:nvSpPr>
            <p:cNvPr id="16" name="Oval 15">
              <a:extLst>
                <a:ext uri="{FF2B5EF4-FFF2-40B4-BE49-F238E27FC236}">
                  <a16:creationId xmlns:a16="http://schemas.microsoft.com/office/drawing/2014/main" id="{C87DCB4D-398B-7692-89FB-82A91FDEA91A}"/>
                </a:ext>
              </a:extLst>
            </p:cNvPr>
            <p:cNvSpPr/>
            <p:nvPr/>
          </p:nvSpPr>
          <p:spPr>
            <a:xfrm>
              <a:off x="5606658" y="4920325"/>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6496C3-DBBB-CE15-9C31-1FB08626FD38}"/>
                </a:ext>
              </a:extLst>
            </p:cNvPr>
            <p:cNvSpPr/>
            <p:nvPr/>
          </p:nvSpPr>
          <p:spPr>
            <a:xfrm>
              <a:off x="6464957" y="5391813"/>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9A78D273-2F87-F89D-1091-214C95E57EC2}"/>
              </a:ext>
            </a:extLst>
          </p:cNvPr>
          <p:cNvGrpSpPr/>
          <p:nvPr/>
        </p:nvGrpSpPr>
        <p:grpSpPr>
          <a:xfrm>
            <a:off x="8505210" y="4924169"/>
            <a:ext cx="838906" cy="1118168"/>
            <a:chOff x="8505210" y="4924169"/>
            <a:chExt cx="838906" cy="1118168"/>
          </a:xfrm>
        </p:grpSpPr>
        <p:sp>
          <p:nvSpPr>
            <p:cNvPr id="20" name="Oval 19">
              <a:extLst>
                <a:ext uri="{FF2B5EF4-FFF2-40B4-BE49-F238E27FC236}">
                  <a16:creationId xmlns:a16="http://schemas.microsoft.com/office/drawing/2014/main" id="{F5AF2A2A-E47F-B776-996A-ACABF02DC465}"/>
                </a:ext>
              </a:extLst>
            </p:cNvPr>
            <p:cNvSpPr/>
            <p:nvPr/>
          </p:nvSpPr>
          <p:spPr>
            <a:xfrm>
              <a:off x="9161236" y="4924169"/>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76E3DFA-D168-4629-3182-3004BA699794}"/>
                </a:ext>
              </a:extLst>
            </p:cNvPr>
            <p:cNvSpPr/>
            <p:nvPr/>
          </p:nvSpPr>
          <p:spPr>
            <a:xfrm>
              <a:off x="8505210" y="5859457"/>
              <a:ext cx="182880" cy="1828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24558550"/>
      </p:ext>
    </p:extLst>
  </p:cSld>
  <p:clrMapOvr>
    <a:masterClrMapping/>
  </p:clrMapOvr>
  <mc:AlternateContent xmlns:mc="http://schemas.openxmlformats.org/markup-compatibility/2006" xmlns:p14="http://schemas.microsoft.com/office/powerpoint/2010/main">
    <mc:Choice Requires="p14">
      <p:transition spd="slow" p14:dur="2000" advTm="64963"/>
    </mc:Choice>
    <mc:Fallback xmlns="">
      <p:transition spd="slow" advTm="64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blinds(horizontal)">
                                      <p:cBhvr>
                                        <p:cTn id="11" dur="500"/>
                                        <p:tgtEl>
                                          <p:spTgt spid="1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linds(horizont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0-#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0-#ppt_w/2"/>
                                          </p:val>
                                        </p:tav>
                                        <p:tav tm="100000">
                                          <p:val>
                                            <p:strVal val="#ppt_x"/>
                                          </p:val>
                                        </p:tav>
                                      </p:tavLst>
                                    </p:anim>
                                    <p:anim calcmode="lin" valueType="num">
                                      <p:cBhvr additive="base">
                                        <p:cTn id="7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linds(horizontal)">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F3C6-0438-5243-EA4B-AC53226FCB1E}"/>
              </a:ext>
            </a:extLst>
          </p:cNvPr>
          <p:cNvSpPr>
            <a:spLocks noGrp="1"/>
          </p:cNvSpPr>
          <p:nvPr>
            <p:ph type="title"/>
          </p:nvPr>
        </p:nvSpPr>
        <p:spPr/>
        <p:txBody>
          <a:bodyPr/>
          <a:lstStyle/>
          <a:p>
            <a:r>
              <a:rPr lang="en-US" dirty="0"/>
              <a:t>Challenge #3: Mutability</a:t>
            </a:r>
          </a:p>
        </p:txBody>
      </p:sp>
      <p:sp>
        <p:nvSpPr>
          <p:cNvPr id="3" name="Content Placeholder 2">
            <a:extLst>
              <a:ext uri="{FF2B5EF4-FFF2-40B4-BE49-F238E27FC236}">
                <a16:creationId xmlns:a16="http://schemas.microsoft.com/office/drawing/2014/main" id="{D861CB68-41A0-EF92-D2F4-D46B7F62C374}"/>
              </a:ext>
            </a:extLst>
          </p:cNvPr>
          <p:cNvSpPr>
            <a:spLocks noGrp="1"/>
          </p:cNvSpPr>
          <p:nvPr>
            <p:ph idx="1"/>
          </p:nvPr>
        </p:nvSpPr>
        <p:spPr/>
        <p:txBody>
          <a:bodyPr/>
          <a:lstStyle/>
          <a:p>
            <a:r>
              <a:rPr lang="en-US" dirty="0"/>
              <a:t>How can we adapt to dynamic data processing?</a:t>
            </a:r>
          </a:p>
          <a:p>
            <a:pPr lvl="1">
              <a:buFontTx/>
              <a:buChar char="-"/>
            </a:pPr>
            <a:r>
              <a:rPr lang="en-US" dirty="0"/>
              <a:t>Insert/Delete/Update geometries</a:t>
            </a:r>
          </a:p>
          <a:p>
            <a:r>
              <a:rPr lang="en-US" dirty="0"/>
              <a:t>RT cores only support updating the coordinates of geometries (refit)</a:t>
            </a:r>
          </a:p>
          <a:p>
            <a:r>
              <a:rPr lang="en-US" dirty="0"/>
              <a:t>Rebuilding the BVH is not an option (too expensive)</a:t>
            </a:r>
          </a:p>
        </p:txBody>
      </p:sp>
      <p:sp>
        <p:nvSpPr>
          <p:cNvPr id="4" name="Slide Number Placeholder 3">
            <a:extLst>
              <a:ext uri="{FF2B5EF4-FFF2-40B4-BE49-F238E27FC236}">
                <a16:creationId xmlns:a16="http://schemas.microsoft.com/office/drawing/2014/main" id="{F68D27B7-451A-49E8-B5A1-7F4BE922F34C}"/>
              </a:ext>
            </a:extLst>
          </p:cNvPr>
          <p:cNvSpPr>
            <a:spLocks noGrp="1"/>
          </p:cNvSpPr>
          <p:nvPr>
            <p:ph type="sldNum" sz="quarter" idx="12"/>
          </p:nvPr>
        </p:nvSpPr>
        <p:spPr/>
        <p:txBody>
          <a:bodyPr/>
          <a:lstStyle/>
          <a:p>
            <a:fld id="{9D3D49B9-F9C9-8A41-9FE2-284E129F6E43}" type="slidenum">
              <a:rPr lang="en-US" smtClean="0"/>
              <a:t>16</a:t>
            </a:fld>
            <a:endParaRPr lang="en-US"/>
          </a:p>
        </p:txBody>
      </p:sp>
      <p:grpSp>
        <p:nvGrpSpPr>
          <p:cNvPr id="5" name="Group 4">
            <a:extLst>
              <a:ext uri="{FF2B5EF4-FFF2-40B4-BE49-F238E27FC236}">
                <a16:creationId xmlns:a16="http://schemas.microsoft.com/office/drawing/2014/main" id="{8D982F78-E3E1-AC1D-5336-A7FA00122D2B}"/>
              </a:ext>
            </a:extLst>
          </p:cNvPr>
          <p:cNvGrpSpPr/>
          <p:nvPr/>
        </p:nvGrpSpPr>
        <p:grpSpPr>
          <a:xfrm>
            <a:off x="3745304" y="3477277"/>
            <a:ext cx="3845169" cy="2919046"/>
            <a:chOff x="1531161" y="3570417"/>
            <a:chExt cx="3845169" cy="2919046"/>
          </a:xfrm>
        </p:grpSpPr>
        <p:sp>
          <p:nvSpPr>
            <p:cNvPr id="28" name="Rectangle 27">
              <a:extLst>
                <a:ext uri="{FF2B5EF4-FFF2-40B4-BE49-F238E27FC236}">
                  <a16:creationId xmlns:a16="http://schemas.microsoft.com/office/drawing/2014/main" id="{DB0FB7AE-6079-3F80-8044-6B3D76124520}"/>
                </a:ext>
              </a:extLst>
            </p:cNvPr>
            <p:cNvSpPr/>
            <p:nvPr/>
          </p:nvSpPr>
          <p:spPr>
            <a:xfrm>
              <a:off x="1531161" y="3570417"/>
              <a:ext cx="3845169" cy="291904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BAB8BE84-450C-3B27-15F9-9FDBABF63625}"/>
                </a:ext>
              </a:extLst>
            </p:cNvPr>
            <p:cNvSpPr/>
            <p:nvPr/>
          </p:nvSpPr>
          <p:spPr>
            <a:xfrm>
              <a:off x="1683562" y="3722817"/>
              <a:ext cx="1242646" cy="662354"/>
            </a:xfrm>
            <a:prstGeom prst="rect">
              <a:avLst/>
            </a:prstGeom>
            <a:solidFill>
              <a:schemeClr val="accent1">
                <a:lumMod val="40000"/>
                <a:lumOff val="60000"/>
                <a:alpha val="51004"/>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44013B8E-5559-CFFC-E9B0-D565C33F4E5C}"/>
                </a:ext>
              </a:extLst>
            </p:cNvPr>
            <p:cNvSpPr/>
            <p:nvPr/>
          </p:nvSpPr>
          <p:spPr>
            <a:xfrm>
              <a:off x="4092393" y="5790375"/>
              <a:ext cx="1242646" cy="662354"/>
            </a:xfrm>
            <a:prstGeom prst="rect">
              <a:avLst/>
            </a:prstGeom>
            <a:solidFill>
              <a:schemeClr val="accent6">
                <a:lumMod val="40000"/>
                <a:lumOff val="60000"/>
                <a:alpha val="49239"/>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E5E5BE4A-A33A-B58E-216F-0A4E171282C2}"/>
                </a:ext>
              </a:extLst>
            </p:cNvPr>
            <p:cNvSpPr/>
            <p:nvPr/>
          </p:nvSpPr>
          <p:spPr>
            <a:xfrm>
              <a:off x="1623122" y="3652479"/>
              <a:ext cx="1652953" cy="162052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B69FB7E4-19FB-64A7-FBE5-CAB3981B8848}"/>
                </a:ext>
              </a:extLst>
            </p:cNvPr>
            <p:cNvSpPr/>
            <p:nvPr/>
          </p:nvSpPr>
          <p:spPr>
            <a:xfrm>
              <a:off x="2680023" y="4765942"/>
              <a:ext cx="539262" cy="439615"/>
            </a:xfrm>
            <a:prstGeom prst="rect">
              <a:avLst/>
            </a:prstGeom>
            <a:solidFill>
              <a:schemeClr val="accent2">
                <a:lumMod val="40000"/>
                <a:lumOff val="60000"/>
                <a:alpha val="49239"/>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B4DC61B-FB8A-CD24-3508-A2C93F66F428}"/>
              </a:ext>
            </a:extLst>
          </p:cNvPr>
          <p:cNvGrpSpPr/>
          <p:nvPr/>
        </p:nvGrpSpPr>
        <p:grpSpPr>
          <a:xfrm>
            <a:off x="5140351" y="4800507"/>
            <a:ext cx="1076030" cy="829028"/>
            <a:chOff x="2926208" y="4893647"/>
            <a:chExt cx="1076030" cy="829028"/>
          </a:xfrm>
        </p:grpSpPr>
        <p:cxnSp>
          <p:nvCxnSpPr>
            <p:cNvPr id="9" name="Straight Arrow Connector 8">
              <a:extLst>
                <a:ext uri="{FF2B5EF4-FFF2-40B4-BE49-F238E27FC236}">
                  <a16:creationId xmlns:a16="http://schemas.microsoft.com/office/drawing/2014/main" id="{82EACFBF-990F-7A80-90F5-0AB979CED4EA}"/>
                </a:ext>
              </a:extLst>
            </p:cNvPr>
            <p:cNvCxnSpPr/>
            <p:nvPr/>
          </p:nvCxnSpPr>
          <p:spPr>
            <a:xfrm>
              <a:off x="2926208" y="4893647"/>
              <a:ext cx="817889" cy="592753"/>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FDFD0132-0D6E-5EB2-1BC3-AEBB9ECA00F1}"/>
                </a:ext>
              </a:extLst>
            </p:cNvPr>
            <p:cNvSpPr/>
            <p:nvPr/>
          </p:nvSpPr>
          <p:spPr>
            <a:xfrm>
              <a:off x="3462976" y="5283060"/>
              <a:ext cx="539262" cy="439615"/>
            </a:xfrm>
            <a:prstGeom prst="rect">
              <a:avLst/>
            </a:prstGeom>
            <a:solidFill>
              <a:schemeClr val="accent2">
                <a:lumMod val="40000"/>
                <a:lumOff val="60000"/>
                <a:alpha val="49239"/>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6943D431-5AF0-8C3A-0E3C-E272B3CB668E}"/>
              </a:ext>
            </a:extLst>
          </p:cNvPr>
          <p:cNvGrpSpPr/>
          <p:nvPr/>
        </p:nvGrpSpPr>
        <p:grpSpPr>
          <a:xfrm>
            <a:off x="3824630" y="3559339"/>
            <a:ext cx="2456506" cy="2161911"/>
            <a:chOff x="7903052" y="3525299"/>
            <a:chExt cx="2456506" cy="2161911"/>
          </a:xfrm>
        </p:grpSpPr>
        <p:sp>
          <p:nvSpPr>
            <p:cNvPr id="26" name="Rectangle 25">
              <a:extLst>
                <a:ext uri="{FF2B5EF4-FFF2-40B4-BE49-F238E27FC236}">
                  <a16:creationId xmlns:a16="http://schemas.microsoft.com/office/drawing/2014/main" id="{5D98FB8F-D400-FC82-2034-783D1E6C2AD6}"/>
                </a:ext>
              </a:extLst>
            </p:cNvPr>
            <p:cNvSpPr/>
            <p:nvPr/>
          </p:nvSpPr>
          <p:spPr>
            <a:xfrm>
              <a:off x="7903052" y="3525299"/>
              <a:ext cx="2456506" cy="2161911"/>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4AE432AD-5928-0EC9-0F70-5364E6A74C81}"/>
                </a:ext>
              </a:extLst>
            </p:cNvPr>
            <p:cNvSpPr/>
            <p:nvPr/>
          </p:nvSpPr>
          <p:spPr>
            <a:xfrm>
              <a:off x="7963492" y="3595637"/>
              <a:ext cx="1242646" cy="662354"/>
            </a:xfrm>
            <a:prstGeom prst="rect">
              <a:avLst/>
            </a:prstGeom>
            <a:solidFill>
              <a:schemeClr val="accent1">
                <a:lumMod val="40000"/>
                <a:lumOff val="60000"/>
                <a:alpha val="51004"/>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40640C79-6CFB-70ED-6B5B-68B329E1D19A}"/>
                </a:ext>
              </a:extLst>
            </p:cNvPr>
            <p:cNvSpPr/>
            <p:nvPr/>
          </p:nvSpPr>
          <p:spPr>
            <a:xfrm>
              <a:off x="9762714" y="5158152"/>
              <a:ext cx="539262" cy="439615"/>
            </a:xfrm>
            <a:prstGeom prst="rect">
              <a:avLst/>
            </a:prstGeom>
            <a:solidFill>
              <a:schemeClr val="accent2">
                <a:lumMod val="40000"/>
                <a:lumOff val="60000"/>
                <a:alpha val="49239"/>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26786785"/>
      </p:ext>
    </p:extLst>
  </p:cSld>
  <p:clrMapOvr>
    <a:masterClrMapping/>
  </p:clrMapOvr>
  <mc:AlternateContent xmlns:mc="http://schemas.openxmlformats.org/markup-compatibility/2006" xmlns:p14="http://schemas.microsoft.com/office/powerpoint/2010/main">
    <mc:Choice Requires="p14">
      <p:transition spd="slow" p14:dur="2000" advTm="46013"/>
    </mc:Choice>
    <mc:Fallback xmlns="">
      <p:transition spd="slow" advTm="460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2649-2E08-67BD-715F-1050C3BFE5D4}"/>
              </a:ext>
            </a:extLst>
          </p:cNvPr>
          <p:cNvSpPr>
            <a:spLocks noGrp="1"/>
          </p:cNvSpPr>
          <p:nvPr>
            <p:ph type="title"/>
          </p:nvPr>
        </p:nvSpPr>
        <p:spPr/>
        <p:txBody>
          <a:bodyPr/>
          <a:lstStyle/>
          <a:p>
            <a:r>
              <a:rPr lang="en-US" dirty="0"/>
              <a:t>Our Solution to Mutability</a:t>
            </a:r>
          </a:p>
        </p:txBody>
      </p:sp>
      <p:sp>
        <p:nvSpPr>
          <p:cNvPr id="3" name="Content Placeholder 2">
            <a:extLst>
              <a:ext uri="{FF2B5EF4-FFF2-40B4-BE49-F238E27FC236}">
                <a16:creationId xmlns:a16="http://schemas.microsoft.com/office/drawing/2014/main" id="{56427182-5649-908A-CFA6-BE1C2641F49A}"/>
              </a:ext>
            </a:extLst>
          </p:cNvPr>
          <p:cNvSpPr>
            <a:spLocks noGrp="1"/>
          </p:cNvSpPr>
          <p:nvPr>
            <p:ph idx="1"/>
          </p:nvPr>
        </p:nvSpPr>
        <p:spPr/>
        <p:txBody>
          <a:bodyPr/>
          <a:lstStyle/>
          <a:p>
            <a:r>
              <a:rPr lang="en-US" dirty="0"/>
              <a:t>Insertion by Two-Level Acceleration Structures</a:t>
            </a:r>
          </a:p>
          <a:p>
            <a:pPr lvl="1">
              <a:buFontTx/>
              <a:buChar char="-"/>
            </a:pPr>
            <a:r>
              <a:rPr lang="en-US" dirty="0"/>
              <a:t>Accumulate a batch of insertions</a:t>
            </a:r>
          </a:p>
          <a:p>
            <a:pPr lvl="1">
              <a:buFontTx/>
              <a:buChar char="-"/>
            </a:pPr>
            <a:r>
              <a:rPr lang="en-US" dirty="0"/>
              <a:t>Build a separate BVH (BLAS) for the insertions</a:t>
            </a:r>
          </a:p>
          <a:p>
            <a:pPr lvl="1">
              <a:buFontTx/>
              <a:buChar char="-"/>
            </a:pPr>
            <a:r>
              <a:rPr lang="en-US" dirty="0"/>
              <a:t>Then, just rebuild the TLAS (very fast) to include the newly built BVH</a:t>
            </a:r>
          </a:p>
          <a:p>
            <a:r>
              <a:rPr lang="en-US" dirty="0"/>
              <a:t>Deletion by Degeneration</a:t>
            </a:r>
          </a:p>
          <a:p>
            <a:pPr lvl="1">
              <a:buFontTx/>
              <a:buChar char="-"/>
            </a:pPr>
            <a:r>
              <a:rPr lang="en-US" dirty="0"/>
              <a:t>Turn the deleted geometries into a degenerated form</a:t>
            </a:r>
          </a:p>
          <a:p>
            <a:pPr lvl="1">
              <a:buFontTx/>
              <a:buChar char="-"/>
            </a:pPr>
            <a:r>
              <a:rPr lang="en-US" dirty="0"/>
              <a:t>Then, we use the refit function provided by </a:t>
            </a:r>
            <a:r>
              <a:rPr lang="en-US" dirty="0" err="1"/>
              <a:t>OptiX</a:t>
            </a:r>
            <a:endParaRPr lang="en-US" dirty="0"/>
          </a:p>
        </p:txBody>
      </p:sp>
      <p:sp>
        <p:nvSpPr>
          <p:cNvPr id="4" name="Slide Number Placeholder 3">
            <a:extLst>
              <a:ext uri="{FF2B5EF4-FFF2-40B4-BE49-F238E27FC236}">
                <a16:creationId xmlns:a16="http://schemas.microsoft.com/office/drawing/2014/main" id="{B1B7A6AD-BA8D-D502-36E8-2E923E9E62C9}"/>
              </a:ext>
            </a:extLst>
          </p:cNvPr>
          <p:cNvSpPr>
            <a:spLocks noGrp="1"/>
          </p:cNvSpPr>
          <p:nvPr>
            <p:ph type="sldNum" sz="quarter" idx="12"/>
          </p:nvPr>
        </p:nvSpPr>
        <p:spPr/>
        <p:txBody>
          <a:bodyPr/>
          <a:lstStyle/>
          <a:p>
            <a:fld id="{9D3D49B9-F9C9-8A41-9FE2-284E129F6E43}" type="slidenum">
              <a:rPr lang="en-US" smtClean="0"/>
              <a:t>17</a:t>
            </a:fld>
            <a:endParaRPr lang="en-US" dirty="0"/>
          </a:p>
        </p:txBody>
      </p:sp>
      <p:grpSp>
        <p:nvGrpSpPr>
          <p:cNvPr id="76" name="Group 75">
            <a:extLst>
              <a:ext uri="{FF2B5EF4-FFF2-40B4-BE49-F238E27FC236}">
                <a16:creationId xmlns:a16="http://schemas.microsoft.com/office/drawing/2014/main" id="{815369C4-87B9-C65F-1C37-DBC88FDF9A47}"/>
              </a:ext>
            </a:extLst>
          </p:cNvPr>
          <p:cNvGrpSpPr/>
          <p:nvPr/>
        </p:nvGrpSpPr>
        <p:grpSpPr>
          <a:xfrm>
            <a:off x="1857415" y="4100470"/>
            <a:ext cx="2749178" cy="2621005"/>
            <a:chOff x="1857415" y="4100470"/>
            <a:chExt cx="2749178" cy="2621005"/>
          </a:xfrm>
        </p:grpSpPr>
        <p:sp>
          <p:nvSpPr>
            <p:cNvPr id="5" name="Rounded Rectangle 4">
              <a:extLst>
                <a:ext uri="{FF2B5EF4-FFF2-40B4-BE49-F238E27FC236}">
                  <a16:creationId xmlns:a16="http://schemas.microsoft.com/office/drawing/2014/main" id="{248734DB-852B-EC1B-D1AF-A66FCEB66119}"/>
                </a:ext>
              </a:extLst>
            </p:cNvPr>
            <p:cNvSpPr/>
            <p:nvPr/>
          </p:nvSpPr>
          <p:spPr>
            <a:xfrm>
              <a:off x="1860590" y="4108993"/>
              <a:ext cx="2649518" cy="1124397"/>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938DABC-F03D-733F-459B-9FA147D41B51}"/>
                </a:ext>
              </a:extLst>
            </p:cNvPr>
            <p:cNvCxnSpPr>
              <a:cxnSpLocks/>
            </p:cNvCxnSpPr>
            <p:nvPr/>
          </p:nvCxnSpPr>
          <p:spPr>
            <a:xfrm>
              <a:off x="1860590" y="4447430"/>
              <a:ext cx="2649517"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06BC980-4CA3-9D77-9222-C8E085749490}"/>
                </a:ext>
              </a:extLst>
            </p:cNvPr>
            <p:cNvGrpSpPr/>
            <p:nvPr/>
          </p:nvGrpSpPr>
          <p:grpSpPr>
            <a:xfrm>
              <a:off x="1857415" y="5764533"/>
              <a:ext cx="1143624" cy="956942"/>
              <a:chOff x="8190277" y="5318280"/>
              <a:chExt cx="1143624" cy="956942"/>
            </a:xfrm>
          </p:grpSpPr>
          <p:sp>
            <p:nvSpPr>
              <p:cNvPr id="8" name="Rounded Rectangle 7">
                <a:extLst>
                  <a:ext uri="{FF2B5EF4-FFF2-40B4-BE49-F238E27FC236}">
                    <a16:creationId xmlns:a16="http://schemas.microsoft.com/office/drawing/2014/main" id="{EB4DE316-6EF6-5BE0-1A7B-7441904738B9}"/>
                  </a:ext>
                </a:extLst>
              </p:cNvPr>
              <p:cNvSpPr/>
              <p:nvPr/>
            </p:nvSpPr>
            <p:spPr>
              <a:xfrm>
                <a:off x="8190277" y="5318280"/>
                <a:ext cx="1137745" cy="956942"/>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9F684D2-C0A7-EB37-9685-CB60589D34D0}"/>
                  </a:ext>
                </a:extLst>
              </p:cNvPr>
              <p:cNvCxnSpPr/>
              <p:nvPr/>
            </p:nvCxnSpPr>
            <p:spPr>
              <a:xfrm>
                <a:off x="8194171" y="5631867"/>
                <a:ext cx="113973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57BB94-D860-136D-E75E-D0D39495B02D}"/>
                  </a:ext>
                </a:extLst>
              </p:cNvPr>
              <p:cNvSpPr txBox="1"/>
              <p:nvPr/>
            </p:nvSpPr>
            <p:spPr>
              <a:xfrm>
                <a:off x="8462917" y="5321185"/>
                <a:ext cx="543739" cy="307777"/>
              </a:xfrm>
              <a:prstGeom prst="rect">
                <a:avLst/>
              </a:prstGeom>
              <a:noFill/>
            </p:spPr>
            <p:txBody>
              <a:bodyPr wrap="none" rtlCol="0">
                <a:spAutoFit/>
              </a:bodyPr>
              <a:lstStyle/>
              <a:p>
                <a:r>
                  <a:rPr lang="en-US" sz="1400" dirty="0"/>
                  <a:t>BLAS</a:t>
                </a:r>
              </a:p>
            </p:txBody>
          </p:sp>
          <p:sp>
            <p:nvSpPr>
              <p:cNvPr id="11" name="Triangle 10">
                <a:extLst>
                  <a:ext uri="{FF2B5EF4-FFF2-40B4-BE49-F238E27FC236}">
                    <a16:creationId xmlns:a16="http://schemas.microsoft.com/office/drawing/2014/main" id="{04C93F19-A53E-E023-1C27-A1DB21DD930B}"/>
                  </a:ext>
                </a:extLst>
              </p:cNvPr>
              <p:cNvSpPr/>
              <p:nvPr/>
            </p:nvSpPr>
            <p:spPr>
              <a:xfrm>
                <a:off x="8663247" y="5675155"/>
                <a:ext cx="219808"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3C9BC96-3FC9-3D76-2523-74CC32C7CFE3}"/>
                  </a:ext>
                </a:extLst>
              </p:cNvPr>
              <p:cNvSpPr/>
              <p:nvPr/>
            </p:nvSpPr>
            <p:spPr>
              <a:xfrm rot="12026547">
                <a:off x="8353013" y="5740007"/>
                <a:ext cx="219808"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EB8986F7-E5D2-8CDF-BD45-CABF0985073E}"/>
                  </a:ext>
                </a:extLst>
              </p:cNvPr>
              <p:cNvSpPr/>
              <p:nvPr/>
            </p:nvSpPr>
            <p:spPr>
              <a:xfrm rot="19349077">
                <a:off x="8610010" y="5973983"/>
                <a:ext cx="141339"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A7450EE6-9B2C-106E-10FB-73F993B70F34}"/>
                  </a:ext>
                </a:extLst>
              </p:cNvPr>
              <p:cNvSpPr/>
              <p:nvPr/>
            </p:nvSpPr>
            <p:spPr>
              <a:xfrm rot="1622074">
                <a:off x="8937752" y="5768409"/>
                <a:ext cx="219808" cy="404224"/>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ounded Rectangle 14">
              <a:extLst>
                <a:ext uri="{FF2B5EF4-FFF2-40B4-BE49-F238E27FC236}">
                  <a16:creationId xmlns:a16="http://schemas.microsoft.com/office/drawing/2014/main" id="{4130345D-84BE-FB65-8370-44762A51BA06}"/>
                </a:ext>
              </a:extLst>
            </p:cNvPr>
            <p:cNvSpPr/>
            <p:nvPr/>
          </p:nvSpPr>
          <p:spPr>
            <a:xfrm>
              <a:off x="3462969" y="5753673"/>
              <a:ext cx="1137745" cy="956942"/>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259CB1D-0374-B55E-002C-58324E2DBB04}"/>
                </a:ext>
              </a:extLst>
            </p:cNvPr>
            <p:cNvCxnSpPr/>
            <p:nvPr/>
          </p:nvCxnSpPr>
          <p:spPr>
            <a:xfrm>
              <a:off x="3466863" y="6067260"/>
              <a:ext cx="113973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7A5046A-DC15-8656-F2F8-5D4CB99341C0}"/>
                </a:ext>
              </a:extLst>
            </p:cNvPr>
            <p:cNvSpPr txBox="1"/>
            <p:nvPr/>
          </p:nvSpPr>
          <p:spPr>
            <a:xfrm>
              <a:off x="3735609" y="5756578"/>
              <a:ext cx="543739" cy="307777"/>
            </a:xfrm>
            <a:prstGeom prst="rect">
              <a:avLst/>
            </a:prstGeom>
            <a:noFill/>
          </p:spPr>
          <p:txBody>
            <a:bodyPr wrap="none" rtlCol="0">
              <a:spAutoFit/>
            </a:bodyPr>
            <a:lstStyle/>
            <a:p>
              <a:r>
                <a:rPr lang="en-US" sz="1400" dirty="0"/>
                <a:t>BLAS</a:t>
              </a:r>
            </a:p>
          </p:txBody>
        </p:sp>
        <p:sp>
          <p:nvSpPr>
            <p:cNvPr id="18" name="Triangle 17">
              <a:extLst>
                <a:ext uri="{FF2B5EF4-FFF2-40B4-BE49-F238E27FC236}">
                  <a16:creationId xmlns:a16="http://schemas.microsoft.com/office/drawing/2014/main" id="{D47C9930-7ADE-4B65-912A-2377F695ECDA}"/>
                </a:ext>
              </a:extLst>
            </p:cNvPr>
            <p:cNvSpPr/>
            <p:nvPr/>
          </p:nvSpPr>
          <p:spPr>
            <a:xfrm rot="2371135">
              <a:off x="4069413" y="6285919"/>
              <a:ext cx="219808"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633EB28-BECC-FE03-7637-6B4933BFDF8F}"/>
                </a:ext>
              </a:extLst>
            </p:cNvPr>
            <p:cNvSpPr/>
            <p:nvPr/>
          </p:nvSpPr>
          <p:spPr>
            <a:xfrm rot="12026547">
              <a:off x="3739399" y="6336827"/>
              <a:ext cx="219808"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B36E9E60-570B-8D35-42D6-52EE08880EF1}"/>
                </a:ext>
              </a:extLst>
            </p:cNvPr>
            <p:cNvSpPr/>
            <p:nvPr/>
          </p:nvSpPr>
          <p:spPr>
            <a:xfrm rot="19349077">
              <a:off x="3571801" y="6399196"/>
              <a:ext cx="141339"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3C345650-7B38-9F80-84E8-9CA3AB669115}"/>
                </a:ext>
              </a:extLst>
            </p:cNvPr>
            <p:cNvSpPr/>
            <p:nvPr/>
          </p:nvSpPr>
          <p:spPr>
            <a:xfrm rot="1622074">
              <a:off x="4286387" y="6227225"/>
              <a:ext cx="219808" cy="70059"/>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51CF3C5-05AD-94D9-37EA-8C41F3F9C813}"/>
                </a:ext>
              </a:extLst>
            </p:cNvPr>
            <p:cNvSpPr txBox="1"/>
            <p:nvPr/>
          </p:nvSpPr>
          <p:spPr>
            <a:xfrm>
              <a:off x="3065306" y="4100470"/>
              <a:ext cx="534121" cy="307777"/>
            </a:xfrm>
            <a:prstGeom prst="rect">
              <a:avLst/>
            </a:prstGeom>
            <a:noFill/>
          </p:spPr>
          <p:txBody>
            <a:bodyPr wrap="none" rtlCol="0">
              <a:spAutoFit/>
            </a:bodyPr>
            <a:lstStyle/>
            <a:p>
              <a:r>
                <a:rPr lang="en-US" sz="1400" dirty="0"/>
                <a:t>TLAS</a:t>
              </a:r>
            </a:p>
          </p:txBody>
        </p:sp>
        <p:sp>
          <p:nvSpPr>
            <p:cNvPr id="23" name="Rounded Rectangle 22">
              <a:extLst>
                <a:ext uri="{FF2B5EF4-FFF2-40B4-BE49-F238E27FC236}">
                  <a16:creationId xmlns:a16="http://schemas.microsoft.com/office/drawing/2014/main" id="{F701EEA8-B954-FFD6-B7CF-5DD3B96B0C5A}"/>
                </a:ext>
              </a:extLst>
            </p:cNvPr>
            <p:cNvSpPr/>
            <p:nvPr/>
          </p:nvSpPr>
          <p:spPr>
            <a:xfrm>
              <a:off x="2048391" y="4512546"/>
              <a:ext cx="1121760" cy="645896"/>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BE1A5645-ACE3-04E4-36AA-A31BD67DEEA3}"/>
                </a:ext>
              </a:extLst>
            </p:cNvPr>
            <p:cNvCxnSpPr>
              <a:cxnSpLocks/>
              <a:stCxn id="23" idx="1"/>
              <a:endCxn id="23" idx="3"/>
            </p:cNvCxnSpPr>
            <p:nvPr/>
          </p:nvCxnSpPr>
          <p:spPr>
            <a:xfrm>
              <a:off x="2048391" y="4835494"/>
              <a:ext cx="112176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BBEEA21-A6D0-33F0-961B-99667CE09D81}"/>
                </a:ext>
              </a:extLst>
            </p:cNvPr>
            <p:cNvSpPr txBox="1"/>
            <p:nvPr/>
          </p:nvSpPr>
          <p:spPr>
            <a:xfrm>
              <a:off x="2176779" y="4533806"/>
              <a:ext cx="797654" cy="307777"/>
            </a:xfrm>
            <a:prstGeom prst="rect">
              <a:avLst/>
            </a:prstGeom>
            <a:noFill/>
          </p:spPr>
          <p:txBody>
            <a:bodyPr wrap="none" rtlCol="0">
              <a:spAutoFit/>
            </a:bodyPr>
            <a:lstStyle/>
            <a:p>
              <a:r>
                <a:rPr lang="en-US" sz="1400" dirty="0"/>
                <a:t>Instance</a:t>
              </a:r>
            </a:p>
          </p:txBody>
        </p:sp>
        <p:sp>
          <p:nvSpPr>
            <p:cNvPr id="26" name="TextBox 25">
              <a:extLst>
                <a:ext uri="{FF2B5EF4-FFF2-40B4-BE49-F238E27FC236}">
                  <a16:creationId xmlns:a16="http://schemas.microsoft.com/office/drawing/2014/main" id="{B73E2CF0-BE10-D0CD-9E23-1CB888F4CBEC}"/>
                </a:ext>
              </a:extLst>
            </p:cNvPr>
            <p:cNvSpPr txBox="1"/>
            <p:nvPr/>
          </p:nvSpPr>
          <p:spPr>
            <a:xfrm>
              <a:off x="2449733" y="4847393"/>
              <a:ext cx="333746" cy="307777"/>
            </a:xfrm>
            <a:prstGeom prst="rect">
              <a:avLst/>
            </a:prstGeom>
            <a:noFill/>
          </p:spPr>
          <p:txBody>
            <a:bodyPr wrap="none" rtlCol="0">
              <a:spAutoFit/>
            </a:bodyPr>
            <a:lstStyle/>
            <a:p>
              <a:r>
                <a:rPr lang="en-US" sz="1400" dirty="0"/>
                <a:t>[ ]</a:t>
              </a:r>
            </a:p>
          </p:txBody>
        </p:sp>
        <p:sp>
          <p:nvSpPr>
            <p:cNvPr id="27" name="Rounded Rectangle 26">
              <a:extLst>
                <a:ext uri="{FF2B5EF4-FFF2-40B4-BE49-F238E27FC236}">
                  <a16:creationId xmlns:a16="http://schemas.microsoft.com/office/drawing/2014/main" id="{6E4E3A37-F58F-CC49-6656-EC8C113FB0CE}"/>
                </a:ext>
              </a:extLst>
            </p:cNvPr>
            <p:cNvSpPr/>
            <p:nvPr/>
          </p:nvSpPr>
          <p:spPr>
            <a:xfrm>
              <a:off x="3298723" y="4498035"/>
              <a:ext cx="1121760" cy="645896"/>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1B0D260-DC8B-61FC-3993-A4639AF4C182}"/>
                </a:ext>
              </a:extLst>
            </p:cNvPr>
            <p:cNvCxnSpPr>
              <a:cxnSpLocks/>
              <a:stCxn id="27" idx="1"/>
              <a:endCxn id="27" idx="3"/>
            </p:cNvCxnSpPr>
            <p:nvPr/>
          </p:nvCxnSpPr>
          <p:spPr>
            <a:xfrm>
              <a:off x="3298723" y="4820983"/>
              <a:ext cx="112176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5BC88F3-F532-FF4B-2989-19C4FDC2BCD4}"/>
                </a:ext>
              </a:extLst>
            </p:cNvPr>
            <p:cNvSpPr txBox="1"/>
            <p:nvPr/>
          </p:nvSpPr>
          <p:spPr>
            <a:xfrm>
              <a:off x="3427111" y="4519295"/>
              <a:ext cx="797654" cy="307777"/>
            </a:xfrm>
            <a:prstGeom prst="rect">
              <a:avLst/>
            </a:prstGeom>
            <a:noFill/>
          </p:spPr>
          <p:txBody>
            <a:bodyPr wrap="none" rtlCol="0">
              <a:spAutoFit/>
            </a:bodyPr>
            <a:lstStyle/>
            <a:p>
              <a:r>
                <a:rPr lang="en-US" sz="1400" dirty="0"/>
                <a:t>Instance</a:t>
              </a:r>
            </a:p>
          </p:txBody>
        </p:sp>
        <p:sp>
          <p:nvSpPr>
            <p:cNvPr id="30" name="TextBox 29">
              <a:extLst>
                <a:ext uri="{FF2B5EF4-FFF2-40B4-BE49-F238E27FC236}">
                  <a16:creationId xmlns:a16="http://schemas.microsoft.com/office/drawing/2014/main" id="{801DE609-2674-4C92-EED9-201BC05DDE00}"/>
                </a:ext>
              </a:extLst>
            </p:cNvPr>
            <p:cNvSpPr txBox="1"/>
            <p:nvPr/>
          </p:nvSpPr>
          <p:spPr>
            <a:xfrm>
              <a:off x="3700065" y="4832882"/>
              <a:ext cx="333746" cy="307777"/>
            </a:xfrm>
            <a:prstGeom prst="rect">
              <a:avLst/>
            </a:prstGeom>
            <a:noFill/>
          </p:spPr>
          <p:txBody>
            <a:bodyPr wrap="none" rtlCol="0">
              <a:spAutoFit/>
            </a:bodyPr>
            <a:lstStyle/>
            <a:p>
              <a:r>
                <a:rPr lang="en-US" sz="1400" dirty="0"/>
                <a:t>[ ]</a:t>
              </a:r>
            </a:p>
          </p:txBody>
        </p:sp>
        <p:cxnSp>
          <p:nvCxnSpPr>
            <p:cNvPr id="33" name="Straight Arrow Connector 32">
              <a:extLst>
                <a:ext uri="{FF2B5EF4-FFF2-40B4-BE49-F238E27FC236}">
                  <a16:creationId xmlns:a16="http://schemas.microsoft.com/office/drawing/2014/main" id="{8D71F727-563B-3706-A02B-EA9083F5DA5E}"/>
                </a:ext>
              </a:extLst>
            </p:cNvPr>
            <p:cNvCxnSpPr>
              <a:stCxn id="26" idx="2"/>
              <a:endCxn id="10" idx="0"/>
            </p:cNvCxnSpPr>
            <p:nvPr/>
          </p:nvCxnSpPr>
          <p:spPr>
            <a:xfrm flipH="1">
              <a:off x="2401925" y="5155170"/>
              <a:ext cx="214681" cy="612268"/>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6C44087-6A94-D0A9-7497-9FBD6425F372}"/>
                </a:ext>
              </a:extLst>
            </p:cNvPr>
            <p:cNvCxnSpPr>
              <a:cxnSpLocks/>
              <a:stCxn id="30" idx="2"/>
              <a:endCxn id="17" idx="0"/>
            </p:cNvCxnSpPr>
            <p:nvPr/>
          </p:nvCxnSpPr>
          <p:spPr>
            <a:xfrm>
              <a:off x="3866938" y="5140659"/>
              <a:ext cx="140541" cy="615919"/>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D08BDEB-7585-24D4-3C86-B4E40A5F3AE6}"/>
                </a:ext>
              </a:extLst>
            </p:cNvPr>
            <p:cNvSpPr txBox="1"/>
            <p:nvPr/>
          </p:nvSpPr>
          <p:spPr>
            <a:xfrm>
              <a:off x="2203917" y="5275546"/>
              <a:ext cx="1848584" cy="415498"/>
            </a:xfrm>
            <a:prstGeom prst="rect">
              <a:avLst/>
            </a:prstGeom>
            <a:noFill/>
          </p:spPr>
          <p:txBody>
            <a:bodyPr wrap="square" rtlCol="0">
              <a:spAutoFit/>
            </a:bodyPr>
            <a:lstStyle/>
            <a:p>
              <a:pPr algn="ctr"/>
              <a:r>
                <a:rPr lang="en-US" sz="1050" dirty="0" err="1"/>
                <a:t>Identitfy</a:t>
              </a:r>
              <a:endParaRPr lang="en-US" sz="1050" dirty="0"/>
            </a:p>
            <a:p>
              <a:pPr algn="ctr"/>
              <a:r>
                <a:rPr lang="en-US" sz="1050" dirty="0"/>
                <a:t>Transformation Matrix</a:t>
              </a:r>
            </a:p>
          </p:txBody>
        </p:sp>
        <p:sp>
          <p:nvSpPr>
            <p:cNvPr id="37" name="TextBox 36">
              <a:extLst>
                <a:ext uri="{FF2B5EF4-FFF2-40B4-BE49-F238E27FC236}">
                  <a16:creationId xmlns:a16="http://schemas.microsoft.com/office/drawing/2014/main" id="{9C691B67-05C4-7142-3597-9B997C99C773}"/>
                </a:ext>
              </a:extLst>
            </p:cNvPr>
            <p:cNvSpPr txBox="1"/>
            <p:nvPr/>
          </p:nvSpPr>
          <p:spPr>
            <a:xfrm>
              <a:off x="2705346" y="6363459"/>
              <a:ext cx="333746" cy="307777"/>
            </a:xfrm>
            <a:prstGeom prst="rect">
              <a:avLst/>
            </a:prstGeom>
            <a:noFill/>
          </p:spPr>
          <p:txBody>
            <a:bodyPr wrap="none" rtlCol="0">
              <a:spAutoFit/>
            </a:bodyPr>
            <a:lstStyle/>
            <a:p>
              <a:r>
                <a:rPr lang="en-US" sz="1400" dirty="0"/>
                <a:t>[ ]</a:t>
              </a:r>
            </a:p>
          </p:txBody>
        </p:sp>
        <p:sp>
          <p:nvSpPr>
            <p:cNvPr id="38" name="TextBox 37">
              <a:extLst>
                <a:ext uri="{FF2B5EF4-FFF2-40B4-BE49-F238E27FC236}">
                  <a16:creationId xmlns:a16="http://schemas.microsoft.com/office/drawing/2014/main" id="{990B67BE-E36C-3F75-9162-0AF608D2C4F7}"/>
                </a:ext>
              </a:extLst>
            </p:cNvPr>
            <p:cNvSpPr txBox="1"/>
            <p:nvPr/>
          </p:nvSpPr>
          <p:spPr>
            <a:xfrm>
              <a:off x="4253610" y="6376917"/>
              <a:ext cx="333746" cy="307777"/>
            </a:xfrm>
            <a:prstGeom prst="rect">
              <a:avLst/>
            </a:prstGeom>
            <a:noFill/>
          </p:spPr>
          <p:txBody>
            <a:bodyPr wrap="none" rtlCol="0">
              <a:spAutoFit/>
            </a:bodyPr>
            <a:lstStyle/>
            <a:p>
              <a:r>
                <a:rPr lang="en-US" sz="1400" dirty="0"/>
                <a:t>[ ]</a:t>
              </a:r>
            </a:p>
          </p:txBody>
        </p:sp>
      </p:grpSp>
      <p:grpSp>
        <p:nvGrpSpPr>
          <p:cNvPr id="75" name="Group 74">
            <a:extLst>
              <a:ext uri="{FF2B5EF4-FFF2-40B4-BE49-F238E27FC236}">
                <a16:creationId xmlns:a16="http://schemas.microsoft.com/office/drawing/2014/main" id="{E625A54F-5219-F80E-5BAA-519A1F3EE2CE}"/>
              </a:ext>
            </a:extLst>
          </p:cNvPr>
          <p:cNvGrpSpPr/>
          <p:nvPr/>
        </p:nvGrpSpPr>
        <p:grpSpPr>
          <a:xfrm>
            <a:off x="4587356" y="4500767"/>
            <a:ext cx="1121760" cy="645896"/>
            <a:chOff x="4587356" y="4500767"/>
            <a:chExt cx="1121760" cy="645896"/>
          </a:xfrm>
        </p:grpSpPr>
        <p:sp>
          <p:nvSpPr>
            <p:cNvPr id="40" name="Rounded Rectangle 39">
              <a:extLst>
                <a:ext uri="{FF2B5EF4-FFF2-40B4-BE49-F238E27FC236}">
                  <a16:creationId xmlns:a16="http://schemas.microsoft.com/office/drawing/2014/main" id="{6BB62836-491A-9BE3-2532-D511B9305494}"/>
                </a:ext>
              </a:extLst>
            </p:cNvPr>
            <p:cNvSpPr/>
            <p:nvPr/>
          </p:nvSpPr>
          <p:spPr>
            <a:xfrm>
              <a:off x="4587356" y="4500767"/>
              <a:ext cx="1121760" cy="645896"/>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3B7D9604-DC4D-CFE4-7933-044C5739F655}"/>
                </a:ext>
              </a:extLst>
            </p:cNvPr>
            <p:cNvCxnSpPr>
              <a:cxnSpLocks/>
              <a:stCxn id="40" idx="1"/>
              <a:endCxn id="40" idx="3"/>
            </p:cNvCxnSpPr>
            <p:nvPr/>
          </p:nvCxnSpPr>
          <p:spPr>
            <a:xfrm>
              <a:off x="4587356" y="4823715"/>
              <a:ext cx="112176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8C1C8B2-4B66-097B-43D7-DA5E54C97E73}"/>
                </a:ext>
              </a:extLst>
            </p:cNvPr>
            <p:cNvSpPr txBox="1"/>
            <p:nvPr/>
          </p:nvSpPr>
          <p:spPr>
            <a:xfrm>
              <a:off x="4715744" y="4522027"/>
              <a:ext cx="797654" cy="307777"/>
            </a:xfrm>
            <a:prstGeom prst="rect">
              <a:avLst/>
            </a:prstGeom>
            <a:noFill/>
          </p:spPr>
          <p:txBody>
            <a:bodyPr wrap="none" rtlCol="0">
              <a:spAutoFit/>
            </a:bodyPr>
            <a:lstStyle/>
            <a:p>
              <a:r>
                <a:rPr lang="en-US" sz="1400" dirty="0"/>
                <a:t>Instance</a:t>
              </a:r>
            </a:p>
          </p:txBody>
        </p:sp>
        <p:sp>
          <p:nvSpPr>
            <p:cNvPr id="43" name="TextBox 42">
              <a:extLst>
                <a:ext uri="{FF2B5EF4-FFF2-40B4-BE49-F238E27FC236}">
                  <a16:creationId xmlns:a16="http://schemas.microsoft.com/office/drawing/2014/main" id="{72718A4D-DDF8-B761-0EB2-E79C9DBE316F}"/>
                </a:ext>
              </a:extLst>
            </p:cNvPr>
            <p:cNvSpPr txBox="1"/>
            <p:nvPr/>
          </p:nvSpPr>
          <p:spPr>
            <a:xfrm>
              <a:off x="4988698" y="4835614"/>
              <a:ext cx="333746" cy="307777"/>
            </a:xfrm>
            <a:prstGeom prst="rect">
              <a:avLst/>
            </a:prstGeom>
            <a:noFill/>
          </p:spPr>
          <p:txBody>
            <a:bodyPr wrap="none" rtlCol="0">
              <a:spAutoFit/>
            </a:bodyPr>
            <a:lstStyle/>
            <a:p>
              <a:r>
                <a:rPr lang="en-US" sz="1400" dirty="0"/>
                <a:t>[ ]</a:t>
              </a:r>
            </a:p>
          </p:txBody>
        </p:sp>
      </p:grpSp>
      <p:graphicFrame>
        <p:nvGraphicFramePr>
          <p:cNvPr id="44" name="Table 43">
            <a:extLst>
              <a:ext uri="{FF2B5EF4-FFF2-40B4-BE49-F238E27FC236}">
                <a16:creationId xmlns:a16="http://schemas.microsoft.com/office/drawing/2014/main" id="{B0390807-6D4F-73CE-845C-42A2DA5653AE}"/>
              </a:ext>
            </a:extLst>
          </p:cNvPr>
          <p:cNvGraphicFramePr>
            <a:graphicFrameLocks noGrp="1"/>
          </p:cNvGraphicFramePr>
          <p:nvPr>
            <p:extLst>
              <p:ext uri="{D42A27DB-BD31-4B8C-83A1-F6EECF244321}">
                <p14:modId xmlns:p14="http://schemas.microsoft.com/office/powerpoint/2010/main" val="2147673381"/>
              </p:ext>
            </p:extLst>
          </p:nvPr>
        </p:nvGraphicFramePr>
        <p:xfrm>
          <a:off x="7109964" y="5998649"/>
          <a:ext cx="2574955" cy="483665"/>
        </p:xfrm>
        <a:graphic>
          <a:graphicData uri="http://schemas.openxmlformats.org/drawingml/2006/table">
            <a:tbl>
              <a:tblPr firstRow="1" bandRow="1">
                <a:tableStyleId>{5940675A-B579-460E-94D1-54222C63F5DA}</a:tableStyleId>
              </a:tblPr>
              <a:tblGrid>
                <a:gridCol w="514991">
                  <a:extLst>
                    <a:ext uri="{9D8B030D-6E8A-4147-A177-3AD203B41FA5}">
                      <a16:colId xmlns:a16="http://schemas.microsoft.com/office/drawing/2014/main" val="2639930118"/>
                    </a:ext>
                  </a:extLst>
                </a:gridCol>
                <a:gridCol w="514991">
                  <a:extLst>
                    <a:ext uri="{9D8B030D-6E8A-4147-A177-3AD203B41FA5}">
                      <a16:colId xmlns:a16="http://schemas.microsoft.com/office/drawing/2014/main" val="3425553350"/>
                    </a:ext>
                  </a:extLst>
                </a:gridCol>
                <a:gridCol w="514991">
                  <a:extLst>
                    <a:ext uri="{9D8B030D-6E8A-4147-A177-3AD203B41FA5}">
                      <a16:colId xmlns:a16="http://schemas.microsoft.com/office/drawing/2014/main" val="3772837514"/>
                    </a:ext>
                  </a:extLst>
                </a:gridCol>
                <a:gridCol w="514991">
                  <a:extLst>
                    <a:ext uri="{9D8B030D-6E8A-4147-A177-3AD203B41FA5}">
                      <a16:colId xmlns:a16="http://schemas.microsoft.com/office/drawing/2014/main" val="1943161322"/>
                    </a:ext>
                  </a:extLst>
                </a:gridCol>
                <a:gridCol w="514991">
                  <a:extLst>
                    <a:ext uri="{9D8B030D-6E8A-4147-A177-3AD203B41FA5}">
                      <a16:colId xmlns:a16="http://schemas.microsoft.com/office/drawing/2014/main" val="661912681"/>
                    </a:ext>
                  </a:extLst>
                </a:gridCol>
              </a:tblGrid>
              <a:tr h="483665">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961524334"/>
                  </a:ext>
                </a:extLst>
              </a:tr>
            </a:tbl>
          </a:graphicData>
        </a:graphic>
      </p:graphicFrame>
      <p:sp>
        <p:nvSpPr>
          <p:cNvPr id="49" name="Triangle 48">
            <a:extLst>
              <a:ext uri="{FF2B5EF4-FFF2-40B4-BE49-F238E27FC236}">
                <a16:creationId xmlns:a16="http://schemas.microsoft.com/office/drawing/2014/main" id="{D0A9C080-7D77-D8C6-AAD7-F90E31E6842C}"/>
              </a:ext>
            </a:extLst>
          </p:cNvPr>
          <p:cNvSpPr/>
          <p:nvPr/>
        </p:nvSpPr>
        <p:spPr>
          <a:xfrm rot="19089452">
            <a:off x="7247569" y="6135165"/>
            <a:ext cx="219808" cy="210632"/>
          </a:xfrm>
          <a:prstGeom prst="triangle">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iangle 50">
            <a:extLst>
              <a:ext uri="{FF2B5EF4-FFF2-40B4-BE49-F238E27FC236}">
                <a16:creationId xmlns:a16="http://schemas.microsoft.com/office/drawing/2014/main" id="{6F3CA746-CCFB-1197-E8DE-6E4244D2A8CA}"/>
              </a:ext>
            </a:extLst>
          </p:cNvPr>
          <p:cNvSpPr/>
          <p:nvPr/>
        </p:nvSpPr>
        <p:spPr>
          <a:xfrm rot="2371135">
            <a:off x="7793431" y="6095590"/>
            <a:ext cx="130593" cy="210632"/>
          </a:xfrm>
          <a:prstGeom prst="triangle">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51">
            <a:extLst>
              <a:ext uri="{FF2B5EF4-FFF2-40B4-BE49-F238E27FC236}">
                <a16:creationId xmlns:a16="http://schemas.microsoft.com/office/drawing/2014/main" id="{7D4D256C-7A7D-EBE8-B79E-90C0D558E282}"/>
              </a:ext>
            </a:extLst>
          </p:cNvPr>
          <p:cNvSpPr/>
          <p:nvPr/>
        </p:nvSpPr>
        <p:spPr>
          <a:xfrm rot="2371135">
            <a:off x="8270130" y="6149604"/>
            <a:ext cx="219808" cy="146626"/>
          </a:xfrm>
          <a:prstGeom prst="triangle">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iangle 52">
            <a:extLst>
              <a:ext uri="{FF2B5EF4-FFF2-40B4-BE49-F238E27FC236}">
                <a16:creationId xmlns:a16="http://schemas.microsoft.com/office/drawing/2014/main" id="{7136E1F5-9E33-E87D-056E-0C4C0B67DF93}"/>
              </a:ext>
            </a:extLst>
          </p:cNvPr>
          <p:cNvSpPr/>
          <p:nvPr/>
        </p:nvSpPr>
        <p:spPr>
          <a:xfrm rot="19356704">
            <a:off x="8752012" y="6109922"/>
            <a:ext cx="268414" cy="210632"/>
          </a:xfrm>
          <a:prstGeom prst="triangle">
            <a:avLst>
              <a:gd name="adj" fmla="val 0"/>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B2EA9ED7-8DFF-7837-67E8-AA10C9FCF8DF}"/>
              </a:ext>
            </a:extLst>
          </p:cNvPr>
          <p:cNvSpPr/>
          <p:nvPr/>
        </p:nvSpPr>
        <p:spPr>
          <a:xfrm rot="2371135">
            <a:off x="9302423" y="6158735"/>
            <a:ext cx="219808" cy="210632"/>
          </a:xfrm>
          <a:prstGeom prst="triangle">
            <a:avLst>
              <a:gd name="adj" fmla="val 0"/>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3135D4F-A3C8-E4EC-C73A-66FBFC620814}"/>
              </a:ext>
            </a:extLst>
          </p:cNvPr>
          <p:cNvSpPr txBox="1"/>
          <p:nvPr/>
        </p:nvSpPr>
        <p:spPr>
          <a:xfrm>
            <a:off x="7307620" y="5522121"/>
            <a:ext cx="2031005" cy="369332"/>
          </a:xfrm>
          <a:prstGeom prst="rect">
            <a:avLst/>
          </a:prstGeom>
          <a:noFill/>
        </p:spPr>
        <p:txBody>
          <a:bodyPr wrap="none" rtlCol="0">
            <a:spAutoFit/>
          </a:bodyPr>
          <a:lstStyle/>
          <a:p>
            <a:r>
              <a:rPr lang="en-US" dirty="0"/>
              <a:t>Incoming Insertions</a:t>
            </a:r>
          </a:p>
        </p:txBody>
      </p:sp>
      <p:grpSp>
        <p:nvGrpSpPr>
          <p:cNvPr id="31" name="Group 30">
            <a:extLst>
              <a:ext uri="{FF2B5EF4-FFF2-40B4-BE49-F238E27FC236}">
                <a16:creationId xmlns:a16="http://schemas.microsoft.com/office/drawing/2014/main" id="{41BBEACA-3E6F-76DF-2737-0C27C06D5F79}"/>
              </a:ext>
            </a:extLst>
          </p:cNvPr>
          <p:cNvGrpSpPr/>
          <p:nvPr/>
        </p:nvGrpSpPr>
        <p:grpSpPr>
          <a:xfrm>
            <a:off x="5178864" y="5764533"/>
            <a:ext cx="1931100" cy="956942"/>
            <a:chOff x="5178864" y="5764533"/>
            <a:chExt cx="1931100" cy="956942"/>
          </a:xfrm>
        </p:grpSpPr>
        <p:sp>
          <p:nvSpPr>
            <p:cNvPr id="56" name="Rounded Rectangle 55">
              <a:extLst>
                <a:ext uri="{FF2B5EF4-FFF2-40B4-BE49-F238E27FC236}">
                  <a16:creationId xmlns:a16="http://schemas.microsoft.com/office/drawing/2014/main" id="{4469A81E-4598-9C87-99B8-845102E6D54C}"/>
                </a:ext>
              </a:extLst>
            </p:cNvPr>
            <p:cNvSpPr/>
            <p:nvPr/>
          </p:nvSpPr>
          <p:spPr>
            <a:xfrm>
              <a:off x="5178864" y="5764533"/>
              <a:ext cx="1137745" cy="956942"/>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70158399-441A-B95E-D607-02A19F41EF8D}"/>
                </a:ext>
              </a:extLst>
            </p:cNvPr>
            <p:cNvCxnSpPr/>
            <p:nvPr/>
          </p:nvCxnSpPr>
          <p:spPr>
            <a:xfrm>
              <a:off x="5182758" y="6078120"/>
              <a:ext cx="113973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C5D53DF-AA51-9CB6-C628-89DB5795ABE3}"/>
                </a:ext>
              </a:extLst>
            </p:cNvPr>
            <p:cNvSpPr txBox="1"/>
            <p:nvPr/>
          </p:nvSpPr>
          <p:spPr>
            <a:xfrm>
              <a:off x="5451504" y="5767438"/>
              <a:ext cx="543739" cy="307777"/>
            </a:xfrm>
            <a:prstGeom prst="rect">
              <a:avLst/>
            </a:prstGeom>
            <a:noFill/>
          </p:spPr>
          <p:txBody>
            <a:bodyPr wrap="none" rtlCol="0">
              <a:spAutoFit/>
            </a:bodyPr>
            <a:lstStyle/>
            <a:p>
              <a:r>
                <a:rPr lang="en-US" sz="1400" dirty="0"/>
                <a:t>BLAS</a:t>
              </a:r>
            </a:p>
          </p:txBody>
        </p:sp>
        <p:sp>
          <p:nvSpPr>
            <p:cNvPr id="64" name="Triangle 63">
              <a:extLst>
                <a:ext uri="{FF2B5EF4-FFF2-40B4-BE49-F238E27FC236}">
                  <a16:creationId xmlns:a16="http://schemas.microsoft.com/office/drawing/2014/main" id="{24C98D97-83AA-8235-07F5-0763B1D02D52}"/>
                </a:ext>
              </a:extLst>
            </p:cNvPr>
            <p:cNvSpPr/>
            <p:nvPr/>
          </p:nvSpPr>
          <p:spPr>
            <a:xfrm rot="19089452">
              <a:off x="5314035" y="6225224"/>
              <a:ext cx="219808" cy="210632"/>
            </a:xfrm>
            <a:prstGeom prst="triangle">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iangle 64">
              <a:extLst>
                <a:ext uri="{FF2B5EF4-FFF2-40B4-BE49-F238E27FC236}">
                  <a16:creationId xmlns:a16="http://schemas.microsoft.com/office/drawing/2014/main" id="{FCDA458A-D054-F3AA-9DE1-7042D4096C51}"/>
                </a:ext>
              </a:extLst>
            </p:cNvPr>
            <p:cNvSpPr/>
            <p:nvPr/>
          </p:nvSpPr>
          <p:spPr>
            <a:xfrm rot="2371135">
              <a:off x="5749830" y="6126381"/>
              <a:ext cx="130593" cy="210632"/>
            </a:xfrm>
            <a:prstGeom prst="triangle">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iangle 65">
              <a:extLst>
                <a:ext uri="{FF2B5EF4-FFF2-40B4-BE49-F238E27FC236}">
                  <a16:creationId xmlns:a16="http://schemas.microsoft.com/office/drawing/2014/main" id="{A8D21DD4-8455-F4F3-BF81-CC6A68CA0B6A}"/>
                </a:ext>
              </a:extLst>
            </p:cNvPr>
            <p:cNvSpPr/>
            <p:nvPr/>
          </p:nvSpPr>
          <p:spPr>
            <a:xfrm rot="2371135">
              <a:off x="5515499" y="6468526"/>
              <a:ext cx="219808" cy="146626"/>
            </a:xfrm>
            <a:prstGeom prst="triangle">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iangle 66">
              <a:extLst>
                <a:ext uri="{FF2B5EF4-FFF2-40B4-BE49-F238E27FC236}">
                  <a16:creationId xmlns:a16="http://schemas.microsoft.com/office/drawing/2014/main" id="{C6B48A1C-3F64-E34A-4C60-3B901AF034F8}"/>
                </a:ext>
              </a:extLst>
            </p:cNvPr>
            <p:cNvSpPr/>
            <p:nvPr/>
          </p:nvSpPr>
          <p:spPr>
            <a:xfrm rot="19356704">
              <a:off x="5980006" y="6293664"/>
              <a:ext cx="268414" cy="210632"/>
            </a:xfrm>
            <a:prstGeom prst="triangle">
              <a:avLst>
                <a:gd name="adj" fmla="val 0"/>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iangle 67">
              <a:extLst>
                <a:ext uri="{FF2B5EF4-FFF2-40B4-BE49-F238E27FC236}">
                  <a16:creationId xmlns:a16="http://schemas.microsoft.com/office/drawing/2014/main" id="{91E7FBC0-6B9D-6135-0712-DDA24B093627}"/>
                </a:ext>
              </a:extLst>
            </p:cNvPr>
            <p:cNvSpPr/>
            <p:nvPr/>
          </p:nvSpPr>
          <p:spPr>
            <a:xfrm rot="2371135">
              <a:off x="5813226" y="6442685"/>
              <a:ext cx="219808" cy="210632"/>
            </a:xfrm>
            <a:prstGeom prst="triangle">
              <a:avLst>
                <a:gd name="adj" fmla="val 0"/>
              </a:avLst>
            </a:prstGeom>
            <a:solidFill>
              <a:srgbClr val="76D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a:extLst>
                <a:ext uri="{FF2B5EF4-FFF2-40B4-BE49-F238E27FC236}">
                  <a16:creationId xmlns:a16="http://schemas.microsoft.com/office/drawing/2014/main" id="{E96646A3-41BE-B06D-FA54-7323754F28E9}"/>
                </a:ext>
              </a:extLst>
            </p:cNvPr>
            <p:cNvCxnSpPr>
              <a:cxnSpLocks/>
              <a:stCxn id="44" idx="1"/>
              <a:endCxn id="56" idx="3"/>
            </p:cNvCxnSpPr>
            <p:nvPr/>
          </p:nvCxnSpPr>
          <p:spPr>
            <a:xfrm flipH="1">
              <a:off x="6316609" y="6240481"/>
              <a:ext cx="793355" cy="252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B09A23C-7B4A-A6F7-28DF-7E002D00885D}"/>
                </a:ext>
              </a:extLst>
            </p:cNvPr>
            <p:cNvSpPr txBox="1"/>
            <p:nvPr/>
          </p:nvSpPr>
          <p:spPr>
            <a:xfrm>
              <a:off x="6421701" y="5904041"/>
              <a:ext cx="659155" cy="369332"/>
            </a:xfrm>
            <a:prstGeom prst="rect">
              <a:avLst/>
            </a:prstGeom>
            <a:noFill/>
          </p:spPr>
          <p:txBody>
            <a:bodyPr wrap="none" rtlCol="0">
              <a:spAutoFit/>
            </a:bodyPr>
            <a:lstStyle/>
            <a:p>
              <a:r>
                <a:rPr lang="en-US" dirty="0"/>
                <a:t>Build</a:t>
              </a:r>
            </a:p>
          </p:txBody>
        </p:sp>
      </p:grpSp>
      <p:grpSp>
        <p:nvGrpSpPr>
          <p:cNvPr id="81" name="Group 80">
            <a:extLst>
              <a:ext uri="{FF2B5EF4-FFF2-40B4-BE49-F238E27FC236}">
                <a16:creationId xmlns:a16="http://schemas.microsoft.com/office/drawing/2014/main" id="{34287C48-8579-DB1A-0968-AEA0FC9A0649}"/>
              </a:ext>
            </a:extLst>
          </p:cNvPr>
          <p:cNvGrpSpPr/>
          <p:nvPr/>
        </p:nvGrpSpPr>
        <p:grpSpPr>
          <a:xfrm>
            <a:off x="1866335" y="4104434"/>
            <a:ext cx="4001206" cy="1663004"/>
            <a:chOff x="1866335" y="4104434"/>
            <a:chExt cx="4001206" cy="1663004"/>
          </a:xfrm>
        </p:grpSpPr>
        <p:grpSp>
          <p:nvGrpSpPr>
            <p:cNvPr id="74" name="Group 73">
              <a:extLst>
                <a:ext uri="{FF2B5EF4-FFF2-40B4-BE49-F238E27FC236}">
                  <a16:creationId xmlns:a16="http://schemas.microsoft.com/office/drawing/2014/main" id="{2782FA8C-8EE3-D45C-EB9A-0D1F6B4F75FD}"/>
                </a:ext>
              </a:extLst>
            </p:cNvPr>
            <p:cNvGrpSpPr/>
            <p:nvPr/>
          </p:nvGrpSpPr>
          <p:grpSpPr>
            <a:xfrm>
              <a:off x="1866335" y="4104434"/>
              <a:ext cx="4001206" cy="1132920"/>
              <a:chOff x="6767057" y="4047133"/>
              <a:chExt cx="4001206" cy="1132920"/>
            </a:xfrm>
          </p:grpSpPr>
          <p:sp>
            <p:nvSpPr>
              <p:cNvPr id="32" name="Rounded Rectangle 31">
                <a:extLst>
                  <a:ext uri="{FF2B5EF4-FFF2-40B4-BE49-F238E27FC236}">
                    <a16:creationId xmlns:a16="http://schemas.microsoft.com/office/drawing/2014/main" id="{AD4FCEE1-3F14-68FA-A8AC-5279BAA1A83B}"/>
                  </a:ext>
                </a:extLst>
              </p:cNvPr>
              <p:cNvSpPr/>
              <p:nvPr/>
            </p:nvSpPr>
            <p:spPr>
              <a:xfrm>
                <a:off x="6767057" y="4055656"/>
                <a:ext cx="4001206" cy="1124397"/>
              </a:xfrm>
              <a:prstGeom prst="roundRect">
                <a:avLst/>
              </a:prstGeom>
              <a:solidFill>
                <a:schemeClr val="bg1"/>
              </a:solid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275C2FE2-3BAA-78B8-10BF-C6CC07B3ADDA}"/>
                  </a:ext>
                </a:extLst>
              </p:cNvPr>
              <p:cNvCxnSpPr>
                <a:cxnSpLocks/>
              </p:cNvCxnSpPr>
              <p:nvPr/>
            </p:nvCxnSpPr>
            <p:spPr>
              <a:xfrm>
                <a:off x="6767057" y="4394093"/>
                <a:ext cx="4001206"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4E10F1E-46A9-DB7D-67AA-BDF7A2086C6C}"/>
                  </a:ext>
                </a:extLst>
              </p:cNvPr>
              <p:cNvSpPr txBox="1"/>
              <p:nvPr/>
            </p:nvSpPr>
            <p:spPr>
              <a:xfrm>
                <a:off x="7971773" y="4047133"/>
                <a:ext cx="534121" cy="307777"/>
              </a:xfrm>
              <a:prstGeom prst="rect">
                <a:avLst/>
              </a:prstGeom>
              <a:noFill/>
            </p:spPr>
            <p:txBody>
              <a:bodyPr wrap="none" rtlCol="0">
                <a:spAutoFit/>
              </a:bodyPr>
              <a:lstStyle/>
              <a:p>
                <a:r>
                  <a:rPr lang="en-US" sz="1400" dirty="0"/>
                  <a:t>TLAS</a:t>
                </a:r>
              </a:p>
            </p:txBody>
          </p:sp>
          <p:sp>
            <p:nvSpPr>
              <p:cNvPr id="45" name="Rounded Rectangle 44">
                <a:extLst>
                  <a:ext uri="{FF2B5EF4-FFF2-40B4-BE49-F238E27FC236}">
                    <a16:creationId xmlns:a16="http://schemas.microsoft.com/office/drawing/2014/main" id="{FE2F5932-C5DB-6940-44A8-E198DE380D60}"/>
                  </a:ext>
                </a:extLst>
              </p:cNvPr>
              <p:cNvSpPr/>
              <p:nvPr/>
            </p:nvSpPr>
            <p:spPr>
              <a:xfrm>
                <a:off x="6954858" y="4459209"/>
                <a:ext cx="1121760" cy="645896"/>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B307086B-C9DC-2F39-444E-101BF79DBE92}"/>
                  </a:ext>
                </a:extLst>
              </p:cNvPr>
              <p:cNvCxnSpPr>
                <a:cxnSpLocks/>
                <a:stCxn id="45" idx="1"/>
                <a:endCxn id="45" idx="3"/>
              </p:cNvCxnSpPr>
              <p:nvPr/>
            </p:nvCxnSpPr>
            <p:spPr>
              <a:xfrm>
                <a:off x="6954858" y="4782157"/>
                <a:ext cx="112176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C0237A5-2184-7BD2-4405-2C6B65899564}"/>
                  </a:ext>
                </a:extLst>
              </p:cNvPr>
              <p:cNvSpPr txBox="1"/>
              <p:nvPr/>
            </p:nvSpPr>
            <p:spPr>
              <a:xfrm>
                <a:off x="7083246" y="4480469"/>
                <a:ext cx="797654" cy="307777"/>
              </a:xfrm>
              <a:prstGeom prst="rect">
                <a:avLst/>
              </a:prstGeom>
              <a:noFill/>
            </p:spPr>
            <p:txBody>
              <a:bodyPr wrap="none" rtlCol="0">
                <a:spAutoFit/>
              </a:bodyPr>
              <a:lstStyle/>
              <a:p>
                <a:r>
                  <a:rPr lang="en-US" sz="1400" dirty="0"/>
                  <a:t>Instance</a:t>
                </a:r>
              </a:p>
            </p:txBody>
          </p:sp>
          <p:sp>
            <p:nvSpPr>
              <p:cNvPr id="48" name="TextBox 47">
                <a:extLst>
                  <a:ext uri="{FF2B5EF4-FFF2-40B4-BE49-F238E27FC236}">
                    <a16:creationId xmlns:a16="http://schemas.microsoft.com/office/drawing/2014/main" id="{50CAD872-C0A7-3963-7FD1-C827C471DD87}"/>
                  </a:ext>
                </a:extLst>
              </p:cNvPr>
              <p:cNvSpPr txBox="1"/>
              <p:nvPr/>
            </p:nvSpPr>
            <p:spPr>
              <a:xfrm>
                <a:off x="7356200" y="4794056"/>
                <a:ext cx="333746" cy="307777"/>
              </a:xfrm>
              <a:prstGeom prst="rect">
                <a:avLst/>
              </a:prstGeom>
              <a:noFill/>
            </p:spPr>
            <p:txBody>
              <a:bodyPr wrap="none" rtlCol="0">
                <a:spAutoFit/>
              </a:bodyPr>
              <a:lstStyle/>
              <a:p>
                <a:r>
                  <a:rPr lang="en-US" sz="1400" dirty="0"/>
                  <a:t>[ ]</a:t>
                </a:r>
              </a:p>
            </p:txBody>
          </p:sp>
          <p:sp>
            <p:nvSpPr>
              <p:cNvPr id="50" name="Rounded Rectangle 49">
                <a:extLst>
                  <a:ext uri="{FF2B5EF4-FFF2-40B4-BE49-F238E27FC236}">
                    <a16:creationId xmlns:a16="http://schemas.microsoft.com/office/drawing/2014/main" id="{C63EE657-1B83-E45F-2018-717B283D7C7F}"/>
                  </a:ext>
                </a:extLst>
              </p:cNvPr>
              <p:cNvSpPr/>
              <p:nvPr/>
            </p:nvSpPr>
            <p:spPr>
              <a:xfrm>
                <a:off x="8205190" y="4444698"/>
                <a:ext cx="1121760" cy="645896"/>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7AA7EA9F-CAF4-EE05-55F8-C6481563A4DC}"/>
                  </a:ext>
                </a:extLst>
              </p:cNvPr>
              <p:cNvCxnSpPr>
                <a:cxnSpLocks/>
                <a:stCxn id="50" idx="1"/>
                <a:endCxn id="50" idx="3"/>
              </p:cNvCxnSpPr>
              <p:nvPr/>
            </p:nvCxnSpPr>
            <p:spPr>
              <a:xfrm>
                <a:off x="8205190" y="4767646"/>
                <a:ext cx="112176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08121E-FE23-50BC-628C-D3FFA3EF391A}"/>
                  </a:ext>
                </a:extLst>
              </p:cNvPr>
              <p:cNvSpPr txBox="1"/>
              <p:nvPr/>
            </p:nvSpPr>
            <p:spPr>
              <a:xfrm>
                <a:off x="8333578" y="4465958"/>
                <a:ext cx="797654" cy="307777"/>
              </a:xfrm>
              <a:prstGeom prst="rect">
                <a:avLst/>
              </a:prstGeom>
              <a:noFill/>
            </p:spPr>
            <p:txBody>
              <a:bodyPr wrap="none" rtlCol="0">
                <a:spAutoFit/>
              </a:bodyPr>
              <a:lstStyle/>
              <a:p>
                <a:r>
                  <a:rPr lang="en-US" sz="1400" dirty="0"/>
                  <a:t>Instance</a:t>
                </a:r>
              </a:p>
            </p:txBody>
          </p:sp>
          <p:sp>
            <p:nvSpPr>
              <p:cNvPr id="61" name="TextBox 60">
                <a:extLst>
                  <a:ext uri="{FF2B5EF4-FFF2-40B4-BE49-F238E27FC236}">
                    <a16:creationId xmlns:a16="http://schemas.microsoft.com/office/drawing/2014/main" id="{34A61DD0-7CE1-DAF3-A7BC-270475EEA047}"/>
                  </a:ext>
                </a:extLst>
              </p:cNvPr>
              <p:cNvSpPr txBox="1"/>
              <p:nvPr/>
            </p:nvSpPr>
            <p:spPr>
              <a:xfrm>
                <a:off x="8606532" y="4779545"/>
                <a:ext cx="333746" cy="307777"/>
              </a:xfrm>
              <a:prstGeom prst="rect">
                <a:avLst/>
              </a:prstGeom>
              <a:noFill/>
            </p:spPr>
            <p:txBody>
              <a:bodyPr wrap="none" rtlCol="0">
                <a:spAutoFit/>
              </a:bodyPr>
              <a:lstStyle/>
              <a:p>
                <a:r>
                  <a:rPr lang="en-US" sz="1400" dirty="0"/>
                  <a:t>[ ]</a:t>
                </a:r>
              </a:p>
            </p:txBody>
          </p:sp>
          <p:sp>
            <p:nvSpPr>
              <p:cNvPr id="62" name="Rounded Rectangle 61">
                <a:extLst>
                  <a:ext uri="{FF2B5EF4-FFF2-40B4-BE49-F238E27FC236}">
                    <a16:creationId xmlns:a16="http://schemas.microsoft.com/office/drawing/2014/main" id="{8DE4C799-605D-ECB4-0C4D-8ADEB01E3926}"/>
                  </a:ext>
                </a:extLst>
              </p:cNvPr>
              <p:cNvSpPr/>
              <p:nvPr/>
            </p:nvSpPr>
            <p:spPr>
              <a:xfrm>
                <a:off x="9493823" y="4447430"/>
                <a:ext cx="1121760" cy="645896"/>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E48BDB7F-6F6B-6830-608C-ACC0D60AFF9B}"/>
                  </a:ext>
                </a:extLst>
              </p:cNvPr>
              <p:cNvCxnSpPr>
                <a:cxnSpLocks/>
                <a:stCxn id="62" idx="1"/>
                <a:endCxn id="62" idx="3"/>
              </p:cNvCxnSpPr>
              <p:nvPr/>
            </p:nvCxnSpPr>
            <p:spPr>
              <a:xfrm>
                <a:off x="9493823" y="4770378"/>
                <a:ext cx="112176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1C95FBA-DDAE-3D75-AC12-CC4D6B37D5DA}"/>
                  </a:ext>
                </a:extLst>
              </p:cNvPr>
              <p:cNvSpPr txBox="1"/>
              <p:nvPr/>
            </p:nvSpPr>
            <p:spPr>
              <a:xfrm>
                <a:off x="9622211" y="4468690"/>
                <a:ext cx="797654" cy="307777"/>
              </a:xfrm>
              <a:prstGeom prst="rect">
                <a:avLst/>
              </a:prstGeom>
              <a:noFill/>
            </p:spPr>
            <p:txBody>
              <a:bodyPr wrap="none" rtlCol="0">
                <a:spAutoFit/>
              </a:bodyPr>
              <a:lstStyle/>
              <a:p>
                <a:r>
                  <a:rPr lang="en-US" sz="1400" dirty="0"/>
                  <a:t>Instance</a:t>
                </a:r>
              </a:p>
            </p:txBody>
          </p:sp>
          <p:sp>
            <p:nvSpPr>
              <p:cNvPr id="71" name="TextBox 70">
                <a:extLst>
                  <a:ext uri="{FF2B5EF4-FFF2-40B4-BE49-F238E27FC236}">
                    <a16:creationId xmlns:a16="http://schemas.microsoft.com/office/drawing/2014/main" id="{550613FF-366F-8DC0-0486-43F06A36FF70}"/>
                  </a:ext>
                </a:extLst>
              </p:cNvPr>
              <p:cNvSpPr txBox="1"/>
              <p:nvPr/>
            </p:nvSpPr>
            <p:spPr>
              <a:xfrm>
                <a:off x="9895165" y="4782277"/>
                <a:ext cx="333746" cy="307777"/>
              </a:xfrm>
              <a:prstGeom prst="rect">
                <a:avLst/>
              </a:prstGeom>
              <a:noFill/>
            </p:spPr>
            <p:txBody>
              <a:bodyPr wrap="none" rtlCol="0">
                <a:spAutoFit/>
              </a:bodyPr>
              <a:lstStyle/>
              <a:p>
                <a:r>
                  <a:rPr lang="en-US" sz="1400" dirty="0"/>
                  <a:t>[ ]</a:t>
                </a:r>
              </a:p>
            </p:txBody>
          </p:sp>
        </p:grpSp>
        <p:cxnSp>
          <p:nvCxnSpPr>
            <p:cNvPr id="78" name="Straight Arrow Connector 77">
              <a:extLst>
                <a:ext uri="{FF2B5EF4-FFF2-40B4-BE49-F238E27FC236}">
                  <a16:creationId xmlns:a16="http://schemas.microsoft.com/office/drawing/2014/main" id="{0A85839A-41B0-0E1B-2BD9-B250F2AB2DB0}"/>
                </a:ext>
              </a:extLst>
            </p:cNvPr>
            <p:cNvCxnSpPr>
              <a:cxnSpLocks/>
              <a:endCxn id="58" idx="0"/>
            </p:cNvCxnSpPr>
            <p:nvPr/>
          </p:nvCxnSpPr>
          <p:spPr>
            <a:xfrm>
              <a:off x="5111525" y="5233390"/>
              <a:ext cx="611849" cy="534048"/>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21532028"/>
      </p:ext>
    </p:extLst>
  </p:cSld>
  <p:clrMapOvr>
    <a:masterClrMapping/>
  </p:clrMapOvr>
  <mc:AlternateContent xmlns:mc="http://schemas.openxmlformats.org/markup-compatibility/2006" xmlns:p14="http://schemas.microsoft.com/office/powerpoint/2010/main">
    <mc:Choice Requires="p14">
      <p:transition spd="slow" p14:dur="2000" advTm="41760"/>
    </mc:Choice>
    <mc:Fallback xmlns="">
      <p:transition spd="slow" advTm="417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linds(horizontal)">
                                      <p:cBhvr>
                                        <p:cTn id="13" dur="500"/>
                                        <p:tgtEl>
                                          <p:spTgt spid="4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linds(horizontal)">
                                      <p:cBhvr>
                                        <p:cTn id="16" dur="500"/>
                                        <p:tgtEl>
                                          <p:spTgt spid="4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linds(horizontal)">
                                      <p:cBhvr>
                                        <p:cTn id="19" dur="500"/>
                                        <p:tgtEl>
                                          <p:spTgt spid="5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linds(horizontal)">
                                      <p:cBhvr>
                                        <p:cTn id="22" dur="500"/>
                                        <p:tgtEl>
                                          <p:spTgt spid="5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linds(horizontal)">
                                      <p:cBhvr>
                                        <p:cTn id="25" dur="500"/>
                                        <p:tgtEl>
                                          <p:spTgt spid="5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linds(horizontal)">
                                      <p:cBhvr>
                                        <p:cTn id="28" dur="500"/>
                                        <p:tgtEl>
                                          <p:spTgt spid="5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blinds(horizontal)">
                                      <p:cBhvr>
                                        <p:cTn id="31" dur="5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linds(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blinds(horizontal)">
                                      <p:cBhvr>
                                        <p:cTn id="49" dur="500"/>
                                        <p:tgtEl>
                                          <p:spTgt spid="7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linds(horizontal)">
                                      <p:cBhvr>
                                        <p:cTn id="54" dur="500"/>
                                        <p:tgtEl>
                                          <p:spTgt spid="75"/>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blinds(horizontal)">
                                      <p:cBhvr>
                                        <p:cTn id="59" dur="500"/>
                                        <p:tgtEl>
                                          <p:spTgt spid="81"/>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
                                            <p:txEl>
                                              <p:pRg st="4" end="4"/>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2" grpId="0" animBg="1"/>
      <p:bldP spid="53" grpId="0" animBg="1"/>
      <p:bldP spid="54" grpId="0" animBg="1"/>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7A1A-0EF9-9BE3-1AD7-317399F2A13C}"/>
              </a:ext>
            </a:extLst>
          </p:cNvPr>
          <p:cNvSpPr>
            <a:spLocks noGrp="1"/>
          </p:cNvSpPr>
          <p:nvPr>
            <p:ph type="title"/>
          </p:nvPr>
        </p:nvSpPr>
        <p:spPr/>
        <p:txBody>
          <a:bodyPr/>
          <a:lstStyle/>
          <a:p>
            <a:r>
              <a:rPr lang="en-US" dirty="0"/>
              <a:t>Interface</a:t>
            </a:r>
          </a:p>
        </p:txBody>
      </p:sp>
      <p:sp>
        <p:nvSpPr>
          <p:cNvPr id="3" name="Content Placeholder 2">
            <a:extLst>
              <a:ext uri="{FF2B5EF4-FFF2-40B4-BE49-F238E27FC236}">
                <a16:creationId xmlns:a16="http://schemas.microsoft.com/office/drawing/2014/main" id="{4E914491-8A59-AFD1-F28C-09C0038FAEC3}"/>
              </a:ext>
            </a:extLst>
          </p:cNvPr>
          <p:cNvSpPr>
            <a:spLocks noGrp="1"/>
          </p:cNvSpPr>
          <p:nvPr>
            <p:ph idx="1"/>
          </p:nvPr>
        </p:nvSpPr>
        <p:spPr/>
        <p:txBody>
          <a:bodyPr/>
          <a:lstStyle/>
          <a:p>
            <a:r>
              <a:rPr lang="en-US" dirty="0"/>
              <a:t>A Header Only Library</a:t>
            </a:r>
          </a:p>
          <a:p>
            <a:r>
              <a:rPr lang="en-US" dirty="0"/>
              <a:t>Don’t need to any write “RT code”</a:t>
            </a:r>
          </a:p>
          <a:p>
            <a:r>
              <a:rPr lang="en-US" dirty="0"/>
              <a:t>Only need to write a handler to process query results</a:t>
            </a:r>
          </a:p>
        </p:txBody>
      </p:sp>
      <p:sp>
        <p:nvSpPr>
          <p:cNvPr id="4" name="Slide Number Placeholder 3">
            <a:extLst>
              <a:ext uri="{FF2B5EF4-FFF2-40B4-BE49-F238E27FC236}">
                <a16:creationId xmlns:a16="http://schemas.microsoft.com/office/drawing/2014/main" id="{0B93C0B4-1619-037A-6F3F-A4CBD428672C}"/>
              </a:ext>
            </a:extLst>
          </p:cNvPr>
          <p:cNvSpPr>
            <a:spLocks noGrp="1"/>
          </p:cNvSpPr>
          <p:nvPr>
            <p:ph type="sldNum" sz="quarter" idx="12"/>
          </p:nvPr>
        </p:nvSpPr>
        <p:spPr/>
        <p:txBody>
          <a:bodyPr/>
          <a:lstStyle/>
          <a:p>
            <a:fld id="{9D3D49B9-F9C9-8A41-9FE2-284E129F6E43}" type="slidenum">
              <a:rPr lang="en-US" smtClean="0"/>
              <a:t>18</a:t>
            </a:fld>
            <a:endParaRPr lang="en-US"/>
          </a:p>
        </p:txBody>
      </p:sp>
      <p:pic>
        <p:nvPicPr>
          <p:cNvPr id="7" name="Picture 6">
            <a:extLst>
              <a:ext uri="{FF2B5EF4-FFF2-40B4-BE49-F238E27FC236}">
                <a16:creationId xmlns:a16="http://schemas.microsoft.com/office/drawing/2014/main" id="{4D8DDC86-9A26-3AE4-FC6F-94119214284C}"/>
              </a:ext>
            </a:extLst>
          </p:cNvPr>
          <p:cNvPicPr>
            <a:picLocks noChangeAspect="1"/>
          </p:cNvPicPr>
          <p:nvPr/>
        </p:nvPicPr>
        <p:blipFill>
          <a:blip r:embed="rId4"/>
          <a:srcRect b="82035"/>
          <a:stretch/>
        </p:blipFill>
        <p:spPr>
          <a:xfrm>
            <a:off x="841248" y="2432305"/>
            <a:ext cx="6872478" cy="797951"/>
          </a:xfrm>
          <a:prstGeom prst="rect">
            <a:avLst/>
          </a:prstGeom>
        </p:spPr>
      </p:pic>
      <p:pic>
        <p:nvPicPr>
          <p:cNvPr id="8" name="Picture 7">
            <a:extLst>
              <a:ext uri="{FF2B5EF4-FFF2-40B4-BE49-F238E27FC236}">
                <a16:creationId xmlns:a16="http://schemas.microsoft.com/office/drawing/2014/main" id="{906F2BF6-49E7-E0FE-7962-7E2277695522}"/>
              </a:ext>
            </a:extLst>
          </p:cNvPr>
          <p:cNvPicPr>
            <a:picLocks noChangeAspect="1"/>
          </p:cNvPicPr>
          <p:nvPr/>
        </p:nvPicPr>
        <p:blipFill>
          <a:blip r:embed="rId4"/>
          <a:srcRect b="65712"/>
          <a:stretch/>
        </p:blipFill>
        <p:spPr>
          <a:xfrm>
            <a:off x="841248" y="2432307"/>
            <a:ext cx="6872478" cy="1522970"/>
          </a:xfrm>
          <a:prstGeom prst="rect">
            <a:avLst/>
          </a:prstGeom>
        </p:spPr>
      </p:pic>
      <p:pic>
        <p:nvPicPr>
          <p:cNvPr id="13" name="Picture 12">
            <a:extLst>
              <a:ext uri="{FF2B5EF4-FFF2-40B4-BE49-F238E27FC236}">
                <a16:creationId xmlns:a16="http://schemas.microsoft.com/office/drawing/2014/main" id="{B0421FD8-B039-6852-CF0D-514587800F41}"/>
              </a:ext>
            </a:extLst>
          </p:cNvPr>
          <p:cNvPicPr>
            <a:picLocks noChangeAspect="1"/>
          </p:cNvPicPr>
          <p:nvPr/>
        </p:nvPicPr>
        <p:blipFill>
          <a:blip r:embed="rId4"/>
          <a:srcRect b="43953"/>
          <a:stretch/>
        </p:blipFill>
        <p:spPr>
          <a:xfrm>
            <a:off x="841248" y="2432306"/>
            <a:ext cx="6872478" cy="2489439"/>
          </a:xfrm>
          <a:prstGeom prst="rect">
            <a:avLst/>
          </a:prstGeom>
        </p:spPr>
      </p:pic>
      <p:pic>
        <p:nvPicPr>
          <p:cNvPr id="14" name="Picture 13">
            <a:extLst>
              <a:ext uri="{FF2B5EF4-FFF2-40B4-BE49-F238E27FC236}">
                <a16:creationId xmlns:a16="http://schemas.microsoft.com/office/drawing/2014/main" id="{BB51BB35-DF03-865E-A90E-01F761F2CEB7}"/>
              </a:ext>
            </a:extLst>
          </p:cNvPr>
          <p:cNvPicPr>
            <a:picLocks noChangeAspect="1"/>
          </p:cNvPicPr>
          <p:nvPr/>
        </p:nvPicPr>
        <p:blipFill>
          <a:blip r:embed="rId4"/>
          <a:stretch>
            <a:fillRect/>
          </a:stretch>
        </p:blipFill>
        <p:spPr>
          <a:xfrm>
            <a:off x="841248" y="2432304"/>
            <a:ext cx="6872478" cy="4441698"/>
          </a:xfrm>
          <a:prstGeom prst="rect">
            <a:avLst/>
          </a:prstGeom>
        </p:spPr>
      </p:pic>
      <p:sp>
        <p:nvSpPr>
          <p:cNvPr id="12" name="Rectangular Callout 11">
            <a:extLst>
              <a:ext uri="{FF2B5EF4-FFF2-40B4-BE49-F238E27FC236}">
                <a16:creationId xmlns:a16="http://schemas.microsoft.com/office/drawing/2014/main" id="{89E8533B-2134-FCC5-C070-3A22BC00E9D9}"/>
              </a:ext>
            </a:extLst>
          </p:cNvPr>
          <p:cNvSpPr/>
          <p:nvPr/>
        </p:nvSpPr>
        <p:spPr>
          <a:xfrm>
            <a:off x="6066821" y="4908013"/>
            <a:ext cx="2272553" cy="1360947"/>
          </a:xfrm>
          <a:prstGeom prst="wedgeRectCallout">
            <a:avLst>
              <a:gd name="adj1" fmla="val -43910"/>
              <a:gd name="adj2" fmla="val 78513"/>
            </a:avLst>
          </a:prstGeom>
          <a:gradFill>
            <a:gsLst>
              <a:gs pos="0">
                <a:srgbClr val="C00000">
                  <a:shade val="30000"/>
                  <a:satMod val="115000"/>
                </a:srgbClr>
              </a:gs>
              <a:gs pos="29000">
                <a:srgbClr val="C00000">
                  <a:shade val="67500"/>
                  <a:satMod val="115000"/>
                </a:srgbClr>
              </a:gs>
              <a:gs pos="100000">
                <a:srgbClr val="C00000">
                  <a:shade val="100000"/>
                  <a:satMod val="115000"/>
                </a:srgbClr>
              </a:gs>
            </a:gsLst>
            <a:lin ang="5400000" scaled="1"/>
          </a:gra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There’s a </a:t>
            </a:r>
            <a:r>
              <a:rPr lang="en-US" b="1" dirty="0" err="1"/>
              <a:t>builtin</a:t>
            </a:r>
            <a:r>
              <a:rPr lang="en-US" b="1" dirty="0"/>
              <a:t> handler that collects query results to a queue</a:t>
            </a:r>
          </a:p>
        </p:txBody>
      </p:sp>
    </p:spTree>
    <p:custDataLst>
      <p:tags r:id="rId1"/>
    </p:custDataLst>
    <p:extLst>
      <p:ext uri="{BB962C8B-B14F-4D97-AF65-F5344CB8AC3E}">
        <p14:creationId xmlns:p14="http://schemas.microsoft.com/office/powerpoint/2010/main" val="3609053070"/>
      </p:ext>
    </p:extLst>
  </p:cSld>
  <p:clrMapOvr>
    <a:masterClrMapping/>
  </p:clrMapOvr>
  <mc:AlternateContent xmlns:mc="http://schemas.openxmlformats.org/markup-compatibility/2006" xmlns:p14="http://schemas.microsoft.com/office/powerpoint/2010/main">
    <mc:Choice Requires="p14">
      <p:transition spd="slow" p14:dur="2000" advTm="26153"/>
    </mc:Choice>
    <mc:Fallback xmlns="">
      <p:transition spd="slow" advTm="26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F12D5-972A-4B2C-84FA-2B86629E3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2FF1B4-DE34-013E-2B5D-C29E5FEC4D5C}"/>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79D3038A-BCE1-E5C2-F6CF-99E9BB5483BA}"/>
              </a:ext>
            </a:extLst>
          </p:cNvPr>
          <p:cNvSpPr>
            <a:spLocks noGrp="1"/>
          </p:cNvSpPr>
          <p:nvPr>
            <p:ph idx="1"/>
          </p:nvPr>
        </p:nvSpPr>
        <p:spPr/>
        <p:txBody>
          <a:bodyPr/>
          <a:lstStyle/>
          <a:p>
            <a:r>
              <a:rPr lang="en-US" dirty="0"/>
              <a:t>Artifacts in the evaluation</a:t>
            </a:r>
          </a:p>
        </p:txBody>
      </p:sp>
      <p:sp>
        <p:nvSpPr>
          <p:cNvPr id="4" name="Slide Number Placeholder 3">
            <a:extLst>
              <a:ext uri="{FF2B5EF4-FFF2-40B4-BE49-F238E27FC236}">
                <a16:creationId xmlns:a16="http://schemas.microsoft.com/office/drawing/2014/main" id="{3E5C3675-1103-BAA2-8280-EB9F63114553}"/>
              </a:ext>
            </a:extLst>
          </p:cNvPr>
          <p:cNvSpPr>
            <a:spLocks noGrp="1"/>
          </p:cNvSpPr>
          <p:nvPr>
            <p:ph type="sldNum" sz="quarter" idx="12"/>
          </p:nvPr>
        </p:nvSpPr>
        <p:spPr/>
        <p:txBody>
          <a:bodyPr/>
          <a:lstStyle/>
          <a:p>
            <a:fld id="{9D3D49B9-F9C9-8A41-9FE2-284E129F6E43}" type="slidenum">
              <a:rPr lang="en-US" smtClean="0"/>
              <a:t>19</a:t>
            </a:fld>
            <a:endParaRPr lang="en-US"/>
          </a:p>
        </p:txBody>
      </p:sp>
      <p:graphicFrame>
        <p:nvGraphicFramePr>
          <p:cNvPr id="5" name="Table 4">
            <a:extLst>
              <a:ext uri="{FF2B5EF4-FFF2-40B4-BE49-F238E27FC236}">
                <a16:creationId xmlns:a16="http://schemas.microsoft.com/office/drawing/2014/main" id="{84D4C68A-7A7A-A6E3-6E18-FAAAC86C04EE}"/>
              </a:ext>
            </a:extLst>
          </p:cNvPr>
          <p:cNvGraphicFramePr>
            <a:graphicFrameLocks noGrp="1"/>
          </p:cNvGraphicFramePr>
          <p:nvPr>
            <p:extLst>
              <p:ext uri="{D42A27DB-BD31-4B8C-83A1-F6EECF244321}">
                <p14:modId xmlns:p14="http://schemas.microsoft.com/office/powerpoint/2010/main" val="281371262"/>
              </p:ext>
            </p:extLst>
          </p:nvPr>
        </p:nvGraphicFramePr>
        <p:xfrm>
          <a:off x="838200" y="2054505"/>
          <a:ext cx="7107880" cy="3337560"/>
        </p:xfrm>
        <a:graphic>
          <a:graphicData uri="http://schemas.openxmlformats.org/drawingml/2006/table">
            <a:tbl>
              <a:tblPr firstRow="1" bandRow="1">
                <a:tableStyleId>{21E4AEA4-8DFA-4A89-87EB-49C32662AFE0}</a:tableStyleId>
              </a:tblPr>
              <a:tblGrid>
                <a:gridCol w="1776970">
                  <a:extLst>
                    <a:ext uri="{9D8B030D-6E8A-4147-A177-3AD203B41FA5}">
                      <a16:colId xmlns:a16="http://schemas.microsoft.com/office/drawing/2014/main" val="2780221274"/>
                    </a:ext>
                  </a:extLst>
                </a:gridCol>
                <a:gridCol w="1776970">
                  <a:extLst>
                    <a:ext uri="{9D8B030D-6E8A-4147-A177-3AD203B41FA5}">
                      <a16:colId xmlns:a16="http://schemas.microsoft.com/office/drawing/2014/main" val="2071185382"/>
                    </a:ext>
                  </a:extLst>
                </a:gridCol>
                <a:gridCol w="2352590">
                  <a:extLst>
                    <a:ext uri="{9D8B030D-6E8A-4147-A177-3AD203B41FA5}">
                      <a16:colId xmlns:a16="http://schemas.microsoft.com/office/drawing/2014/main" val="240299872"/>
                    </a:ext>
                  </a:extLst>
                </a:gridCol>
                <a:gridCol w="1201350">
                  <a:extLst>
                    <a:ext uri="{9D8B030D-6E8A-4147-A177-3AD203B41FA5}">
                      <a16:colId xmlns:a16="http://schemas.microsoft.com/office/drawing/2014/main" val="271883353"/>
                    </a:ext>
                  </a:extLst>
                </a:gridCol>
              </a:tblGrid>
              <a:tr h="370840">
                <a:tc>
                  <a:txBody>
                    <a:bodyPr/>
                    <a:lstStyle/>
                    <a:p>
                      <a:r>
                        <a:rPr lang="en-US" dirty="0"/>
                        <a:t>Artifact</a:t>
                      </a:r>
                    </a:p>
                  </a:txBody>
                  <a:tcPr>
                    <a:solidFill>
                      <a:srgbClr val="C00000"/>
                    </a:solidFill>
                  </a:tcPr>
                </a:tc>
                <a:tc>
                  <a:txBody>
                    <a:bodyPr/>
                    <a:lstStyle/>
                    <a:p>
                      <a:r>
                        <a:rPr lang="en-US" dirty="0"/>
                        <a:t>Index Type</a:t>
                      </a:r>
                    </a:p>
                  </a:txBody>
                  <a:tcPr>
                    <a:solidFill>
                      <a:srgbClr val="C00000"/>
                    </a:solidFill>
                  </a:tcPr>
                </a:tc>
                <a:tc>
                  <a:txBody>
                    <a:bodyPr/>
                    <a:lstStyle/>
                    <a:p>
                      <a:r>
                        <a:rPr lang="en-US" dirty="0"/>
                        <a:t>Query Type</a:t>
                      </a:r>
                    </a:p>
                  </a:txBody>
                  <a:tcPr>
                    <a:solidFill>
                      <a:srgbClr val="C00000"/>
                    </a:solidFill>
                  </a:tcPr>
                </a:tc>
                <a:tc>
                  <a:txBody>
                    <a:bodyPr/>
                    <a:lstStyle/>
                    <a:p>
                      <a:r>
                        <a:rPr lang="en-US" dirty="0"/>
                        <a:t>Platform*</a:t>
                      </a:r>
                    </a:p>
                  </a:txBody>
                  <a:tcPr>
                    <a:solidFill>
                      <a:srgbClr val="C00000"/>
                    </a:solidFill>
                  </a:tcPr>
                </a:tc>
                <a:extLst>
                  <a:ext uri="{0D108BD9-81ED-4DB2-BD59-A6C34878D82A}">
                    <a16:rowId xmlns:a16="http://schemas.microsoft.com/office/drawing/2014/main" val="2855379996"/>
                  </a:ext>
                </a:extLst>
              </a:tr>
              <a:tr h="370840">
                <a:tc>
                  <a:txBody>
                    <a:bodyPr/>
                    <a:lstStyle/>
                    <a:p>
                      <a:r>
                        <a:rPr lang="en-US" dirty="0"/>
                        <a:t>Boost</a:t>
                      </a:r>
                    </a:p>
                  </a:txBody>
                  <a:tcPr/>
                </a:tc>
                <a:tc>
                  <a:txBody>
                    <a:bodyPr/>
                    <a:lstStyle/>
                    <a:p>
                      <a:r>
                        <a:rPr lang="en-US" dirty="0"/>
                        <a:t>R-Tree</a:t>
                      </a:r>
                    </a:p>
                  </a:txBody>
                  <a:tcPr/>
                </a:tc>
                <a:tc>
                  <a:txBody>
                    <a:bodyPr/>
                    <a:lstStyle/>
                    <a:p>
                      <a:r>
                        <a:rPr lang="en-US" dirty="0"/>
                        <a:t>Point, Range</a:t>
                      </a:r>
                    </a:p>
                  </a:txBody>
                  <a:tcPr/>
                </a:tc>
                <a:tc>
                  <a:txBody>
                    <a:bodyPr/>
                    <a:lstStyle/>
                    <a:p>
                      <a:r>
                        <a:rPr lang="en-US" dirty="0"/>
                        <a:t>CPU</a:t>
                      </a:r>
                    </a:p>
                  </a:txBody>
                  <a:tcPr/>
                </a:tc>
                <a:extLst>
                  <a:ext uri="{0D108BD9-81ED-4DB2-BD59-A6C34878D82A}">
                    <a16:rowId xmlns:a16="http://schemas.microsoft.com/office/drawing/2014/main" val="1045627707"/>
                  </a:ext>
                </a:extLst>
              </a:tr>
              <a:tr h="370840">
                <a:tc>
                  <a:txBody>
                    <a:bodyPr/>
                    <a:lstStyle/>
                    <a:p>
                      <a:r>
                        <a:rPr lang="en-US" dirty="0"/>
                        <a:t>CGAL</a:t>
                      </a:r>
                    </a:p>
                  </a:txBody>
                  <a:tcPr/>
                </a:tc>
                <a:tc>
                  <a:txBody>
                    <a:bodyPr/>
                    <a:lstStyle/>
                    <a:p>
                      <a:r>
                        <a:rPr lang="en-US" dirty="0"/>
                        <a:t>KD-Tree</a:t>
                      </a:r>
                    </a:p>
                  </a:txBody>
                  <a:tcPr/>
                </a:tc>
                <a:tc>
                  <a:txBody>
                    <a:bodyPr/>
                    <a:lstStyle/>
                    <a:p>
                      <a:r>
                        <a:rPr lang="en-US" dirty="0"/>
                        <a:t>Point</a:t>
                      </a:r>
                    </a:p>
                  </a:txBody>
                  <a:tcPr/>
                </a:tc>
                <a:tc>
                  <a:txBody>
                    <a:bodyPr/>
                    <a:lstStyle/>
                    <a:p>
                      <a:r>
                        <a:rPr lang="en-US" dirty="0"/>
                        <a:t>CPU</a:t>
                      </a:r>
                    </a:p>
                  </a:txBody>
                  <a:tcPr/>
                </a:tc>
                <a:extLst>
                  <a:ext uri="{0D108BD9-81ED-4DB2-BD59-A6C34878D82A}">
                    <a16:rowId xmlns:a16="http://schemas.microsoft.com/office/drawing/2014/main" val="844751082"/>
                  </a:ext>
                </a:extLst>
              </a:tr>
              <a:tr h="370840">
                <a:tc>
                  <a:txBody>
                    <a:bodyPr/>
                    <a:lstStyle/>
                    <a:p>
                      <a:r>
                        <a:rPr lang="en-US" dirty="0" err="1"/>
                        <a:t>ParGeo</a:t>
                      </a:r>
                      <a:endParaRPr lang="en-US" dirty="0"/>
                    </a:p>
                  </a:txBody>
                  <a:tcPr/>
                </a:tc>
                <a:tc>
                  <a:txBody>
                    <a:bodyPr/>
                    <a:lstStyle/>
                    <a:p>
                      <a:r>
                        <a:rPr lang="en-US" dirty="0"/>
                        <a:t>KD-Tree</a:t>
                      </a:r>
                    </a:p>
                  </a:txBody>
                  <a:tcPr/>
                </a:tc>
                <a:tc>
                  <a:txBody>
                    <a:bodyPr/>
                    <a:lstStyle/>
                    <a:p>
                      <a:r>
                        <a:rPr lang="en-US" dirty="0"/>
                        <a:t>Point</a:t>
                      </a:r>
                    </a:p>
                  </a:txBody>
                  <a:tcPr/>
                </a:tc>
                <a:tc>
                  <a:txBody>
                    <a:bodyPr/>
                    <a:lstStyle/>
                    <a:p>
                      <a:r>
                        <a:rPr lang="en-US" dirty="0"/>
                        <a:t>CPU</a:t>
                      </a:r>
                    </a:p>
                  </a:txBody>
                  <a:tcPr/>
                </a:tc>
                <a:extLst>
                  <a:ext uri="{0D108BD9-81ED-4DB2-BD59-A6C34878D82A}">
                    <a16:rowId xmlns:a16="http://schemas.microsoft.com/office/drawing/2014/main" val="1320554327"/>
                  </a:ext>
                </a:extLst>
              </a:tr>
              <a:tr h="370840">
                <a:tc>
                  <a:txBody>
                    <a:bodyPr/>
                    <a:lstStyle/>
                    <a:p>
                      <a:r>
                        <a:rPr lang="en-US" dirty="0"/>
                        <a:t>GLIN</a:t>
                      </a:r>
                    </a:p>
                  </a:txBody>
                  <a:tcPr/>
                </a:tc>
                <a:tc>
                  <a:txBody>
                    <a:bodyPr/>
                    <a:lstStyle/>
                    <a:p>
                      <a:r>
                        <a:rPr lang="en-US" dirty="0"/>
                        <a:t>Learned Index</a:t>
                      </a:r>
                    </a:p>
                  </a:txBody>
                  <a:tcPr/>
                </a:tc>
                <a:tc>
                  <a:txBody>
                    <a:bodyPr/>
                    <a:lstStyle/>
                    <a:p>
                      <a:r>
                        <a:rPr lang="en-US" dirty="0"/>
                        <a:t>Range</a:t>
                      </a:r>
                    </a:p>
                  </a:txBody>
                  <a:tcPr/>
                </a:tc>
                <a:tc>
                  <a:txBody>
                    <a:bodyPr/>
                    <a:lstStyle/>
                    <a:p>
                      <a:r>
                        <a:rPr lang="en-US" dirty="0"/>
                        <a:t>CPU</a:t>
                      </a:r>
                    </a:p>
                  </a:txBody>
                  <a:tcPr/>
                </a:tc>
                <a:extLst>
                  <a:ext uri="{0D108BD9-81ED-4DB2-BD59-A6C34878D82A}">
                    <a16:rowId xmlns:a16="http://schemas.microsoft.com/office/drawing/2014/main" val="350478174"/>
                  </a:ext>
                </a:extLst>
              </a:tr>
              <a:tr h="370840">
                <a:tc>
                  <a:txBody>
                    <a:bodyPr/>
                    <a:lstStyle/>
                    <a:p>
                      <a:r>
                        <a:rPr lang="en-US" dirty="0"/>
                        <a:t>LBVH</a:t>
                      </a:r>
                    </a:p>
                  </a:txBody>
                  <a:tcPr/>
                </a:tc>
                <a:tc>
                  <a:txBody>
                    <a:bodyPr/>
                    <a:lstStyle/>
                    <a:p>
                      <a:r>
                        <a:rPr lang="en-US" dirty="0"/>
                        <a:t>Linear BVH</a:t>
                      </a:r>
                    </a:p>
                  </a:txBody>
                  <a:tcPr/>
                </a:tc>
                <a:tc>
                  <a:txBody>
                    <a:bodyPr/>
                    <a:lstStyle/>
                    <a:p>
                      <a:r>
                        <a:rPr lang="en-US" dirty="0"/>
                        <a:t>Point, Range</a:t>
                      </a:r>
                    </a:p>
                  </a:txBody>
                  <a:tcPr/>
                </a:tc>
                <a:tc>
                  <a:txBody>
                    <a:bodyPr/>
                    <a:lstStyle/>
                    <a:p>
                      <a:r>
                        <a:rPr lang="en-US" dirty="0"/>
                        <a:t>GPU</a:t>
                      </a:r>
                    </a:p>
                  </a:txBody>
                  <a:tcPr/>
                </a:tc>
                <a:extLst>
                  <a:ext uri="{0D108BD9-81ED-4DB2-BD59-A6C34878D82A}">
                    <a16:rowId xmlns:a16="http://schemas.microsoft.com/office/drawing/2014/main" val="4136458940"/>
                  </a:ext>
                </a:extLst>
              </a:tr>
              <a:tr h="370840">
                <a:tc>
                  <a:txBody>
                    <a:bodyPr/>
                    <a:lstStyle/>
                    <a:p>
                      <a:r>
                        <a:rPr lang="en-US" dirty="0" err="1"/>
                        <a:t>cuSpatial</a:t>
                      </a:r>
                      <a:endParaRPr lang="en-US" dirty="0"/>
                    </a:p>
                  </a:txBody>
                  <a:tcPr/>
                </a:tc>
                <a:tc>
                  <a:txBody>
                    <a:bodyPr/>
                    <a:lstStyle/>
                    <a:p>
                      <a:r>
                        <a:rPr lang="en-US" dirty="0"/>
                        <a:t>Octree</a:t>
                      </a:r>
                    </a:p>
                  </a:txBody>
                  <a:tcPr/>
                </a:tc>
                <a:tc>
                  <a:txBody>
                    <a:bodyPr/>
                    <a:lstStyle/>
                    <a:p>
                      <a:r>
                        <a:rPr lang="en-US" dirty="0"/>
                        <a:t>Point</a:t>
                      </a:r>
                    </a:p>
                  </a:txBody>
                  <a:tcPr/>
                </a:tc>
                <a:tc>
                  <a:txBody>
                    <a:bodyPr/>
                    <a:lstStyle/>
                    <a:p>
                      <a:r>
                        <a:rPr lang="en-US" dirty="0"/>
                        <a:t>GPU</a:t>
                      </a:r>
                    </a:p>
                  </a:txBody>
                  <a:tcPr/>
                </a:tc>
                <a:extLst>
                  <a:ext uri="{0D108BD9-81ED-4DB2-BD59-A6C34878D82A}">
                    <a16:rowId xmlns:a16="http://schemas.microsoft.com/office/drawing/2014/main" val="1520939407"/>
                  </a:ext>
                </a:extLst>
              </a:tr>
              <a:tr h="370840">
                <a:tc>
                  <a:txBody>
                    <a:bodyPr/>
                    <a:lstStyle/>
                    <a:p>
                      <a:r>
                        <a:rPr lang="en-US" dirty="0" err="1"/>
                        <a:t>RayJoin</a:t>
                      </a:r>
                      <a:endParaRPr lang="en-US" dirty="0"/>
                    </a:p>
                  </a:txBody>
                  <a:tcPr/>
                </a:tc>
                <a:tc>
                  <a:txBody>
                    <a:bodyPr/>
                    <a:lstStyle/>
                    <a:p>
                      <a:r>
                        <a:rPr lang="en-US" dirty="0"/>
                        <a:t>BVH on RT cores</a:t>
                      </a:r>
                    </a:p>
                  </a:txBody>
                  <a:tcPr/>
                </a:tc>
                <a:tc>
                  <a:txBody>
                    <a:bodyPr/>
                    <a:lstStyle/>
                    <a:p>
                      <a:r>
                        <a:rPr lang="en-US" dirty="0"/>
                        <a:t>Point in Polygon (PIP)</a:t>
                      </a:r>
                    </a:p>
                  </a:txBody>
                  <a:tcPr/>
                </a:tc>
                <a:tc>
                  <a:txBody>
                    <a:bodyPr/>
                    <a:lstStyle/>
                    <a:p>
                      <a:r>
                        <a:rPr lang="en-US" dirty="0"/>
                        <a:t>GPU</a:t>
                      </a:r>
                    </a:p>
                  </a:txBody>
                  <a:tcPr/>
                </a:tc>
                <a:extLst>
                  <a:ext uri="{0D108BD9-81ED-4DB2-BD59-A6C34878D82A}">
                    <a16:rowId xmlns:a16="http://schemas.microsoft.com/office/drawing/2014/main" val="357908510"/>
                  </a:ext>
                </a:extLst>
              </a:tr>
              <a:tr h="370840">
                <a:tc>
                  <a:txBody>
                    <a:bodyPr/>
                    <a:lstStyle/>
                    <a:p>
                      <a:r>
                        <a:rPr lang="en-US" dirty="0" err="1"/>
                        <a:t>LibRTS</a:t>
                      </a:r>
                      <a:endParaRPr lang="en-US" dirty="0"/>
                    </a:p>
                  </a:txBody>
                  <a:tcPr/>
                </a:tc>
                <a:tc>
                  <a:txBody>
                    <a:bodyPr/>
                    <a:lstStyle/>
                    <a:p>
                      <a:r>
                        <a:rPr lang="en-US" dirty="0"/>
                        <a:t>BVH on RT cores</a:t>
                      </a:r>
                    </a:p>
                  </a:txBody>
                  <a:tcPr/>
                </a:tc>
                <a:tc>
                  <a:txBody>
                    <a:bodyPr/>
                    <a:lstStyle/>
                    <a:p>
                      <a:r>
                        <a:rPr lang="en-US" dirty="0"/>
                        <a:t>Point, Range, PIP</a:t>
                      </a:r>
                    </a:p>
                  </a:txBody>
                  <a:tcPr/>
                </a:tc>
                <a:tc>
                  <a:txBody>
                    <a:bodyPr/>
                    <a:lstStyle/>
                    <a:p>
                      <a:r>
                        <a:rPr lang="en-US" dirty="0"/>
                        <a:t>GPU</a:t>
                      </a:r>
                    </a:p>
                  </a:txBody>
                  <a:tcPr/>
                </a:tc>
                <a:extLst>
                  <a:ext uri="{0D108BD9-81ED-4DB2-BD59-A6C34878D82A}">
                    <a16:rowId xmlns:a16="http://schemas.microsoft.com/office/drawing/2014/main" val="4010802738"/>
                  </a:ext>
                </a:extLst>
              </a:tr>
            </a:tbl>
          </a:graphicData>
        </a:graphic>
      </p:graphicFrame>
      <p:sp>
        <p:nvSpPr>
          <p:cNvPr id="6" name="TextBox 5">
            <a:extLst>
              <a:ext uri="{FF2B5EF4-FFF2-40B4-BE49-F238E27FC236}">
                <a16:creationId xmlns:a16="http://schemas.microsoft.com/office/drawing/2014/main" id="{2F0B3F0D-9576-9F92-FBF8-BDB066FF43C8}"/>
              </a:ext>
            </a:extLst>
          </p:cNvPr>
          <p:cNvSpPr txBox="1"/>
          <p:nvPr/>
        </p:nvSpPr>
        <p:spPr>
          <a:xfrm>
            <a:off x="838200" y="5571451"/>
            <a:ext cx="3903826" cy="369332"/>
          </a:xfrm>
          <a:prstGeom prst="rect">
            <a:avLst/>
          </a:prstGeom>
          <a:noFill/>
        </p:spPr>
        <p:txBody>
          <a:bodyPr wrap="none" rtlCol="0">
            <a:spAutoFit/>
          </a:bodyPr>
          <a:lstStyle/>
          <a:p>
            <a:r>
              <a:rPr lang="en-US" dirty="0"/>
              <a:t>*All CPU-based artifacts are parallelized</a:t>
            </a:r>
          </a:p>
        </p:txBody>
      </p:sp>
    </p:spTree>
    <p:extLst>
      <p:ext uri="{BB962C8B-B14F-4D97-AF65-F5344CB8AC3E}">
        <p14:creationId xmlns:p14="http://schemas.microsoft.com/office/powerpoint/2010/main" val="4072844478"/>
      </p:ext>
    </p:extLst>
  </p:cSld>
  <p:clrMapOvr>
    <a:masterClrMapping/>
  </p:clrMapOvr>
  <mc:AlternateContent xmlns:mc="http://schemas.openxmlformats.org/markup-compatibility/2006" xmlns:p14="http://schemas.microsoft.com/office/powerpoint/2010/main">
    <mc:Choice Requires="p14">
      <p:transition spd="slow" p14:dur="2000" advTm="15526"/>
    </mc:Choice>
    <mc:Fallback xmlns="">
      <p:transition spd="slow" advTm="1552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Lyft vs. Uber: five new insights ...">
            <a:extLst>
              <a:ext uri="{FF2B5EF4-FFF2-40B4-BE49-F238E27FC236}">
                <a16:creationId xmlns:a16="http://schemas.microsoft.com/office/drawing/2014/main" id="{BA4D04FE-35E3-52C9-98AF-9760F354F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286" y="5259959"/>
            <a:ext cx="2455257" cy="13749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EB108B-C1E0-C440-4B57-3E61101BDAEE}"/>
              </a:ext>
            </a:extLst>
          </p:cNvPr>
          <p:cNvSpPr>
            <a:spLocks noGrp="1"/>
          </p:cNvSpPr>
          <p:nvPr>
            <p:ph type="title"/>
          </p:nvPr>
        </p:nvSpPr>
        <p:spPr/>
        <p:txBody>
          <a:bodyPr/>
          <a:lstStyle/>
          <a:p>
            <a:r>
              <a:rPr lang="en-US" b="1" dirty="0">
                <a:solidFill>
                  <a:schemeClr val="bg1"/>
                </a:solidFill>
              </a:rPr>
              <a:t>Spatial Data is Important</a:t>
            </a:r>
          </a:p>
        </p:txBody>
      </p:sp>
      <p:sp>
        <p:nvSpPr>
          <p:cNvPr id="3" name="Content Placeholder 2">
            <a:extLst>
              <a:ext uri="{FF2B5EF4-FFF2-40B4-BE49-F238E27FC236}">
                <a16:creationId xmlns:a16="http://schemas.microsoft.com/office/drawing/2014/main" id="{E719EE77-4DFC-D582-EE89-EFCD072C3644}"/>
              </a:ext>
            </a:extLst>
          </p:cNvPr>
          <p:cNvSpPr>
            <a:spLocks noGrp="1"/>
          </p:cNvSpPr>
          <p:nvPr>
            <p:ph idx="1"/>
          </p:nvPr>
        </p:nvSpPr>
        <p:spPr/>
        <p:txBody>
          <a:bodyPr/>
          <a:lstStyle/>
          <a:p>
            <a:r>
              <a:t>“80% of big data is spatial.” — ESRI</a:t>
            </a:r>
          </a:p>
          <a:p>
            <a:endParaRPr/>
          </a:p>
          <a:p>
            <a:endParaRPr/>
          </a:p>
        </p:txBody>
      </p:sp>
      <p:sp>
        <p:nvSpPr>
          <p:cNvPr id="5" name="TextBox 4">
            <a:extLst>
              <a:ext uri="{FF2B5EF4-FFF2-40B4-BE49-F238E27FC236}">
                <a16:creationId xmlns:a16="http://schemas.microsoft.com/office/drawing/2014/main" id="{27A44022-6C51-DA13-636E-7B44F9466E31}"/>
              </a:ext>
            </a:extLst>
          </p:cNvPr>
          <p:cNvSpPr txBox="1"/>
          <p:nvPr/>
        </p:nvSpPr>
        <p:spPr>
          <a:xfrm>
            <a:off x="-79022" y="6611779"/>
            <a:ext cx="6905297" cy="246221"/>
          </a:xfrm>
          <a:prstGeom prst="rect">
            <a:avLst/>
          </a:prstGeom>
          <a:noFill/>
        </p:spPr>
        <p:txBody>
          <a:bodyPr wrap="square">
            <a:spAutoFit/>
          </a:bodyPr>
          <a:lstStyle/>
          <a:p>
            <a:r>
              <a:rPr lang="en-US" sz="1000" dirty="0"/>
              <a:t>https://</a:t>
            </a:r>
            <a:r>
              <a:rPr lang="en-US" sz="1000" dirty="0" err="1"/>
              <a:t>www.esri.com</a:t>
            </a:r>
            <a:r>
              <a:rPr lang="en-US" sz="1000" dirty="0"/>
              <a:t>/about/newsroom/</a:t>
            </a:r>
            <a:r>
              <a:rPr lang="en-US" sz="1000" dirty="0" err="1"/>
              <a:t>arcuser</a:t>
            </a:r>
            <a:r>
              <a:rPr lang="en-US" sz="1000" dirty="0"/>
              <a:t>/five-reasons-every-data-science-team-needs-a-geographer/</a:t>
            </a:r>
          </a:p>
        </p:txBody>
      </p:sp>
      <p:grpSp>
        <p:nvGrpSpPr>
          <p:cNvPr id="12" name="Group 11">
            <a:extLst>
              <a:ext uri="{FF2B5EF4-FFF2-40B4-BE49-F238E27FC236}">
                <a16:creationId xmlns:a16="http://schemas.microsoft.com/office/drawing/2014/main" id="{12992A98-E5E4-D41A-C705-44A92279B11C}"/>
              </a:ext>
            </a:extLst>
          </p:cNvPr>
          <p:cNvGrpSpPr/>
          <p:nvPr/>
        </p:nvGrpSpPr>
        <p:grpSpPr>
          <a:xfrm>
            <a:off x="4583701" y="1858696"/>
            <a:ext cx="3057992" cy="1048083"/>
            <a:chOff x="4059445" y="1400756"/>
            <a:chExt cx="3057992" cy="1048083"/>
          </a:xfrm>
        </p:grpSpPr>
        <p:pic>
          <p:nvPicPr>
            <p:cNvPr id="6" name="Picture 5">
              <a:extLst>
                <a:ext uri="{FF2B5EF4-FFF2-40B4-BE49-F238E27FC236}">
                  <a16:creationId xmlns:a16="http://schemas.microsoft.com/office/drawing/2014/main" id="{BC5E5C63-5178-BC32-4DF7-588DCC84DB49}"/>
                </a:ext>
              </a:extLst>
            </p:cNvPr>
            <p:cNvPicPr>
              <a:picLocks noChangeAspect="1"/>
            </p:cNvPicPr>
            <p:nvPr/>
          </p:nvPicPr>
          <p:blipFill>
            <a:blip r:embed="rId5"/>
            <a:stretch>
              <a:fillRect/>
            </a:stretch>
          </p:blipFill>
          <p:spPr>
            <a:xfrm>
              <a:off x="4981790" y="1416773"/>
              <a:ext cx="1012555" cy="1003673"/>
            </a:xfrm>
            <a:prstGeom prst="rect">
              <a:avLst/>
            </a:prstGeom>
          </p:spPr>
        </p:pic>
        <p:pic>
          <p:nvPicPr>
            <p:cNvPr id="7" name="Picture 6">
              <a:extLst>
                <a:ext uri="{FF2B5EF4-FFF2-40B4-BE49-F238E27FC236}">
                  <a16:creationId xmlns:a16="http://schemas.microsoft.com/office/drawing/2014/main" id="{00F6302D-8F46-9F1D-4C7B-B103D8111FA1}"/>
                </a:ext>
              </a:extLst>
            </p:cNvPr>
            <p:cNvPicPr>
              <a:picLocks noChangeAspect="1"/>
            </p:cNvPicPr>
            <p:nvPr/>
          </p:nvPicPr>
          <p:blipFill>
            <a:blip r:embed="rId6"/>
            <a:stretch>
              <a:fillRect/>
            </a:stretch>
          </p:blipFill>
          <p:spPr>
            <a:xfrm>
              <a:off x="6096000" y="1400756"/>
              <a:ext cx="1021437" cy="1048083"/>
            </a:xfrm>
            <a:prstGeom prst="rect">
              <a:avLst/>
            </a:prstGeom>
          </p:spPr>
        </p:pic>
        <p:pic>
          <p:nvPicPr>
            <p:cNvPr id="1034" name="Picture 10" descr="X Social Media Logo icon SVG Vector ...">
              <a:extLst>
                <a:ext uri="{FF2B5EF4-FFF2-40B4-BE49-F238E27FC236}">
                  <a16:creationId xmlns:a16="http://schemas.microsoft.com/office/drawing/2014/main" id="{6774D252-7C1D-F9FC-1EAF-04AEF9AF72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9445" y="1510087"/>
              <a:ext cx="820690" cy="81704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Quad Arrow Callout 10">
            <a:extLst>
              <a:ext uri="{FF2B5EF4-FFF2-40B4-BE49-F238E27FC236}">
                <a16:creationId xmlns:a16="http://schemas.microsoft.com/office/drawing/2014/main" id="{464C5A96-D896-63D3-9EA3-99ABD424CF65}"/>
              </a:ext>
            </a:extLst>
          </p:cNvPr>
          <p:cNvSpPr/>
          <p:nvPr/>
        </p:nvSpPr>
        <p:spPr>
          <a:xfrm>
            <a:off x="4104344" y="2906779"/>
            <a:ext cx="3827274" cy="2550465"/>
          </a:xfrm>
          <a:prstGeom prst="quadArrowCallout">
            <a:avLst>
              <a:gd name="adj1" fmla="val 8486"/>
              <a:gd name="adj2" fmla="val 12610"/>
              <a:gd name="adj3" fmla="val 13523"/>
              <a:gd name="adj4" fmla="val 369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Spatial Data</a:t>
            </a:r>
          </a:p>
        </p:txBody>
      </p:sp>
      <p:pic>
        <p:nvPicPr>
          <p:cNvPr id="1042" name="Picture 18" descr="Under the Hood: Active Learning and Autonomous Vehicles">
            <a:extLst>
              <a:ext uri="{FF2B5EF4-FFF2-40B4-BE49-F238E27FC236}">
                <a16:creationId xmlns:a16="http://schemas.microsoft.com/office/drawing/2014/main" id="{3115CC91-B475-61DB-9E0B-56A07AD29C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45" r="5402"/>
          <a:stretch/>
        </p:blipFill>
        <p:spPr bwMode="auto">
          <a:xfrm>
            <a:off x="1421382" y="3376787"/>
            <a:ext cx="2476500" cy="161044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haring medical imaging data – barriers and opportunities - F1000 Blogs">
            <a:extLst>
              <a:ext uri="{FF2B5EF4-FFF2-40B4-BE49-F238E27FC236}">
                <a16:creationId xmlns:a16="http://schemas.microsoft.com/office/drawing/2014/main" id="{309F32F3-9562-C205-9C91-AC866B5691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8080" y="3376787"/>
            <a:ext cx="2566035" cy="171069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8CA53DBD-F89F-B9E8-06C3-3E5955022E02}"/>
              </a:ext>
            </a:extLst>
          </p:cNvPr>
          <p:cNvSpPr>
            <a:spLocks noGrp="1"/>
          </p:cNvSpPr>
          <p:nvPr>
            <p:ph type="sldNum" sz="quarter" idx="12"/>
          </p:nvPr>
        </p:nvSpPr>
        <p:spPr/>
        <p:txBody>
          <a:bodyPr/>
          <a:lstStyle/>
          <a:p>
            <a:fld id="{9D3D49B9-F9C9-8A41-9FE2-284E129F6E43}" type="slidenum">
              <a:rPr lang="en-US" smtClean="0"/>
              <a:t>2</a:t>
            </a:fld>
            <a:endParaRPr lang="en-US"/>
          </a:p>
        </p:txBody>
      </p:sp>
      <p:sp>
        <p:nvSpPr>
          <p:cNvPr id="4" name="TextBox 3">
            <a:extLst>
              <a:ext uri="{FF2B5EF4-FFF2-40B4-BE49-F238E27FC236}">
                <a16:creationId xmlns:a16="http://schemas.microsoft.com/office/drawing/2014/main" id="{642BA199-B40D-34AE-CD19-82361EDBF17C}"/>
              </a:ext>
            </a:extLst>
          </p:cNvPr>
          <p:cNvSpPr txBox="1"/>
          <p:nvPr/>
        </p:nvSpPr>
        <p:spPr>
          <a:xfrm>
            <a:off x="7854696" y="2130552"/>
            <a:ext cx="1518364" cy="369332"/>
          </a:xfrm>
          <a:prstGeom prst="rect">
            <a:avLst/>
          </a:prstGeom>
          <a:noFill/>
        </p:spPr>
        <p:txBody>
          <a:bodyPr wrap="none" rtlCol="0">
            <a:spAutoFit/>
          </a:bodyPr>
          <a:lstStyle/>
          <a:p>
            <a:r>
              <a:rPr lang="en-US" altLang="zh-CN" dirty="0"/>
              <a:t>(Social</a:t>
            </a:r>
            <a:r>
              <a:rPr lang="zh-CN" altLang="en-US" dirty="0"/>
              <a:t> </a:t>
            </a:r>
            <a:r>
              <a:rPr lang="en-US" altLang="zh-CN" dirty="0"/>
              <a:t>Media)</a:t>
            </a:r>
            <a:endParaRPr lang="en-US" dirty="0"/>
          </a:p>
        </p:txBody>
      </p:sp>
      <p:sp>
        <p:nvSpPr>
          <p:cNvPr id="8" name="TextBox 7">
            <a:extLst>
              <a:ext uri="{FF2B5EF4-FFF2-40B4-BE49-F238E27FC236}">
                <a16:creationId xmlns:a16="http://schemas.microsoft.com/office/drawing/2014/main" id="{320870FD-C8A4-F356-DC20-1A51162E560B}"/>
              </a:ext>
            </a:extLst>
          </p:cNvPr>
          <p:cNvSpPr txBox="1"/>
          <p:nvPr/>
        </p:nvSpPr>
        <p:spPr>
          <a:xfrm>
            <a:off x="7318991" y="5779714"/>
            <a:ext cx="1426994" cy="369332"/>
          </a:xfrm>
          <a:prstGeom prst="rect">
            <a:avLst/>
          </a:prstGeom>
          <a:noFill/>
        </p:spPr>
        <p:txBody>
          <a:bodyPr wrap="none" rtlCol="0">
            <a:spAutoFit/>
          </a:bodyPr>
          <a:lstStyle/>
          <a:p>
            <a:r>
              <a:rPr lang="en-US" altLang="zh-CN" dirty="0"/>
              <a:t>(Ridesharing)</a:t>
            </a:r>
            <a:endParaRPr lang="en-US" dirty="0"/>
          </a:p>
        </p:txBody>
      </p:sp>
      <p:sp>
        <p:nvSpPr>
          <p:cNvPr id="9" name="TextBox 8">
            <a:extLst>
              <a:ext uri="{FF2B5EF4-FFF2-40B4-BE49-F238E27FC236}">
                <a16:creationId xmlns:a16="http://schemas.microsoft.com/office/drawing/2014/main" id="{2137A456-1348-796C-A623-00BF9B9817FA}"/>
              </a:ext>
            </a:extLst>
          </p:cNvPr>
          <p:cNvSpPr txBox="1"/>
          <p:nvPr/>
        </p:nvSpPr>
        <p:spPr>
          <a:xfrm>
            <a:off x="1421382" y="5106787"/>
            <a:ext cx="2255105" cy="369332"/>
          </a:xfrm>
          <a:prstGeom prst="rect">
            <a:avLst/>
          </a:prstGeom>
          <a:noFill/>
        </p:spPr>
        <p:txBody>
          <a:bodyPr wrap="none" rtlCol="0">
            <a:spAutoFit/>
          </a:bodyPr>
          <a:lstStyle/>
          <a:p>
            <a:r>
              <a:rPr lang="en-US" altLang="zh-CN" dirty="0"/>
              <a:t>(Autonomous Driving)</a:t>
            </a:r>
            <a:endParaRPr lang="en-US" dirty="0"/>
          </a:p>
        </p:txBody>
      </p:sp>
      <p:sp>
        <p:nvSpPr>
          <p:cNvPr id="10" name="TextBox 9">
            <a:extLst>
              <a:ext uri="{FF2B5EF4-FFF2-40B4-BE49-F238E27FC236}">
                <a16:creationId xmlns:a16="http://schemas.microsoft.com/office/drawing/2014/main" id="{221ADC83-4976-5206-78F5-F8D872CAD5E3}"/>
              </a:ext>
            </a:extLst>
          </p:cNvPr>
          <p:cNvSpPr txBox="1"/>
          <p:nvPr/>
        </p:nvSpPr>
        <p:spPr>
          <a:xfrm>
            <a:off x="8610600" y="5087912"/>
            <a:ext cx="1870705" cy="369332"/>
          </a:xfrm>
          <a:prstGeom prst="rect">
            <a:avLst/>
          </a:prstGeom>
          <a:noFill/>
        </p:spPr>
        <p:txBody>
          <a:bodyPr wrap="none" rtlCol="0">
            <a:spAutoFit/>
          </a:bodyPr>
          <a:lstStyle/>
          <a:p>
            <a:r>
              <a:rPr lang="en-US" altLang="zh-CN" dirty="0"/>
              <a:t>(Medical Imaging)</a:t>
            </a:r>
            <a:endParaRPr lang="en-US" dirty="0"/>
          </a:p>
        </p:txBody>
      </p:sp>
    </p:spTree>
    <p:custDataLst>
      <p:tags r:id="rId1"/>
    </p:custDataLst>
    <p:extLst>
      <p:ext uri="{BB962C8B-B14F-4D97-AF65-F5344CB8AC3E}">
        <p14:creationId xmlns:p14="http://schemas.microsoft.com/office/powerpoint/2010/main" val="1272427146"/>
      </p:ext>
    </p:extLst>
  </p:cSld>
  <p:clrMapOvr>
    <a:masterClrMapping/>
  </p:clrMapOvr>
  <mc:AlternateContent xmlns:mc="http://schemas.openxmlformats.org/markup-compatibility/2006" xmlns:p14="http://schemas.microsoft.com/office/powerpoint/2010/main">
    <mc:Choice Requires="p14">
      <p:transition spd="slow" p14:dur="2000" advTm="54778"/>
    </mc:Choice>
    <mc:Fallback xmlns="">
      <p:transition spd="slow" advTm="547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F0C8-C36E-F25E-80CE-F8191FC13974}"/>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DB8D1572-C43F-B15E-CA8D-F6883A86A41A}"/>
              </a:ext>
            </a:extLst>
          </p:cNvPr>
          <p:cNvSpPr>
            <a:spLocks noGrp="1"/>
          </p:cNvSpPr>
          <p:nvPr>
            <p:ph idx="1"/>
          </p:nvPr>
        </p:nvSpPr>
        <p:spPr/>
        <p:txBody>
          <a:bodyPr/>
          <a:lstStyle/>
          <a:p>
            <a:r>
              <a:rPr lang="en-US" dirty="0"/>
              <a:t>Environments</a:t>
            </a:r>
          </a:p>
          <a:p>
            <a:pPr lvl="1">
              <a:buFontTx/>
              <a:buChar char="-"/>
            </a:pPr>
            <a:r>
              <a:rPr lang="en-US" dirty="0"/>
              <a:t>GPU: NVIDIA RTX 3090</a:t>
            </a:r>
          </a:p>
          <a:p>
            <a:pPr lvl="1">
              <a:buFontTx/>
              <a:buChar char="-"/>
            </a:pPr>
            <a:r>
              <a:rPr lang="en-US" dirty="0"/>
              <a:t>CPU: AMD EPYC 7713 (128 cores)</a:t>
            </a:r>
          </a:p>
          <a:p>
            <a:pPr lvl="1">
              <a:buFontTx/>
              <a:buChar char="-"/>
            </a:pPr>
            <a:r>
              <a:rPr lang="en-US" dirty="0"/>
              <a:t>CUDA 12.3</a:t>
            </a:r>
          </a:p>
          <a:p>
            <a:pPr lvl="1">
              <a:buFontTx/>
              <a:buChar char="-"/>
            </a:pPr>
            <a:r>
              <a:rPr lang="en-US" dirty="0" err="1"/>
              <a:t>OptiX</a:t>
            </a:r>
            <a:r>
              <a:rPr lang="en-US" dirty="0"/>
              <a:t> 8.0</a:t>
            </a:r>
          </a:p>
          <a:p>
            <a:r>
              <a:rPr lang="en-US" dirty="0"/>
              <a:t>Datasets</a:t>
            </a:r>
          </a:p>
          <a:p>
            <a:pPr lvl="1">
              <a:buFontTx/>
              <a:buChar char="-"/>
            </a:pPr>
            <a:r>
              <a:rPr lang="en-US" dirty="0"/>
              <a:t>From ArcGIS and </a:t>
            </a:r>
            <a:r>
              <a:rPr lang="en-US" dirty="0" err="1"/>
              <a:t>OpenStreeMap</a:t>
            </a:r>
            <a:r>
              <a:rPr lang="en-US" dirty="0"/>
              <a:t> (OSM)</a:t>
            </a:r>
          </a:p>
          <a:p>
            <a:pPr>
              <a:buFontTx/>
              <a:buChar char="-"/>
            </a:pPr>
            <a:endParaRPr lang="en-US" dirty="0"/>
          </a:p>
        </p:txBody>
      </p:sp>
      <p:sp>
        <p:nvSpPr>
          <p:cNvPr id="4" name="Slide Number Placeholder 3">
            <a:extLst>
              <a:ext uri="{FF2B5EF4-FFF2-40B4-BE49-F238E27FC236}">
                <a16:creationId xmlns:a16="http://schemas.microsoft.com/office/drawing/2014/main" id="{CBAA98D4-D22C-9379-AB6B-6C9C6065D523}"/>
              </a:ext>
            </a:extLst>
          </p:cNvPr>
          <p:cNvSpPr>
            <a:spLocks noGrp="1"/>
          </p:cNvSpPr>
          <p:nvPr>
            <p:ph type="sldNum" sz="quarter" idx="12"/>
          </p:nvPr>
        </p:nvSpPr>
        <p:spPr/>
        <p:txBody>
          <a:bodyPr/>
          <a:lstStyle/>
          <a:p>
            <a:fld id="{9D3D49B9-F9C9-8A41-9FE2-284E129F6E43}" type="slidenum">
              <a:rPr lang="en-US" smtClean="0"/>
              <a:t>20</a:t>
            </a:fld>
            <a:endParaRPr lang="en-US"/>
          </a:p>
        </p:txBody>
      </p:sp>
      <p:graphicFrame>
        <p:nvGraphicFramePr>
          <p:cNvPr id="6" name="Table 5">
            <a:extLst>
              <a:ext uri="{FF2B5EF4-FFF2-40B4-BE49-F238E27FC236}">
                <a16:creationId xmlns:a16="http://schemas.microsoft.com/office/drawing/2014/main" id="{09729430-E644-4FF2-2E85-185509DDA9E5}"/>
              </a:ext>
            </a:extLst>
          </p:cNvPr>
          <p:cNvGraphicFramePr>
            <a:graphicFrameLocks noGrp="1"/>
          </p:cNvGraphicFramePr>
          <p:nvPr>
            <p:extLst>
              <p:ext uri="{D42A27DB-BD31-4B8C-83A1-F6EECF244321}">
                <p14:modId xmlns:p14="http://schemas.microsoft.com/office/powerpoint/2010/main" val="1295205171"/>
              </p:ext>
            </p:extLst>
          </p:nvPr>
        </p:nvGraphicFramePr>
        <p:xfrm>
          <a:off x="924697" y="4125595"/>
          <a:ext cx="8206946" cy="2595880"/>
        </p:xfrm>
        <a:graphic>
          <a:graphicData uri="http://schemas.openxmlformats.org/drawingml/2006/table">
            <a:tbl>
              <a:tblPr firstRow="1" bandRow="1">
                <a:tableStyleId>{21E4AEA4-8DFA-4A89-87EB-49C32662AFE0}</a:tableStyleId>
              </a:tblPr>
              <a:tblGrid>
                <a:gridCol w="1393488">
                  <a:extLst>
                    <a:ext uri="{9D8B030D-6E8A-4147-A177-3AD203B41FA5}">
                      <a16:colId xmlns:a16="http://schemas.microsoft.com/office/drawing/2014/main" val="2780221274"/>
                    </a:ext>
                  </a:extLst>
                </a:gridCol>
                <a:gridCol w="1517057">
                  <a:extLst>
                    <a:ext uri="{9D8B030D-6E8A-4147-A177-3AD203B41FA5}">
                      <a16:colId xmlns:a16="http://schemas.microsoft.com/office/drawing/2014/main" val="2071185382"/>
                    </a:ext>
                  </a:extLst>
                </a:gridCol>
                <a:gridCol w="5296401">
                  <a:extLst>
                    <a:ext uri="{9D8B030D-6E8A-4147-A177-3AD203B41FA5}">
                      <a16:colId xmlns:a16="http://schemas.microsoft.com/office/drawing/2014/main" val="240299872"/>
                    </a:ext>
                  </a:extLst>
                </a:gridCol>
              </a:tblGrid>
              <a:tr h="370840">
                <a:tc>
                  <a:txBody>
                    <a:bodyPr/>
                    <a:lstStyle/>
                    <a:p>
                      <a:r>
                        <a:rPr lang="en-US" dirty="0"/>
                        <a:t>Dataset</a:t>
                      </a:r>
                    </a:p>
                  </a:txBody>
                  <a:tcPr>
                    <a:solidFill>
                      <a:srgbClr val="C00000"/>
                    </a:solidFill>
                  </a:tcPr>
                </a:tc>
                <a:tc>
                  <a:txBody>
                    <a:bodyPr/>
                    <a:lstStyle/>
                    <a:p>
                      <a:r>
                        <a:rPr lang="en-US" dirty="0"/>
                        <a:t># of Polygons</a:t>
                      </a:r>
                    </a:p>
                  </a:txBody>
                  <a:tcPr>
                    <a:solidFill>
                      <a:srgbClr val="C00000"/>
                    </a:solidFill>
                  </a:tcPr>
                </a:tc>
                <a:tc>
                  <a:txBody>
                    <a:bodyPr/>
                    <a:lstStyle/>
                    <a:p>
                      <a:r>
                        <a:rPr lang="en-US" dirty="0"/>
                        <a:t>Description</a:t>
                      </a:r>
                    </a:p>
                  </a:txBody>
                  <a:tcPr>
                    <a:solidFill>
                      <a:srgbClr val="C00000"/>
                    </a:solidFill>
                  </a:tcPr>
                </a:tc>
                <a:extLst>
                  <a:ext uri="{0D108BD9-81ED-4DB2-BD59-A6C34878D82A}">
                    <a16:rowId xmlns:a16="http://schemas.microsoft.com/office/drawing/2014/main" val="2855379996"/>
                  </a:ext>
                </a:extLst>
              </a:tr>
              <a:tr h="370840">
                <a:tc>
                  <a:txBody>
                    <a:bodyPr/>
                    <a:lstStyle/>
                    <a:p>
                      <a:r>
                        <a:rPr lang="en-US" dirty="0" err="1"/>
                        <a:t>USCounty</a:t>
                      </a:r>
                      <a:endParaRPr lang="en-US" dirty="0"/>
                    </a:p>
                  </a:txBody>
                  <a:tcPr/>
                </a:tc>
                <a:tc>
                  <a:txBody>
                    <a:bodyPr/>
                    <a:lstStyle/>
                    <a:p>
                      <a:r>
                        <a:rPr lang="en-US" dirty="0"/>
                        <a:t>12.2 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Boundaries of the U.S. Counties</a:t>
                      </a:r>
                    </a:p>
                  </a:txBody>
                  <a:tcPr/>
                </a:tc>
                <a:extLst>
                  <a:ext uri="{0D108BD9-81ED-4DB2-BD59-A6C34878D82A}">
                    <a16:rowId xmlns:a16="http://schemas.microsoft.com/office/drawing/2014/main" val="1045627707"/>
                  </a:ext>
                </a:extLst>
              </a:tr>
              <a:tr h="370840">
                <a:tc>
                  <a:txBody>
                    <a:bodyPr/>
                    <a:lstStyle/>
                    <a:p>
                      <a:r>
                        <a:rPr lang="en-US" dirty="0" err="1"/>
                        <a:t>USCensus</a:t>
                      </a:r>
                      <a:endParaRPr lang="en-US" dirty="0"/>
                    </a:p>
                  </a:txBody>
                  <a:tcPr/>
                </a:tc>
                <a:tc>
                  <a:txBody>
                    <a:bodyPr/>
                    <a:lstStyle/>
                    <a:p>
                      <a:r>
                        <a:rPr lang="en-US" dirty="0"/>
                        <a:t>248.9 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U.S. Census Block Groups</a:t>
                      </a:r>
                    </a:p>
                  </a:txBody>
                  <a:tcPr/>
                </a:tc>
                <a:extLst>
                  <a:ext uri="{0D108BD9-81ED-4DB2-BD59-A6C34878D82A}">
                    <a16:rowId xmlns:a16="http://schemas.microsoft.com/office/drawing/2014/main" val="844751082"/>
                  </a:ext>
                </a:extLst>
              </a:tr>
              <a:tr h="370840">
                <a:tc>
                  <a:txBody>
                    <a:bodyPr/>
                    <a:lstStyle/>
                    <a:p>
                      <a:r>
                        <a:rPr lang="en-US" dirty="0" err="1"/>
                        <a:t>USWater</a:t>
                      </a:r>
                      <a:endParaRPr lang="en-US" dirty="0"/>
                    </a:p>
                  </a:txBody>
                  <a:tcPr/>
                </a:tc>
                <a:tc>
                  <a:txBody>
                    <a:bodyPr/>
                    <a:lstStyle/>
                    <a:p>
                      <a:r>
                        <a:rPr lang="en-US" dirty="0"/>
                        <a:t>463.6 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Boundaries of U.S. Water Resources</a:t>
                      </a:r>
                    </a:p>
                  </a:txBody>
                  <a:tcPr/>
                </a:tc>
                <a:extLst>
                  <a:ext uri="{0D108BD9-81ED-4DB2-BD59-A6C34878D82A}">
                    <a16:rowId xmlns:a16="http://schemas.microsoft.com/office/drawing/2014/main" val="1320554327"/>
                  </a:ext>
                </a:extLst>
              </a:tr>
              <a:tr h="370840">
                <a:tc>
                  <a:txBody>
                    <a:bodyPr/>
                    <a:lstStyle/>
                    <a:p>
                      <a:r>
                        <a:rPr lang="en-US" dirty="0" err="1"/>
                        <a:t>EUPark</a:t>
                      </a:r>
                      <a:endParaRPr lang="en-US" dirty="0"/>
                    </a:p>
                  </a:txBody>
                  <a:tcPr/>
                </a:tc>
                <a:tc>
                  <a:txBody>
                    <a:bodyPr/>
                    <a:lstStyle/>
                    <a:p>
                      <a:r>
                        <a:rPr lang="en-US" dirty="0"/>
                        <a:t>1.9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Parks and Green Areas in Europe (sampled from OSM)</a:t>
                      </a:r>
                    </a:p>
                  </a:txBody>
                  <a:tcPr/>
                </a:tc>
                <a:extLst>
                  <a:ext uri="{0D108BD9-81ED-4DB2-BD59-A6C34878D82A}">
                    <a16:rowId xmlns:a16="http://schemas.microsoft.com/office/drawing/2014/main" val="350478174"/>
                  </a:ext>
                </a:extLst>
              </a:tr>
              <a:tr h="370840">
                <a:tc>
                  <a:txBody>
                    <a:bodyPr/>
                    <a:lstStyle/>
                    <a:p>
                      <a:r>
                        <a:rPr lang="en-US" dirty="0" err="1"/>
                        <a:t>OSMLakes</a:t>
                      </a:r>
                      <a:endParaRPr lang="en-US" dirty="0"/>
                    </a:p>
                  </a:txBody>
                  <a:tcPr/>
                </a:tc>
                <a:tc>
                  <a:txBody>
                    <a:bodyPr/>
                    <a:lstStyle/>
                    <a:p>
                      <a:r>
                        <a:rPr lang="en-US" dirty="0"/>
                        <a:t>8.3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Boundaries of Water Areas Worldwide</a:t>
                      </a:r>
                    </a:p>
                  </a:txBody>
                  <a:tcPr/>
                </a:tc>
                <a:extLst>
                  <a:ext uri="{0D108BD9-81ED-4DB2-BD59-A6C34878D82A}">
                    <a16:rowId xmlns:a16="http://schemas.microsoft.com/office/drawing/2014/main" val="4136458940"/>
                  </a:ext>
                </a:extLst>
              </a:tr>
              <a:tr h="370840">
                <a:tc>
                  <a:txBody>
                    <a:bodyPr/>
                    <a:lstStyle/>
                    <a:p>
                      <a:r>
                        <a:rPr lang="en-US" dirty="0" err="1"/>
                        <a:t>OSMParks</a:t>
                      </a:r>
                      <a:endParaRPr lang="en-US" dirty="0"/>
                    </a:p>
                  </a:txBody>
                  <a:tcPr/>
                </a:tc>
                <a:tc>
                  <a:txBody>
                    <a:bodyPr/>
                    <a:lstStyle/>
                    <a:p>
                      <a:r>
                        <a:rPr lang="en-US" dirty="0"/>
                        <a:t>11.5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Parks and Green Areas Worldwide</a:t>
                      </a:r>
                    </a:p>
                  </a:txBody>
                  <a:tcPr/>
                </a:tc>
                <a:extLst>
                  <a:ext uri="{0D108BD9-81ED-4DB2-BD59-A6C34878D82A}">
                    <a16:rowId xmlns:a16="http://schemas.microsoft.com/office/drawing/2014/main" val="1520939407"/>
                  </a:ext>
                </a:extLst>
              </a:tr>
            </a:tbl>
          </a:graphicData>
        </a:graphic>
      </p:graphicFrame>
    </p:spTree>
    <p:extLst>
      <p:ext uri="{BB962C8B-B14F-4D97-AF65-F5344CB8AC3E}">
        <p14:creationId xmlns:p14="http://schemas.microsoft.com/office/powerpoint/2010/main" val="1277742343"/>
      </p:ext>
    </p:extLst>
  </p:cSld>
  <p:clrMapOvr>
    <a:masterClrMapping/>
  </p:clrMapOvr>
  <mc:AlternateContent xmlns:mc="http://schemas.openxmlformats.org/markup-compatibility/2006" xmlns:p14="http://schemas.microsoft.com/office/powerpoint/2010/main">
    <mc:Choice Requires="p14">
      <p:transition spd="slow" p14:dur="2000" advTm="6044"/>
    </mc:Choice>
    <mc:Fallback xmlns="">
      <p:transition spd="slow" advTm="604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2127-0D0E-FF82-BA8E-B678B51A0F2D}"/>
              </a:ext>
            </a:extLst>
          </p:cNvPr>
          <p:cNvSpPr>
            <a:spLocks noGrp="1"/>
          </p:cNvSpPr>
          <p:nvPr>
            <p:ph type="title"/>
          </p:nvPr>
        </p:nvSpPr>
        <p:spPr/>
        <p:txBody>
          <a:bodyPr/>
          <a:lstStyle/>
          <a:p>
            <a:r>
              <a:rPr lang="en-US" dirty="0"/>
              <a:t>Point Query</a:t>
            </a:r>
          </a:p>
        </p:txBody>
      </p:sp>
      <p:sp>
        <p:nvSpPr>
          <p:cNvPr id="37" name="Content Placeholder 2">
            <a:extLst>
              <a:ext uri="{FF2B5EF4-FFF2-40B4-BE49-F238E27FC236}">
                <a16:creationId xmlns:a16="http://schemas.microsoft.com/office/drawing/2014/main" id="{02D558B9-D021-4F96-6625-5179F3F0015D}"/>
              </a:ext>
            </a:extLst>
          </p:cNvPr>
          <p:cNvSpPr txBox="1">
            <a:spLocks/>
          </p:cNvSpPr>
          <p:nvPr/>
        </p:nvSpPr>
        <p:spPr>
          <a:xfrm>
            <a:off x="838200" y="1043610"/>
            <a:ext cx="10515600" cy="5133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Setting 1: Fix # of point queries to 100K</a:t>
            </a:r>
          </a:p>
          <a:p>
            <a:pPr lvl="1">
              <a:buFontTx/>
              <a:buChar char="-"/>
            </a:pPr>
            <a:r>
              <a:rPr lang="en-US" dirty="0"/>
              <a:t>Each query at least falls within a rectangle</a:t>
            </a:r>
          </a:p>
          <a:p>
            <a:r>
              <a:rPr lang="en-US" dirty="0"/>
              <a:t>Setting 2: Varying query sizes on </a:t>
            </a:r>
            <a:r>
              <a:rPr lang="en-US" dirty="0" err="1"/>
              <a:t>OSMParks</a:t>
            </a:r>
            <a:endParaRPr lang="en-US" dirty="0"/>
          </a:p>
        </p:txBody>
      </p:sp>
      <p:pic>
        <p:nvPicPr>
          <p:cNvPr id="53" name="Picture 52" descr="A graph of a graph of a graph&#10;&#10;AI-generated content may be incorrect.">
            <a:extLst>
              <a:ext uri="{FF2B5EF4-FFF2-40B4-BE49-F238E27FC236}">
                <a16:creationId xmlns:a16="http://schemas.microsoft.com/office/drawing/2014/main" id="{142931D6-C4D1-8AEA-4689-022B7BE08DD4}"/>
              </a:ext>
            </a:extLst>
          </p:cNvPr>
          <p:cNvPicPr>
            <a:picLocks noChangeAspect="1"/>
          </p:cNvPicPr>
          <p:nvPr/>
        </p:nvPicPr>
        <p:blipFill>
          <a:blip r:embed="rId4"/>
          <a:stretch>
            <a:fillRect/>
          </a:stretch>
        </p:blipFill>
        <p:spPr>
          <a:xfrm>
            <a:off x="491826" y="2502131"/>
            <a:ext cx="11038311" cy="3674832"/>
          </a:xfrm>
          <a:prstGeom prst="rect">
            <a:avLst/>
          </a:prstGeom>
        </p:spPr>
      </p:pic>
      <p:pic>
        <p:nvPicPr>
          <p:cNvPr id="55" name="Picture 54" descr="A graph of different types of graphs&#10;&#10;AI-generated content may be incorrect.">
            <a:extLst>
              <a:ext uri="{FF2B5EF4-FFF2-40B4-BE49-F238E27FC236}">
                <a16:creationId xmlns:a16="http://schemas.microsoft.com/office/drawing/2014/main" id="{17AF45EB-BD61-A25B-C95E-BA9E159C8CBF}"/>
              </a:ext>
            </a:extLst>
          </p:cNvPr>
          <p:cNvPicPr>
            <a:picLocks noChangeAspect="1"/>
          </p:cNvPicPr>
          <p:nvPr/>
        </p:nvPicPr>
        <p:blipFill>
          <a:blip r:embed="rId5"/>
          <a:stretch>
            <a:fillRect/>
          </a:stretch>
        </p:blipFill>
        <p:spPr>
          <a:xfrm>
            <a:off x="491837" y="2502132"/>
            <a:ext cx="11024496" cy="3674832"/>
          </a:xfrm>
          <a:prstGeom prst="rect">
            <a:avLst/>
          </a:prstGeom>
        </p:spPr>
      </p:pic>
      <p:pic>
        <p:nvPicPr>
          <p:cNvPr id="57" name="Picture 56">
            <a:extLst>
              <a:ext uri="{FF2B5EF4-FFF2-40B4-BE49-F238E27FC236}">
                <a16:creationId xmlns:a16="http://schemas.microsoft.com/office/drawing/2014/main" id="{E6D07BB3-5A7E-4C1D-2717-640A7523D128}"/>
              </a:ext>
            </a:extLst>
          </p:cNvPr>
          <p:cNvPicPr>
            <a:picLocks noChangeAspect="1"/>
          </p:cNvPicPr>
          <p:nvPr/>
        </p:nvPicPr>
        <p:blipFill>
          <a:blip r:embed="rId6"/>
          <a:stretch>
            <a:fillRect/>
          </a:stretch>
        </p:blipFill>
        <p:spPr>
          <a:xfrm>
            <a:off x="491837" y="2502132"/>
            <a:ext cx="11024496" cy="3674832"/>
          </a:xfrm>
          <a:prstGeom prst="rect">
            <a:avLst/>
          </a:prstGeom>
        </p:spPr>
      </p:pic>
      <p:pic>
        <p:nvPicPr>
          <p:cNvPr id="59" name="Picture 58" descr="A graph of different colored bars&#10;&#10;AI-generated content may be incorrect.">
            <a:extLst>
              <a:ext uri="{FF2B5EF4-FFF2-40B4-BE49-F238E27FC236}">
                <a16:creationId xmlns:a16="http://schemas.microsoft.com/office/drawing/2014/main" id="{37D917B6-98DE-05C2-E294-5E45E5F344D3}"/>
              </a:ext>
            </a:extLst>
          </p:cNvPr>
          <p:cNvPicPr>
            <a:picLocks noChangeAspect="1"/>
          </p:cNvPicPr>
          <p:nvPr/>
        </p:nvPicPr>
        <p:blipFill>
          <a:blip r:embed="rId7"/>
          <a:stretch>
            <a:fillRect/>
          </a:stretch>
        </p:blipFill>
        <p:spPr>
          <a:xfrm>
            <a:off x="491837" y="2502132"/>
            <a:ext cx="11024496" cy="3674832"/>
          </a:xfrm>
          <a:prstGeom prst="rect">
            <a:avLst/>
          </a:prstGeom>
        </p:spPr>
      </p:pic>
      <p:pic>
        <p:nvPicPr>
          <p:cNvPr id="61" name="Picture 60" descr="A graph of different colored bars&#10;&#10;AI-generated content may be incorrect.">
            <a:extLst>
              <a:ext uri="{FF2B5EF4-FFF2-40B4-BE49-F238E27FC236}">
                <a16:creationId xmlns:a16="http://schemas.microsoft.com/office/drawing/2014/main" id="{BFA1D575-D381-D095-45CE-21C8B36F3B53}"/>
              </a:ext>
            </a:extLst>
          </p:cNvPr>
          <p:cNvPicPr>
            <a:picLocks noChangeAspect="1"/>
          </p:cNvPicPr>
          <p:nvPr/>
        </p:nvPicPr>
        <p:blipFill>
          <a:blip r:embed="rId8"/>
          <a:stretch>
            <a:fillRect/>
          </a:stretch>
        </p:blipFill>
        <p:spPr>
          <a:xfrm>
            <a:off x="491837" y="2502132"/>
            <a:ext cx="11024496" cy="3674832"/>
          </a:xfrm>
          <a:prstGeom prst="rect">
            <a:avLst/>
          </a:prstGeom>
        </p:spPr>
      </p:pic>
      <p:pic>
        <p:nvPicPr>
          <p:cNvPr id="63" name="Picture 62">
            <a:extLst>
              <a:ext uri="{FF2B5EF4-FFF2-40B4-BE49-F238E27FC236}">
                <a16:creationId xmlns:a16="http://schemas.microsoft.com/office/drawing/2014/main" id="{74927804-F858-A4F0-0947-F78A5831BCF8}"/>
              </a:ext>
            </a:extLst>
          </p:cNvPr>
          <p:cNvPicPr>
            <a:picLocks noChangeAspect="1"/>
          </p:cNvPicPr>
          <p:nvPr/>
        </p:nvPicPr>
        <p:blipFill>
          <a:blip r:embed="rId9"/>
          <a:stretch>
            <a:fillRect/>
          </a:stretch>
        </p:blipFill>
        <p:spPr>
          <a:xfrm>
            <a:off x="491837" y="2502132"/>
            <a:ext cx="11024496" cy="3674832"/>
          </a:xfrm>
          <a:prstGeom prst="rect">
            <a:avLst/>
          </a:prstGeom>
        </p:spPr>
      </p:pic>
      <p:sp>
        <p:nvSpPr>
          <p:cNvPr id="4" name="TextBox 3">
            <a:extLst>
              <a:ext uri="{FF2B5EF4-FFF2-40B4-BE49-F238E27FC236}">
                <a16:creationId xmlns:a16="http://schemas.microsoft.com/office/drawing/2014/main" id="{C65BB7C6-FF96-FB7F-465E-D576376508AC}"/>
              </a:ext>
            </a:extLst>
          </p:cNvPr>
          <p:cNvSpPr txBox="1"/>
          <p:nvPr/>
        </p:nvSpPr>
        <p:spPr>
          <a:xfrm>
            <a:off x="4764579" y="2232308"/>
            <a:ext cx="922240" cy="830997"/>
          </a:xfrm>
          <a:prstGeom prst="rect">
            <a:avLst/>
          </a:prstGeom>
          <a:noFill/>
        </p:spPr>
        <p:txBody>
          <a:bodyPr wrap="none" rtlCol="0">
            <a:spAutoFit/>
          </a:bodyPr>
          <a:lstStyle/>
          <a:p>
            <a:r>
              <a:rPr lang="en-US" sz="2400" b="1" dirty="0">
                <a:solidFill>
                  <a:srgbClr val="FF0000"/>
                </a:solidFill>
              </a:rPr>
              <a:t>up to </a:t>
            </a:r>
          </a:p>
          <a:p>
            <a:r>
              <a:rPr lang="en-US" sz="2400" b="1" dirty="0">
                <a:solidFill>
                  <a:srgbClr val="FF0000"/>
                </a:solidFill>
              </a:rPr>
              <a:t>85.1x</a:t>
            </a:r>
          </a:p>
        </p:txBody>
      </p:sp>
      <p:sp>
        <p:nvSpPr>
          <p:cNvPr id="3" name="Slide Number Placeholder 3">
            <a:extLst>
              <a:ext uri="{FF2B5EF4-FFF2-40B4-BE49-F238E27FC236}">
                <a16:creationId xmlns:a16="http://schemas.microsoft.com/office/drawing/2014/main" id="{07E43E84-3351-A138-23EC-0F16C7010FAF}"/>
              </a:ext>
            </a:extLst>
          </p:cNvPr>
          <p:cNvSpPr>
            <a:spLocks noGrp="1"/>
          </p:cNvSpPr>
          <p:nvPr>
            <p:ph type="sldNum" sz="quarter" idx="12"/>
          </p:nvPr>
        </p:nvSpPr>
        <p:spPr>
          <a:xfrm>
            <a:off x="8610600" y="6356350"/>
            <a:ext cx="2743200" cy="365125"/>
          </a:xfrm>
        </p:spPr>
        <p:txBody>
          <a:bodyPr/>
          <a:lstStyle/>
          <a:p>
            <a:fld id="{9D3D49B9-F9C9-8A41-9FE2-284E129F6E43}" type="slidenum">
              <a:rPr lang="en-US" smtClean="0"/>
              <a:t>21</a:t>
            </a:fld>
            <a:endParaRPr lang="en-US"/>
          </a:p>
        </p:txBody>
      </p:sp>
    </p:spTree>
    <p:custDataLst>
      <p:tags r:id="rId1"/>
    </p:custDataLst>
    <p:extLst>
      <p:ext uri="{BB962C8B-B14F-4D97-AF65-F5344CB8AC3E}">
        <p14:creationId xmlns:p14="http://schemas.microsoft.com/office/powerpoint/2010/main" val="1305097964"/>
      </p:ext>
    </p:extLst>
  </p:cSld>
  <p:clrMapOvr>
    <a:masterClrMapping/>
  </p:clrMapOvr>
  <mc:AlternateContent xmlns:mc="http://schemas.openxmlformats.org/markup-compatibility/2006" xmlns:p14="http://schemas.microsoft.com/office/powerpoint/2010/main">
    <mc:Choice Requires="p14">
      <p:transition spd="slow" p14:dur="2000" advTm="32548"/>
    </mc:Choice>
    <mc:Fallback xmlns="">
      <p:transition spd="slow" advTm="32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608B1-715A-954B-389D-39D8A42FD0F0}"/>
              </a:ext>
            </a:extLst>
          </p:cNvPr>
          <p:cNvSpPr>
            <a:spLocks noGrp="1"/>
          </p:cNvSpPr>
          <p:nvPr>
            <p:ph type="title"/>
          </p:nvPr>
        </p:nvSpPr>
        <p:spPr/>
        <p:txBody>
          <a:bodyPr/>
          <a:lstStyle/>
          <a:p>
            <a:r>
              <a:rPr lang="en-US" dirty="0"/>
              <a:t>Range Query - Intersects</a:t>
            </a:r>
          </a:p>
        </p:txBody>
      </p:sp>
      <p:sp>
        <p:nvSpPr>
          <p:cNvPr id="3" name="Content Placeholder 2">
            <a:extLst>
              <a:ext uri="{FF2B5EF4-FFF2-40B4-BE49-F238E27FC236}">
                <a16:creationId xmlns:a16="http://schemas.microsoft.com/office/drawing/2014/main" id="{BDC451C9-8293-50EC-3AD2-8D1B44D12C27}"/>
              </a:ext>
            </a:extLst>
          </p:cNvPr>
          <p:cNvSpPr>
            <a:spLocks noGrp="1"/>
          </p:cNvSpPr>
          <p:nvPr>
            <p:ph idx="1"/>
          </p:nvPr>
        </p:nvSpPr>
        <p:spPr/>
        <p:txBody>
          <a:bodyPr/>
          <a:lstStyle/>
          <a:p>
            <a:r>
              <a:rPr lang="en-US" dirty="0"/>
              <a:t>Setting 1: Fix # of range queries to 10K</a:t>
            </a:r>
          </a:p>
          <a:p>
            <a:pPr lvl="1">
              <a:buFontTx/>
              <a:buChar char="-"/>
            </a:pPr>
            <a:r>
              <a:rPr lang="en-US" dirty="0"/>
              <a:t>Varying selectivity by 0.01%, 0.1%, and 1%</a:t>
            </a:r>
          </a:p>
          <a:p>
            <a:r>
              <a:rPr lang="en-US" dirty="0"/>
              <a:t>Setting 2: Varying query sizes on </a:t>
            </a:r>
            <a:r>
              <a:rPr lang="en-US" dirty="0" err="1"/>
              <a:t>OSMPark</a:t>
            </a:r>
            <a:endParaRPr lang="en-US" dirty="0"/>
          </a:p>
          <a:p>
            <a:endParaRPr lang="en-US" dirty="0"/>
          </a:p>
        </p:txBody>
      </p:sp>
      <p:sp>
        <p:nvSpPr>
          <p:cNvPr id="4" name="Slide Number Placeholder 3">
            <a:extLst>
              <a:ext uri="{FF2B5EF4-FFF2-40B4-BE49-F238E27FC236}">
                <a16:creationId xmlns:a16="http://schemas.microsoft.com/office/drawing/2014/main" id="{5FA9B1D5-95AE-71A3-CACA-5FAB82AEC64B}"/>
              </a:ext>
            </a:extLst>
          </p:cNvPr>
          <p:cNvSpPr>
            <a:spLocks noGrp="1"/>
          </p:cNvSpPr>
          <p:nvPr>
            <p:ph type="sldNum" sz="quarter" idx="12"/>
          </p:nvPr>
        </p:nvSpPr>
        <p:spPr/>
        <p:txBody>
          <a:bodyPr/>
          <a:lstStyle/>
          <a:p>
            <a:fld id="{9D3D49B9-F9C9-8A41-9FE2-284E129F6E43}" type="slidenum">
              <a:rPr lang="en-US" smtClean="0"/>
              <a:t>22</a:t>
            </a:fld>
            <a:endParaRPr lang="en-US"/>
          </a:p>
        </p:txBody>
      </p:sp>
      <p:pic>
        <p:nvPicPr>
          <p:cNvPr id="38" name="Picture 37" descr="A group of graphs and charts&#10;&#10;AI-generated content may be incorrect.">
            <a:extLst>
              <a:ext uri="{FF2B5EF4-FFF2-40B4-BE49-F238E27FC236}">
                <a16:creationId xmlns:a16="http://schemas.microsoft.com/office/drawing/2014/main" id="{F497E0E0-45AA-CC81-D4E7-D78D7778DBBB}"/>
              </a:ext>
            </a:extLst>
          </p:cNvPr>
          <p:cNvPicPr>
            <a:picLocks noChangeAspect="1"/>
          </p:cNvPicPr>
          <p:nvPr/>
        </p:nvPicPr>
        <p:blipFill>
          <a:blip r:embed="rId4"/>
          <a:stretch>
            <a:fillRect/>
          </a:stretch>
        </p:blipFill>
        <p:spPr>
          <a:xfrm>
            <a:off x="2341418" y="2591819"/>
            <a:ext cx="7007352" cy="4256532"/>
          </a:xfrm>
          <a:prstGeom prst="rect">
            <a:avLst/>
          </a:prstGeom>
        </p:spPr>
      </p:pic>
      <p:pic>
        <p:nvPicPr>
          <p:cNvPr id="40" name="Picture 39" descr="A group of graphs and charts&#10;&#10;AI-generated content may be incorrect.">
            <a:extLst>
              <a:ext uri="{FF2B5EF4-FFF2-40B4-BE49-F238E27FC236}">
                <a16:creationId xmlns:a16="http://schemas.microsoft.com/office/drawing/2014/main" id="{EE4E6F7D-B6D5-A49B-9D17-6D83D987B3FA}"/>
              </a:ext>
            </a:extLst>
          </p:cNvPr>
          <p:cNvPicPr>
            <a:picLocks noChangeAspect="1"/>
          </p:cNvPicPr>
          <p:nvPr/>
        </p:nvPicPr>
        <p:blipFill>
          <a:blip r:embed="rId5"/>
          <a:stretch>
            <a:fillRect/>
          </a:stretch>
        </p:blipFill>
        <p:spPr>
          <a:xfrm>
            <a:off x="2341418" y="2591819"/>
            <a:ext cx="7007352" cy="4256532"/>
          </a:xfrm>
          <a:prstGeom prst="rect">
            <a:avLst/>
          </a:prstGeom>
        </p:spPr>
      </p:pic>
      <p:pic>
        <p:nvPicPr>
          <p:cNvPr id="42" name="Picture 41" descr="A collage of graphs and charts&#10;&#10;AI-generated content may be incorrect.">
            <a:extLst>
              <a:ext uri="{FF2B5EF4-FFF2-40B4-BE49-F238E27FC236}">
                <a16:creationId xmlns:a16="http://schemas.microsoft.com/office/drawing/2014/main" id="{E5931F26-7521-772D-858E-A1C1ECA19369}"/>
              </a:ext>
            </a:extLst>
          </p:cNvPr>
          <p:cNvPicPr>
            <a:picLocks noChangeAspect="1"/>
          </p:cNvPicPr>
          <p:nvPr/>
        </p:nvPicPr>
        <p:blipFill>
          <a:blip r:embed="rId6"/>
          <a:stretch>
            <a:fillRect/>
          </a:stretch>
        </p:blipFill>
        <p:spPr>
          <a:xfrm>
            <a:off x="2341418" y="2591816"/>
            <a:ext cx="7007352" cy="4266184"/>
          </a:xfrm>
          <a:prstGeom prst="rect">
            <a:avLst/>
          </a:prstGeom>
        </p:spPr>
      </p:pic>
      <p:pic>
        <p:nvPicPr>
          <p:cNvPr id="44" name="Picture 43" descr="A group of graphs and charts&#10;&#10;AI-generated content may be incorrect.">
            <a:extLst>
              <a:ext uri="{FF2B5EF4-FFF2-40B4-BE49-F238E27FC236}">
                <a16:creationId xmlns:a16="http://schemas.microsoft.com/office/drawing/2014/main" id="{90EEF3F5-A867-E775-9CD1-39E961A61A89}"/>
              </a:ext>
            </a:extLst>
          </p:cNvPr>
          <p:cNvPicPr>
            <a:picLocks noChangeAspect="1"/>
          </p:cNvPicPr>
          <p:nvPr/>
        </p:nvPicPr>
        <p:blipFill>
          <a:blip r:embed="rId7"/>
          <a:stretch>
            <a:fillRect/>
          </a:stretch>
        </p:blipFill>
        <p:spPr>
          <a:xfrm>
            <a:off x="2341418" y="2591816"/>
            <a:ext cx="7007352" cy="4266184"/>
          </a:xfrm>
          <a:prstGeom prst="rect">
            <a:avLst/>
          </a:prstGeom>
        </p:spPr>
      </p:pic>
      <p:sp>
        <p:nvSpPr>
          <p:cNvPr id="5" name="TextBox 4">
            <a:extLst>
              <a:ext uri="{FF2B5EF4-FFF2-40B4-BE49-F238E27FC236}">
                <a16:creationId xmlns:a16="http://schemas.microsoft.com/office/drawing/2014/main" id="{E396E686-46C2-0C4C-1954-2E63E358ACEC}"/>
              </a:ext>
            </a:extLst>
          </p:cNvPr>
          <p:cNvSpPr txBox="1"/>
          <p:nvPr/>
        </p:nvSpPr>
        <p:spPr>
          <a:xfrm>
            <a:off x="4598534" y="2382115"/>
            <a:ext cx="1246560" cy="400110"/>
          </a:xfrm>
          <a:prstGeom prst="rect">
            <a:avLst/>
          </a:prstGeom>
          <a:noFill/>
        </p:spPr>
        <p:txBody>
          <a:bodyPr wrap="none" rtlCol="0">
            <a:spAutoFit/>
          </a:bodyPr>
          <a:lstStyle/>
          <a:p>
            <a:r>
              <a:rPr lang="en-US" sz="2000" b="1" dirty="0">
                <a:solidFill>
                  <a:srgbClr val="FF0000"/>
                </a:solidFill>
              </a:rPr>
              <a:t>up to 2.3x</a:t>
            </a:r>
          </a:p>
        </p:txBody>
      </p:sp>
      <p:sp>
        <p:nvSpPr>
          <p:cNvPr id="6" name="TextBox 5">
            <a:extLst>
              <a:ext uri="{FF2B5EF4-FFF2-40B4-BE49-F238E27FC236}">
                <a16:creationId xmlns:a16="http://schemas.microsoft.com/office/drawing/2014/main" id="{CDBE99B2-87F5-36D2-CFD2-F0373089D405}"/>
              </a:ext>
            </a:extLst>
          </p:cNvPr>
          <p:cNvSpPr txBox="1"/>
          <p:nvPr/>
        </p:nvSpPr>
        <p:spPr>
          <a:xfrm>
            <a:off x="8102210" y="2346916"/>
            <a:ext cx="1246560" cy="400110"/>
          </a:xfrm>
          <a:prstGeom prst="rect">
            <a:avLst/>
          </a:prstGeom>
          <a:noFill/>
        </p:spPr>
        <p:txBody>
          <a:bodyPr wrap="none" rtlCol="0">
            <a:spAutoFit/>
          </a:bodyPr>
          <a:lstStyle/>
          <a:p>
            <a:r>
              <a:rPr lang="en-US" sz="2000" b="1" dirty="0">
                <a:solidFill>
                  <a:srgbClr val="FF0000"/>
                </a:solidFill>
              </a:rPr>
              <a:t>up to 6.8x</a:t>
            </a:r>
          </a:p>
        </p:txBody>
      </p:sp>
      <p:sp>
        <p:nvSpPr>
          <p:cNvPr id="7" name="TextBox 6">
            <a:extLst>
              <a:ext uri="{FF2B5EF4-FFF2-40B4-BE49-F238E27FC236}">
                <a16:creationId xmlns:a16="http://schemas.microsoft.com/office/drawing/2014/main" id="{4255B3C0-5A19-6F3D-D1C2-EEB37CDAE059}"/>
              </a:ext>
            </a:extLst>
          </p:cNvPr>
          <p:cNvSpPr txBox="1"/>
          <p:nvPr/>
        </p:nvSpPr>
        <p:spPr>
          <a:xfrm>
            <a:off x="4598534" y="4669930"/>
            <a:ext cx="1376402" cy="400110"/>
          </a:xfrm>
          <a:prstGeom prst="rect">
            <a:avLst/>
          </a:prstGeom>
          <a:noFill/>
        </p:spPr>
        <p:txBody>
          <a:bodyPr wrap="none" rtlCol="0">
            <a:spAutoFit/>
          </a:bodyPr>
          <a:lstStyle/>
          <a:p>
            <a:r>
              <a:rPr lang="en-US" sz="2000" b="1" dirty="0">
                <a:solidFill>
                  <a:srgbClr val="FF0000"/>
                </a:solidFill>
              </a:rPr>
              <a:t>up to 11.0x</a:t>
            </a:r>
          </a:p>
        </p:txBody>
      </p:sp>
    </p:spTree>
    <p:custDataLst>
      <p:tags r:id="rId1"/>
    </p:custDataLst>
    <p:extLst>
      <p:ext uri="{BB962C8B-B14F-4D97-AF65-F5344CB8AC3E}">
        <p14:creationId xmlns:p14="http://schemas.microsoft.com/office/powerpoint/2010/main" val="2102521419"/>
      </p:ext>
    </p:extLst>
  </p:cSld>
  <p:clrMapOvr>
    <a:masterClrMapping/>
  </p:clrMapOvr>
  <mc:AlternateContent xmlns:mc="http://schemas.openxmlformats.org/markup-compatibility/2006" xmlns:p14="http://schemas.microsoft.com/office/powerpoint/2010/main">
    <mc:Choice Requires="p14">
      <p:transition spd="slow" p14:dur="2000" advTm="17981"/>
    </mc:Choice>
    <mc:Fallback xmlns="">
      <p:transition spd="slow" advTm="17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linds(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9244E-264F-3D44-C40E-6986E91DCF20}"/>
              </a:ext>
            </a:extLst>
          </p:cNvPr>
          <p:cNvSpPr>
            <a:spLocks noGrp="1"/>
          </p:cNvSpPr>
          <p:nvPr>
            <p:ph type="title"/>
          </p:nvPr>
        </p:nvSpPr>
        <p:spPr/>
        <p:txBody>
          <a:bodyPr/>
          <a:lstStyle/>
          <a:p>
            <a:r>
              <a:rPr lang="en-US" dirty="0"/>
              <a:t>Real-world Application</a:t>
            </a:r>
          </a:p>
        </p:txBody>
      </p:sp>
      <p:sp>
        <p:nvSpPr>
          <p:cNvPr id="3" name="Content Placeholder 2">
            <a:extLst>
              <a:ext uri="{FF2B5EF4-FFF2-40B4-BE49-F238E27FC236}">
                <a16:creationId xmlns:a16="http://schemas.microsoft.com/office/drawing/2014/main" id="{6CCECA68-B8D6-A047-EE5A-943971E7E751}"/>
              </a:ext>
            </a:extLst>
          </p:cNvPr>
          <p:cNvSpPr>
            <a:spLocks noGrp="1"/>
          </p:cNvSpPr>
          <p:nvPr>
            <p:ph idx="1"/>
          </p:nvPr>
        </p:nvSpPr>
        <p:spPr/>
        <p:txBody>
          <a:bodyPr/>
          <a:lstStyle/>
          <a:p>
            <a:r>
              <a:rPr lang="en-US" dirty="0"/>
              <a:t>Point in Polygon (PIP)</a:t>
            </a:r>
          </a:p>
          <a:p>
            <a:pPr lvl="1">
              <a:buFontTx/>
              <a:buChar char="-"/>
            </a:pPr>
            <a:r>
              <a:rPr lang="en-US" dirty="0"/>
              <a:t>Given a set of polygons and points</a:t>
            </a:r>
          </a:p>
          <a:p>
            <a:pPr lvl="1">
              <a:buFontTx/>
              <a:buChar char="-"/>
            </a:pPr>
            <a:r>
              <a:rPr lang="en-US" dirty="0"/>
              <a:t>Returns a point which polygon the point falls within End-to-end Time</a:t>
            </a:r>
          </a:p>
          <a:p>
            <a:pPr marL="228600" lvl="1">
              <a:spcBef>
                <a:spcPts val="1000"/>
              </a:spcBef>
            </a:pPr>
            <a:r>
              <a:rPr lang="en-US" sz="2800" dirty="0"/>
              <a:t>Compared to SOTA (</a:t>
            </a:r>
            <a:r>
              <a:rPr lang="en-US" sz="2800" dirty="0" err="1"/>
              <a:t>RayJoin</a:t>
            </a:r>
            <a:r>
              <a:rPr lang="en-US" sz="2800" dirty="0"/>
              <a:t>)</a:t>
            </a:r>
          </a:p>
          <a:p>
            <a:pPr lvl="1">
              <a:buFontTx/>
              <a:buChar char="-"/>
            </a:pPr>
            <a:r>
              <a:rPr lang="en-US" dirty="0" err="1"/>
              <a:t>RayJoin</a:t>
            </a:r>
            <a:r>
              <a:rPr lang="en-US" dirty="0"/>
              <a:t> builds the index in line-segment level, which is costly in </a:t>
            </a:r>
            <a:r>
              <a:rPr lang="en-US" dirty="0" err="1"/>
              <a:t>space&amp;time</a:t>
            </a:r>
            <a:endParaRPr lang="en-US" dirty="0"/>
          </a:p>
          <a:p>
            <a:pPr lvl="1">
              <a:buFontTx/>
              <a:buChar char="-"/>
            </a:pPr>
            <a:r>
              <a:rPr lang="en-US" dirty="0"/>
              <a:t>Our general method builds the index on the polygon level</a:t>
            </a:r>
          </a:p>
          <a:p>
            <a:pPr>
              <a:buFontTx/>
              <a:buChar char="-"/>
            </a:pPr>
            <a:endParaRPr lang="en-US" dirty="0"/>
          </a:p>
        </p:txBody>
      </p:sp>
      <p:sp>
        <p:nvSpPr>
          <p:cNvPr id="4" name="Slide Number Placeholder 3">
            <a:extLst>
              <a:ext uri="{FF2B5EF4-FFF2-40B4-BE49-F238E27FC236}">
                <a16:creationId xmlns:a16="http://schemas.microsoft.com/office/drawing/2014/main" id="{6C761047-865F-A7E1-1D4D-3D9D99CA5626}"/>
              </a:ext>
            </a:extLst>
          </p:cNvPr>
          <p:cNvSpPr>
            <a:spLocks noGrp="1"/>
          </p:cNvSpPr>
          <p:nvPr>
            <p:ph type="sldNum" sz="quarter" idx="12"/>
          </p:nvPr>
        </p:nvSpPr>
        <p:spPr/>
        <p:txBody>
          <a:bodyPr/>
          <a:lstStyle/>
          <a:p>
            <a:fld id="{9D3D49B9-F9C9-8A41-9FE2-284E129F6E43}" type="slidenum">
              <a:rPr lang="en-US" smtClean="0"/>
              <a:t>23</a:t>
            </a:fld>
            <a:endParaRPr lang="en-US"/>
          </a:p>
        </p:txBody>
      </p:sp>
      <p:pic>
        <p:nvPicPr>
          <p:cNvPr id="6" name="Picture 5" descr="A graph of red rectangular bars&#10;&#10;AI-generated content may be incorrect.">
            <a:extLst>
              <a:ext uri="{FF2B5EF4-FFF2-40B4-BE49-F238E27FC236}">
                <a16:creationId xmlns:a16="http://schemas.microsoft.com/office/drawing/2014/main" id="{9D962239-2193-6D7B-BF04-3497D262762C}"/>
              </a:ext>
            </a:extLst>
          </p:cNvPr>
          <p:cNvPicPr>
            <a:picLocks noChangeAspect="1"/>
          </p:cNvPicPr>
          <p:nvPr/>
        </p:nvPicPr>
        <p:blipFill>
          <a:blip r:embed="rId4"/>
          <a:stretch>
            <a:fillRect/>
          </a:stretch>
        </p:blipFill>
        <p:spPr>
          <a:xfrm>
            <a:off x="3040380" y="3686741"/>
            <a:ext cx="4709160" cy="3171259"/>
          </a:xfrm>
          <a:prstGeom prst="rect">
            <a:avLst/>
          </a:prstGeom>
        </p:spPr>
      </p:pic>
      <p:pic>
        <p:nvPicPr>
          <p:cNvPr id="8" name="Picture 7" descr="A graph of different types of data&#10;&#10;AI-generated content may be incorrect.">
            <a:extLst>
              <a:ext uri="{FF2B5EF4-FFF2-40B4-BE49-F238E27FC236}">
                <a16:creationId xmlns:a16="http://schemas.microsoft.com/office/drawing/2014/main" id="{FF00EE32-D23C-E558-61B3-C429265118F9}"/>
              </a:ext>
            </a:extLst>
          </p:cNvPr>
          <p:cNvPicPr>
            <a:picLocks noChangeAspect="1"/>
          </p:cNvPicPr>
          <p:nvPr/>
        </p:nvPicPr>
        <p:blipFill>
          <a:blip r:embed="rId5"/>
          <a:stretch>
            <a:fillRect/>
          </a:stretch>
        </p:blipFill>
        <p:spPr>
          <a:xfrm>
            <a:off x="3044952" y="3685032"/>
            <a:ext cx="4709160" cy="3171259"/>
          </a:xfrm>
          <a:prstGeom prst="rect">
            <a:avLst/>
          </a:prstGeom>
        </p:spPr>
      </p:pic>
      <p:sp>
        <p:nvSpPr>
          <p:cNvPr id="11" name="TextBox 10">
            <a:extLst>
              <a:ext uri="{FF2B5EF4-FFF2-40B4-BE49-F238E27FC236}">
                <a16:creationId xmlns:a16="http://schemas.microsoft.com/office/drawing/2014/main" id="{71ABD44A-FE56-7B8A-CAEE-59CFC7E9EA24}"/>
              </a:ext>
            </a:extLst>
          </p:cNvPr>
          <p:cNvSpPr txBox="1"/>
          <p:nvPr/>
        </p:nvSpPr>
        <p:spPr>
          <a:xfrm>
            <a:off x="7749541" y="3661882"/>
            <a:ext cx="4157538" cy="923330"/>
          </a:xfrm>
          <a:prstGeom prst="rect">
            <a:avLst/>
          </a:prstGeom>
          <a:noFill/>
        </p:spPr>
        <p:txBody>
          <a:bodyPr wrap="square" rtlCol="0">
            <a:spAutoFit/>
          </a:bodyPr>
          <a:lstStyle/>
          <a:p>
            <a:pPr marL="342900" indent="-342900">
              <a:buFont typeface="Arial" panose="020B0604020202020204" pitchFamily="34" charset="0"/>
              <a:buChar char="•"/>
            </a:pPr>
            <a:r>
              <a:rPr lang="en-US" dirty="0" err="1"/>
              <a:t>cuSpatial</a:t>
            </a:r>
            <a:r>
              <a:rPr lang="en-US" dirty="0"/>
              <a:t> - NVIDA Spatial Library</a:t>
            </a:r>
          </a:p>
          <a:p>
            <a:pPr marL="342900" indent="-342900">
              <a:buFont typeface="Arial" panose="020B0604020202020204" pitchFamily="34" charset="0"/>
              <a:buChar char="•"/>
            </a:pPr>
            <a:r>
              <a:rPr lang="en-US" dirty="0" err="1"/>
              <a:t>RayJoin</a:t>
            </a:r>
            <a:r>
              <a:rPr lang="en-US" dirty="0"/>
              <a:t> (ICS’24) - RT-based Spatial Join Library</a:t>
            </a:r>
          </a:p>
        </p:txBody>
      </p:sp>
      <p:pic>
        <p:nvPicPr>
          <p:cNvPr id="14" name="Picture 13" descr="A graph of different colored bars&#10;&#10;AI-generated content may be incorrect.">
            <a:extLst>
              <a:ext uri="{FF2B5EF4-FFF2-40B4-BE49-F238E27FC236}">
                <a16:creationId xmlns:a16="http://schemas.microsoft.com/office/drawing/2014/main" id="{E798EB2A-724B-813A-6C38-F4B93879BB22}"/>
              </a:ext>
            </a:extLst>
          </p:cNvPr>
          <p:cNvPicPr>
            <a:picLocks noChangeAspect="1"/>
          </p:cNvPicPr>
          <p:nvPr/>
        </p:nvPicPr>
        <p:blipFill>
          <a:blip r:embed="rId6"/>
          <a:stretch>
            <a:fillRect/>
          </a:stretch>
        </p:blipFill>
        <p:spPr>
          <a:xfrm>
            <a:off x="3044952" y="3685032"/>
            <a:ext cx="4736592" cy="3189732"/>
          </a:xfrm>
          <a:prstGeom prst="rect">
            <a:avLst/>
          </a:prstGeom>
        </p:spPr>
      </p:pic>
      <p:sp>
        <p:nvSpPr>
          <p:cNvPr id="5" name="TextBox 4">
            <a:extLst>
              <a:ext uri="{FF2B5EF4-FFF2-40B4-BE49-F238E27FC236}">
                <a16:creationId xmlns:a16="http://schemas.microsoft.com/office/drawing/2014/main" id="{03E2B4C8-99D0-DC19-7AE6-90634C9081B5}"/>
              </a:ext>
            </a:extLst>
          </p:cNvPr>
          <p:cNvSpPr txBox="1"/>
          <p:nvPr/>
        </p:nvSpPr>
        <p:spPr>
          <a:xfrm>
            <a:off x="5006715" y="4766871"/>
            <a:ext cx="734518" cy="400110"/>
          </a:xfrm>
          <a:prstGeom prst="rect">
            <a:avLst/>
          </a:prstGeom>
          <a:noFill/>
        </p:spPr>
        <p:txBody>
          <a:bodyPr wrap="square" rtlCol="0">
            <a:spAutoFit/>
          </a:bodyPr>
          <a:lstStyle/>
          <a:p>
            <a:r>
              <a:rPr lang="en-US" sz="2000" b="1" dirty="0">
                <a:solidFill>
                  <a:srgbClr val="FF0000"/>
                </a:solidFill>
              </a:rPr>
              <a:t>1.9x</a:t>
            </a:r>
          </a:p>
        </p:txBody>
      </p:sp>
      <p:sp>
        <p:nvSpPr>
          <p:cNvPr id="7" name="TextBox 6">
            <a:extLst>
              <a:ext uri="{FF2B5EF4-FFF2-40B4-BE49-F238E27FC236}">
                <a16:creationId xmlns:a16="http://schemas.microsoft.com/office/drawing/2014/main" id="{9547CA84-E969-97C0-B4E3-03434D29DECC}"/>
              </a:ext>
            </a:extLst>
          </p:cNvPr>
          <p:cNvSpPr txBox="1"/>
          <p:nvPr/>
        </p:nvSpPr>
        <p:spPr>
          <a:xfrm>
            <a:off x="6010868" y="4766871"/>
            <a:ext cx="734518" cy="400110"/>
          </a:xfrm>
          <a:prstGeom prst="rect">
            <a:avLst/>
          </a:prstGeom>
          <a:noFill/>
        </p:spPr>
        <p:txBody>
          <a:bodyPr wrap="square" rtlCol="0">
            <a:spAutoFit/>
          </a:bodyPr>
          <a:lstStyle/>
          <a:p>
            <a:r>
              <a:rPr lang="en-US" sz="2000" b="1" dirty="0">
                <a:solidFill>
                  <a:srgbClr val="FF0000"/>
                </a:solidFill>
              </a:rPr>
              <a:t>1.1x</a:t>
            </a:r>
          </a:p>
        </p:txBody>
      </p:sp>
      <p:sp>
        <p:nvSpPr>
          <p:cNvPr id="9" name="TextBox 8">
            <a:extLst>
              <a:ext uri="{FF2B5EF4-FFF2-40B4-BE49-F238E27FC236}">
                <a16:creationId xmlns:a16="http://schemas.microsoft.com/office/drawing/2014/main" id="{49183DCB-6E71-EDA3-A759-0AE533944C20}"/>
              </a:ext>
            </a:extLst>
          </p:cNvPr>
          <p:cNvSpPr txBox="1"/>
          <p:nvPr/>
        </p:nvSpPr>
        <p:spPr>
          <a:xfrm>
            <a:off x="7044814" y="4766871"/>
            <a:ext cx="734518" cy="400110"/>
          </a:xfrm>
          <a:prstGeom prst="rect">
            <a:avLst/>
          </a:prstGeom>
          <a:noFill/>
        </p:spPr>
        <p:txBody>
          <a:bodyPr wrap="square" rtlCol="0">
            <a:spAutoFit/>
          </a:bodyPr>
          <a:lstStyle/>
          <a:p>
            <a:r>
              <a:rPr lang="en-US" sz="2000" b="1" dirty="0">
                <a:solidFill>
                  <a:srgbClr val="FF0000"/>
                </a:solidFill>
              </a:rPr>
              <a:t>3.8x</a:t>
            </a:r>
          </a:p>
        </p:txBody>
      </p:sp>
    </p:spTree>
    <p:custDataLst>
      <p:tags r:id="rId1"/>
    </p:custDataLst>
    <p:extLst>
      <p:ext uri="{BB962C8B-B14F-4D97-AF65-F5344CB8AC3E}">
        <p14:creationId xmlns:p14="http://schemas.microsoft.com/office/powerpoint/2010/main" val="2440454487"/>
      </p:ext>
    </p:extLst>
  </p:cSld>
  <p:clrMapOvr>
    <a:masterClrMapping/>
  </p:clrMapOvr>
  <mc:AlternateContent xmlns:mc="http://schemas.openxmlformats.org/markup-compatibility/2006" xmlns:p14="http://schemas.microsoft.com/office/powerpoint/2010/main">
    <mc:Choice Requires="p14">
      <p:transition spd="slow" p14:dur="2000" advTm="26369"/>
    </mc:Choice>
    <mc:Fallback xmlns="">
      <p:transition spd="slow" advTm="263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7997-B054-C0E4-7F82-9BE991DA660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6630FBB2-78CD-0693-A33C-2048BE88D652}"/>
              </a:ext>
            </a:extLst>
          </p:cNvPr>
          <p:cNvSpPr>
            <a:spLocks noGrp="1"/>
          </p:cNvSpPr>
          <p:nvPr>
            <p:ph idx="1"/>
          </p:nvPr>
        </p:nvSpPr>
        <p:spPr/>
        <p:txBody>
          <a:bodyPr>
            <a:normAutofit fontScale="92500" lnSpcReduction="20000"/>
          </a:bodyPr>
          <a:lstStyle/>
          <a:p>
            <a:r>
              <a:rPr lang="en-US" dirty="0"/>
              <a:t>We have successfully repurposed RT Cores to develop </a:t>
            </a:r>
            <a:r>
              <a:rPr lang="en-US" dirty="0" err="1"/>
              <a:t>LibRTS</a:t>
            </a:r>
            <a:r>
              <a:rPr lang="en-US" dirty="0"/>
              <a:t>, a general spatial index library</a:t>
            </a:r>
          </a:p>
          <a:p>
            <a:pPr lvl="1">
              <a:buFontTx/>
              <a:buChar char="-"/>
            </a:pPr>
            <a:r>
              <a:rPr lang="en-US" dirty="0"/>
              <a:t>Achieving top-tier performance as the fastest Spatial Indexing tool  </a:t>
            </a:r>
          </a:p>
          <a:p>
            <a:endParaRPr lang="en-US" dirty="0"/>
          </a:p>
          <a:p>
            <a:r>
              <a:rPr lang="en-US" dirty="0"/>
              <a:t>Three major technical challenges have been addressed: translation, load-balancing, and mutability</a:t>
            </a:r>
          </a:p>
          <a:p>
            <a:pPr lvl="1">
              <a:buFontTx/>
              <a:buChar char="-"/>
            </a:pPr>
            <a:r>
              <a:rPr lang="en-US" dirty="0"/>
              <a:t>By graphics-only features on RT-cores, such as instancing, motion blur,- shader execution reordering, …</a:t>
            </a:r>
          </a:p>
          <a:p>
            <a:pPr lvl="1">
              <a:buFontTx/>
              <a:buChar char="-"/>
            </a:pPr>
            <a:r>
              <a:rPr lang="en-US" dirty="0"/>
              <a:t>Our solutions can be used for RT software development in other applications</a:t>
            </a:r>
          </a:p>
          <a:p>
            <a:endParaRPr lang="en-US" dirty="0"/>
          </a:p>
          <a:p>
            <a:r>
              <a:rPr lang="en-US" dirty="0" err="1"/>
              <a:t>LibRTS</a:t>
            </a:r>
            <a:r>
              <a:rPr lang="en-US" dirty="0"/>
              <a:t> is developed for non-RT programming users too, aiming for broad adoption in applications community</a:t>
            </a:r>
          </a:p>
          <a:p>
            <a:pPr lvl="1">
              <a:buFontTx/>
              <a:buChar char="-"/>
            </a:pPr>
            <a:r>
              <a:rPr lang="en-US" dirty="0"/>
              <a:t>It is a header only library with an easy interface</a:t>
            </a:r>
          </a:p>
          <a:p>
            <a:r>
              <a:rPr lang="en-US" dirty="0"/>
              <a:t>Open-source </a:t>
            </a:r>
            <a:r>
              <a:rPr lang="en-US" dirty="0" err="1"/>
              <a:t>LibRTS</a:t>
            </a:r>
            <a:r>
              <a:rPr lang="en-US" dirty="0"/>
              <a:t> is available at </a:t>
            </a:r>
            <a:r>
              <a:rPr lang="en-US" b="1" dirty="0">
                <a:solidFill>
                  <a:srgbClr val="C00000"/>
                </a:solidFill>
              </a:rPr>
              <a:t>https://</a:t>
            </a:r>
            <a:r>
              <a:rPr lang="en-US" b="1" dirty="0" err="1">
                <a:solidFill>
                  <a:srgbClr val="C00000"/>
                </a:solidFill>
              </a:rPr>
              <a:t>github.com</a:t>
            </a:r>
            <a:r>
              <a:rPr lang="en-US" b="1" dirty="0">
                <a:solidFill>
                  <a:srgbClr val="C00000"/>
                </a:solidFill>
              </a:rPr>
              <a:t>/</a:t>
            </a:r>
            <a:r>
              <a:rPr lang="en-US" b="1" dirty="0" err="1">
                <a:solidFill>
                  <a:srgbClr val="C00000"/>
                </a:solidFill>
              </a:rPr>
              <a:t>RTSpatial</a:t>
            </a:r>
            <a:r>
              <a:rPr lang="en-US" b="1" dirty="0">
                <a:solidFill>
                  <a:srgbClr val="C00000"/>
                </a:solidFill>
              </a:rPr>
              <a:t>/</a:t>
            </a:r>
            <a:r>
              <a:rPr lang="en-US" b="1" dirty="0" err="1">
                <a:solidFill>
                  <a:srgbClr val="C00000"/>
                </a:solidFill>
              </a:rPr>
              <a:t>PPoPPAE</a:t>
            </a:r>
            <a:endParaRPr lang="en-US" b="1" dirty="0">
              <a:solidFill>
                <a:srgbClr val="C00000"/>
              </a:solidFill>
            </a:endParaRPr>
          </a:p>
          <a:p>
            <a:pPr>
              <a:buFontTx/>
              <a:buChar char="-"/>
            </a:pPr>
            <a:endParaRPr lang="en-US" dirty="0"/>
          </a:p>
        </p:txBody>
      </p:sp>
      <p:sp>
        <p:nvSpPr>
          <p:cNvPr id="4" name="Slide Number Placeholder 3">
            <a:extLst>
              <a:ext uri="{FF2B5EF4-FFF2-40B4-BE49-F238E27FC236}">
                <a16:creationId xmlns:a16="http://schemas.microsoft.com/office/drawing/2014/main" id="{1A7151A8-FB75-2EB1-129A-0EDBC831E7B1}"/>
              </a:ext>
            </a:extLst>
          </p:cNvPr>
          <p:cNvSpPr>
            <a:spLocks noGrp="1"/>
          </p:cNvSpPr>
          <p:nvPr>
            <p:ph type="sldNum" sz="quarter" idx="12"/>
          </p:nvPr>
        </p:nvSpPr>
        <p:spPr/>
        <p:txBody>
          <a:bodyPr/>
          <a:lstStyle/>
          <a:p>
            <a:fld id="{9D3D49B9-F9C9-8A41-9FE2-284E129F6E43}" type="slidenum">
              <a:rPr lang="en-US" smtClean="0"/>
              <a:t>24</a:t>
            </a:fld>
            <a:endParaRPr lang="en-US"/>
          </a:p>
        </p:txBody>
      </p:sp>
      <p:sp>
        <p:nvSpPr>
          <p:cNvPr id="5" name="Rounded Rectangle 4">
            <a:extLst>
              <a:ext uri="{FF2B5EF4-FFF2-40B4-BE49-F238E27FC236}">
                <a16:creationId xmlns:a16="http://schemas.microsoft.com/office/drawing/2014/main" id="{BF47F7DD-87DF-4DEE-C052-4AE112973F44}"/>
              </a:ext>
            </a:extLst>
          </p:cNvPr>
          <p:cNvSpPr/>
          <p:nvPr/>
        </p:nvSpPr>
        <p:spPr>
          <a:xfrm>
            <a:off x="3047674" y="5912595"/>
            <a:ext cx="6096652" cy="945405"/>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Thank you!             </a:t>
            </a:r>
          </a:p>
          <a:p>
            <a:pPr algn="ctr"/>
            <a:r>
              <a:rPr lang="en-US" sz="3200" b="1" dirty="0">
                <a:solidFill>
                  <a:schemeClr val="bg1"/>
                </a:solidFill>
              </a:rPr>
              <a:t>Email: geng.161@osu.edu</a:t>
            </a:r>
          </a:p>
        </p:txBody>
      </p:sp>
      <p:pic>
        <p:nvPicPr>
          <p:cNvPr id="6" name="Picture 5">
            <a:extLst>
              <a:ext uri="{FF2B5EF4-FFF2-40B4-BE49-F238E27FC236}">
                <a16:creationId xmlns:a16="http://schemas.microsoft.com/office/drawing/2014/main" id="{127E3184-1EB1-A4D4-0829-5A3CA4210BA9}"/>
              </a:ext>
            </a:extLst>
          </p:cNvPr>
          <p:cNvPicPr>
            <a:picLocks noChangeAspect="1"/>
          </p:cNvPicPr>
          <p:nvPr/>
        </p:nvPicPr>
        <p:blipFill>
          <a:blip r:embed="rId4"/>
          <a:stretch>
            <a:fillRect/>
          </a:stretch>
        </p:blipFill>
        <p:spPr>
          <a:xfrm>
            <a:off x="0" y="6042910"/>
            <a:ext cx="2529090" cy="815090"/>
          </a:xfrm>
          <a:prstGeom prst="rect">
            <a:avLst/>
          </a:prstGeom>
        </p:spPr>
      </p:pic>
    </p:spTree>
    <p:custDataLst>
      <p:tags r:id="rId1"/>
    </p:custDataLst>
    <p:extLst>
      <p:ext uri="{BB962C8B-B14F-4D97-AF65-F5344CB8AC3E}">
        <p14:creationId xmlns:p14="http://schemas.microsoft.com/office/powerpoint/2010/main" val="2251889225"/>
      </p:ext>
    </p:extLst>
  </p:cSld>
  <p:clrMapOvr>
    <a:masterClrMapping/>
  </p:clrMapOvr>
  <mc:AlternateContent xmlns:mc="http://schemas.openxmlformats.org/markup-compatibility/2006" xmlns:p14="http://schemas.microsoft.com/office/powerpoint/2010/main">
    <mc:Choice Requires="p14">
      <p:transition spd="slow" p14:dur="2000" advTm="31316"/>
    </mc:Choice>
    <mc:Fallback xmlns="">
      <p:transition spd="slow" advTm="313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2BBB-C244-A8D6-4DAF-C618DF7583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84BE31-B0A1-8372-435C-CC604BB7662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EB0B1D0-4C1C-8998-F4D0-BB7ABE2AC188}"/>
              </a:ext>
            </a:extLst>
          </p:cNvPr>
          <p:cNvSpPr>
            <a:spLocks noGrp="1"/>
          </p:cNvSpPr>
          <p:nvPr>
            <p:ph type="sldNum" sz="quarter" idx="12"/>
          </p:nvPr>
        </p:nvSpPr>
        <p:spPr/>
        <p:txBody>
          <a:bodyPr/>
          <a:lstStyle/>
          <a:p>
            <a:fld id="{9D3D49B9-F9C9-8A41-9FE2-284E129F6E43}" type="slidenum">
              <a:rPr lang="en-US" smtClean="0"/>
              <a:t>25</a:t>
            </a:fld>
            <a:endParaRPr lang="en-US"/>
          </a:p>
        </p:txBody>
      </p:sp>
    </p:spTree>
    <p:extLst>
      <p:ext uri="{BB962C8B-B14F-4D97-AF65-F5344CB8AC3E}">
        <p14:creationId xmlns:p14="http://schemas.microsoft.com/office/powerpoint/2010/main" val="1207269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E9FB-F83B-A9E9-3504-C42E54E744E6}"/>
              </a:ext>
            </a:extLst>
          </p:cNvPr>
          <p:cNvSpPr>
            <a:spLocks noGrp="1"/>
          </p:cNvSpPr>
          <p:nvPr>
            <p:ph type="title"/>
          </p:nvPr>
        </p:nvSpPr>
        <p:spPr/>
        <p:txBody>
          <a:bodyPr/>
          <a:lstStyle/>
          <a:p>
            <a:r>
              <a:rPr lang="en-US" dirty="0"/>
              <a:t>Three Challenges</a:t>
            </a:r>
          </a:p>
        </p:txBody>
      </p:sp>
      <p:sp>
        <p:nvSpPr>
          <p:cNvPr id="3" name="Content Placeholder 2">
            <a:extLst>
              <a:ext uri="{FF2B5EF4-FFF2-40B4-BE49-F238E27FC236}">
                <a16:creationId xmlns:a16="http://schemas.microsoft.com/office/drawing/2014/main" id="{4E397947-C668-0645-3140-617911627FC2}"/>
              </a:ext>
            </a:extLst>
          </p:cNvPr>
          <p:cNvSpPr>
            <a:spLocks noGrp="1"/>
          </p:cNvSpPr>
          <p:nvPr>
            <p:ph idx="1"/>
          </p:nvPr>
        </p:nvSpPr>
        <p:spPr/>
        <p:txBody>
          <a:bodyPr>
            <a:normAutofit lnSpcReduction="10000"/>
          </a:bodyPr>
          <a:lstStyle/>
          <a:p>
            <a:r>
              <a:rPr lang="en-US" dirty="0"/>
              <a:t>Translation</a:t>
            </a:r>
          </a:p>
          <a:p>
            <a:pPr lvl="1">
              <a:buFontTx/>
              <a:buChar char="-"/>
            </a:pPr>
            <a:r>
              <a:rPr lang="en-US" dirty="0"/>
              <a:t>RT cores only works for </a:t>
            </a:r>
            <a:r>
              <a:rPr lang="en-US" dirty="0">
                <a:solidFill>
                  <a:srgbClr val="FF0000"/>
                </a:solidFill>
              </a:rPr>
              <a:t>ray-primitive intersection</a:t>
            </a:r>
          </a:p>
          <a:p>
            <a:pPr lvl="1">
              <a:buFontTx/>
              <a:buChar char="-"/>
            </a:pPr>
            <a:r>
              <a:rPr lang="en-US" dirty="0"/>
              <a:t>Spatial index needs to support various forms of queries with a specific predicate</a:t>
            </a:r>
          </a:p>
          <a:p>
            <a:endParaRPr lang="en-US" dirty="0"/>
          </a:p>
          <a:p>
            <a:r>
              <a:rPr lang="en-US" dirty="0"/>
              <a:t>Load-balance</a:t>
            </a:r>
          </a:p>
          <a:p>
            <a:pPr lvl="1">
              <a:buFontTx/>
              <a:buChar char="-"/>
            </a:pPr>
            <a:r>
              <a:rPr lang="en-US" dirty="0">
                <a:solidFill>
                  <a:srgbClr val="FF0000"/>
                </a:solidFill>
              </a:rPr>
              <a:t>Single-ray model</a:t>
            </a:r>
          </a:p>
          <a:p>
            <a:pPr lvl="1">
              <a:buFontTx/>
              <a:buChar char="-"/>
            </a:pPr>
            <a:r>
              <a:rPr lang="en-US" dirty="0"/>
              <a:t>Intersection processed serially by the thread that casts the ray</a:t>
            </a:r>
          </a:p>
          <a:p>
            <a:endParaRPr lang="en-US" dirty="0"/>
          </a:p>
          <a:p>
            <a:r>
              <a:rPr lang="en-US" dirty="0"/>
              <a:t>Mutability</a:t>
            </a:r>
          </a:p>
          <a:p>
            <a:pPr lvl="1">
              <a:buFontTx/>
              <a:buChar char="-"/>
            </a:pPr>
            <a:r>
              <a:rPr lang="en-US" dirty="0"/>
              <a:t>RT cores only support updating the </a:t>
            </a:r>
            <a:r>
              <a:rPr lang="en-US" dirty="0">
                <a:solidFill>
                  <a:srgbClr val="FF0000"/>
                </a:solidFill>
              </a:rPr>
              <a:t>coordinates of primitives</a:t>
            </a:r>
          </a:p>
          <a:p>
            <a:pPr lvl="1">
              <a:buFontTx/>
              <a:buChar char="-"/>
            </a:pPr>
            <a:r>
              <a:rPr lang="en-US" dirty="0"/>
              <a:t>Spatial index needs to be able to insert/delete and update</a:t>
            </a:r>
          </a:p>
        </p:txBody>
      </p:sp>
      <p:sp>
        <p:nvSpPr>
          <p:cNvPr id="4" name="Slide Number Placeholder 3">
            <a:extLst>
              <a:ext uri="{FF2B5EF4-FFF2-40B4-BE49-F238E27FC236}">
                <a16:creationId xmlns:a16="http://schemas.microsoft.com/office/drawing/2014/main" id="{7F997194-1744-4E97-181B-CFC36AA1FF34}"/>
              </a:ext>
            </a:extLst>
          </p:cNvPr>
          <p:cNvSpPr>
            <a:spLocks noGrp="1"/>
          </p:cNvSpPr>
          <p:nvPr>
            <p:ph type="sldNum" sz="quarter" idx="12"/>
          </p:nvPr>
        </p:nvSpPr>
        <p:spPr/>
        <p:txBody>
          <a:bodyPr/>
          <a:lstStyle/>
          <a:p>
            <a:fld id="{9D3D49B9-F9C9-8A41-9FE2-284E129F6E43}" type="slidenum">
              <a:rPr lang="en-US" smtClean="0"/>
              <a:t>26</a:t>
            </a:fld>
            <a:endParaRPr lang="en-US"/>
          </a:p>
        </p:txBody>
      </p:sp>
    </p:spTree>
    <p:custDataLst>
      <p:tags r:id="rId1"/>
    </p:custDataLst>
    <p:extLst>
      <p:ext uri="{BB962C8B-B14F-4D97-AF65-F5344CB8AC3E}">
        <p14:creationId xmlns:p14="http://schemas.microsoft.com/office/powerpoint/2010/main" val="3874583063"/>
      </p:ext>
    </p:extLst>
  </p:cSld>
  <p:clrMapOvr>
    <a:masterClrMapping/>
  </p:clrMapOvr>
  <mc:AlternateContent xmlns:mc="http://schemas.openxmlformats.org/markup-compatibility/2006" xmlns:p14="http://schemas.microsoft.com/office/powerpoint/2010/main">
    <mc:Choice Requires="p14">
      <p:transition spd="slow" p14:dur="2000" advTm="67601"/>
    </mc:Choice>
    <mc:Fallback xmlns="">
      <p:transition spd="slow" advTm="67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7AFF-76FA-E2D8-70EE-16782976DFC5}"/>
              </a:ext>
            </a:extLst>
          </p:cNvPr>
          <p:cNvSpPr>
            <a:spLocks noGrp="1"/>
          </p:cNvSpPr>
          <p:nvPr>
            <p:ph type="title"/>
          </p:nvPr>
        </p:nvSpPr>
        <p:spPr/>
        <p:txBody>
          <a:bodyPr>
            <a:normAutofit fontScale="90000"/>
          </a:bodyPr>
          <a:lstStyle/>
          <a:p>
            <a:r>
              <a:rPr lang="en-US" dirty="0"/>
              <a:t>Translation Challenge: Range-Contains Query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FEEFAE-3D0F-679C-F5DB-6B0F7D8F612F}"/>
                  </a:ext>
                </a:extLst>
              </p:cNvPr>
              <p:cNvSpPr>
                <a:spLocks noGrp="1"/>
              </p:cNvSpPr>
              <p:nvPr>
                <p:ph idx="1"/>
              </p:nvPr>
            </p:nvSpPr>
            <p:spPr/>
            <p:txBody>
              <a:bodyPr/>
              <a:lstStyle/>
              <a:p>
                <a:r>
                  <a:rPr lang="en-US" dirty="0"/>
                  <a:t>Range – Contains</a:t>
                </a:r>
              </a:p>
              <a:p>
                <a:pPr lvl="1">
                  <a:buFontTx/>
                  <a:buChar char="-"/>
                </a:pPr>
                <a:r>
                  <a:rPr lang="en-US" dirty="0"/>
                  <a:t>Observation: Contains</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𝑠</m:t>
                        </m:r>
                      </m:e>
                    </m:d>
                    <m:r>
                      <a:rPr lang="en-US" b="0" i="1" smtClean="0">
                        <a:latin typeface="Cambria Math" panose="02040503050406030204" pitchFamily="18" charset="0"/>
                      </a:rPr>
                      <m:t> </m:t>
                    </m:r>
                    <m:r>
                      <a:rPr lang="en-US" b="0" i="1" smtClean="0">
                        <a:latin typeface="Cambria Math" panose="02040503050406030204" pitchFamily="18" charset="0"/>
                      </a:rPr>
                      <m:t>𝑖𝑠</m:t>
                    </m:r>
                    <m:r>
                      <a:rPr lang="en-US" b="0" i="1" smtClean="0">
                        <a:latin typeface="Cambria Math" panose="02040503050406030204" pitchFamily="18" charset="0"/>
                      </a:rPr>
                      <m:t> </m:t>
                    </m:r>
                    <m:r>
                      <a:rPr lang="en-US" b="0" i="1" smtClean="0">
                        <a:latin typeface="Cambria Math" panose="02040503050406030204" pitchFamily="18" charset="0"/>
                      </a:rPr>
                      <m:t>𝑡𝑟𝑢𝑒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𝑟</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must</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contain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center</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of</m:t>
                    </m:r>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𝑠</m:t>
                    </m:r>
                  </m:oMath>
                </a14:m>
                <a:endParaRPr lang="en-US" dirty="0"/>
              </a:p>
              <a:p>
                <a:pPr lvl="1">
                  <a:buFontTx/>
                  <a:buChar char="-"/>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8FFEEFAE-3D0F-679C-F5DB-6B0F7D8F612F}"/>
                  </a:ext>
                </a:extLst>
              </p:cNvPr>
              <p:cNvSpPr>
                <a:spLocks noGrp="1" noRot="1" noChangeAspect="1" noMove="1" noResize="1" noEditPoints="1" noAdjustHandles="1" noChangeArrowheads="1" noChangeShapeType="1" noTextEdit="1"/>
              </p:cNvSpPr>
              <p:nvPr>
                <p:ph idx="1"/>
              </p:nvPr>
            </p:nvSpPr>
            <p:spPr>
              <a:blipFill>
                <a:blip r:embed="rId4"/>
                <a:stretch>
                  <a:fillRect l="-1086" t="-222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C7A49C6-333C-0FF2-65FE-98988082A7E0}"/>
              </a:ext>
            </a:extLst>
          </p:cNvPr>
          <p:cNvSpPr>
            <a:spLocks noGrp="1"/>
          </p:cNvSpPr>
          <p:nvPr>
            <p:ph type="sldNum" sz="quarter" idx="12"/>
          </p:nvPr>
        </p:nvSpPr>
        <p:spPr/>
        <p:txBody>
          <a:bodyPr/>
          <a:lstStyle/>
          <a:p>
            <a:fld id="{9D3D49B9-F9C9-8A41-9FE2-284E129F6E43}" type="slidenum">
              <a:rPr lang="en-US" smtClean="0"/>
              <a:t>27</a:t>
            </a:fld>
            <a:endParaRPr lang="en-US" dirty="0"/>
          </a:p>
        </p:txBody>
      </p:sp>
      <p:sp>
        <p:nvSpPr>
          <p:cNvPr id="24" name="Right Arrow 23">
            <a:extLst>
              <a:ext uri="{FF2B5EF4-FFF2-40B4-BE49-F238E27FC236}">
                <a16:creationId xmlns:a16="http://schemas.microsoft.com/office/drawing/2014/main" id="{D52B81C6-F91F-0E21-14C5-E4ACDC080E72}"/>
              </a:ext>
            </a:extLst>
          </p:cNvPr>
          <p:cNvSpPr/>
          <p:nvPr/>
        </p:nvSpPr>
        <p:spPr>
          <a:xfrm>
            <a:off x="4460623" y="3042192"/>
            <a:ext cx="2198300" cy="708551"/>
          </a:xfrm>
          <a:prstGeom prst="rightArrow">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95C4674-B12D-9535-5B28-EFF1801FE7C2}"/>
              </a:ext>
            </a:extLst>
          </p:cNvPr>
          <p:cNvGrpSpPr/>
          <p:nvPr/>
        </p:nvGrpSpPr>
        <p:grpSpPr>
          <a:xfrm>
            <a:off x="4324247" y="4832798"/>
            <a:ext cx="2198300" cy="914400"/>
            <a:chOff x="4324247" y="4832798"/>
            <a:chExt cx="2198300" cy="914400"/>
          </a:xfrm>
        </p:grpSpPr>
        <p:sp>
          <p:nvSpPr>
            <p:cNvPr id="16" name="Right Arrow 15">
              <a:extLst>
                <a:ext uri="{FF2B5EF4-FFF2-40B4-BE49-F238E27FC236}">
                  <a16:creationId xmlns:a16="http://schemas.microsoft.com/office/drawing/2014/main" id="{DE10144F-20C2-C7C4-6C98-92B18F5F8708}"/>
                </a:ext>
              </a:extLst>
            </p:cNvPr>
            <p:cNvSpPr/>
            <p:nvPr/>
          </p:nvSpPr>
          <p:spPr>
            <a:xfrm rot="10800000">
              <a:off x="4324247" y="4925787"/>
              <a:ext cx="2198300" cy="708551"/>
            </a:xfrm>
            <a:prstGeom prst="rightArrow">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pic>
          <p:nvPicPr>
            <p:cNvPr id="35" name="Graphic 34" descr="Close with solid fill">
              <a:extLst>
                <a:ext uri="{FF2B5EF4-FFF2-40B4-BE49-F238E27FC236}">
                  <a16:creationId xmlns:a16="http://schemas.microsoft.com/office/drawing/2014/main" id="{F8E4E00B-2415-4321-C11E-EE7816B4C2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0012" y="4832798"/>
              <a:ext cx="914400" cy="914400"/>
            </a:xfrm>
            <a:prstGeom prst="rect">
              <a:avLst/>
            </a:prstGeom>
          </p:spPr>
        </p:pic>
      </p:grpSp>
      <p:grpSp>
        <p:nvGrpSpPr>
          <p:cNvPr id="22" name="Group 21">
            <a:extLst>
              <a:ext uri="{FF2B5EF4-FFF2-40B4-BE49-F238E27FC236}">
                <a16:creationId xmlns:a16="http://schemas.microsoft.com/office/drawing/2014/main" id="{1C9D6E47-2CD3-AEF7-14BC-DBAA304317A3}"/>
              </a:ext>
            </a:extLst>
          </p:cNvPr>
          <p:cNvGrpSpPr/>
          <p:nvPr/>
        </p:nvGrpSpPr>
        <p:grpSpPr>
          <a:xfrm>
            <a:off x="1540298" y="4627523"/>
            <a:ext cx="2838921" cy="2154756"/>
            <a:chOff x="1540298" y="4627523"/>
            <a:chExt cx="2838921" cy="2154756"/>
          </a:xfrm>
        </p:grpSpPr>
        <p:sp>
          <p:nvSpPr>
            <p:cNvPr id="25" name="Rectangle 24">
              <a:extLst>
                <a:ext uri="{FF2B5EF4-FFF2-40B4-BE49-F238E27FC236}">
                  <a16:creationId xmlns:a16="http://schemas.microsoft.com/office/drawing/2014/main" id="{A2B741A8-E8A8-9502-3D63-3B5A27778E41}"/>
                </a:ext>
              </a:extLst>
            </p:cNvPr>
            <p:cNvSpPr/>
            <p:nvPr/>
          </p:nvSpPr>
          <p:spPr>
            <a:xfrm>
              <a:off x="1550999" y="4657824"/>
              <a:ext cx="2371060" cy="17589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9C90EFF-4FF3-F4BE-5D4B-3388082CC43F}"/>
                </a:ext>
              </a:extLst>
            </p:cNvPr>
            <p:cNvSpPr/>
            <p:nvPr/>
          </p:nvSpPr>
          <p:spPr>
            <a:xfrm>
              <a:off x="3128122" y="5713707"/>
              <a:ext cx="1251097"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5C961C9-1A36-95BD-13ED-201BB75C9F20}"/>
                    </a:ext>
                  </a:extLst>
                </p:cNvPr>
                <p:cNvSpPr txBox="1"/>
                <p:nvPr/>
              </p:nvSpPr>
              <p:spPr>
                <a:xfrm>
                  <a:off x="2182595" y="5008287"/>
                  <a:ext cx="1411767" cy="646331"/>
                </a:xfrm>
                <a:prstGeom prst="rect">
                  <a:avLst/>
                </a:prstGeom>
                <a:noFill/>
              </p:spPr>
              <p:txBody>
                <a:bodyPr wrap="square">
                  <a:spAutoFit/>
                </a:bodyPr>
                <a:lstStyle/>
                <a:p>
                  <a14:m>
                    <m:oMath xmlns:m="http://schemas.openxmlformats.org/officeDocument/2006/math">
                      <m:r>
                        <a:rPr lang="en-US" b="0" i="1" smtClean="0">
                          <a:solidFill>
                            <a:schemeClr val="bg1"/>
                          </a:solidFill>
                          <a:latin typeface="Cambria Math" panose="02040503050406030204" pitchFamily="18" charset="0"/>
                        </a:rPr>
                        <m:t>𝑟</m:t>
                      </m:r>
                      <m:r>
                        <a:rPr lang="en-US" b="0" i="1" smtClean="0">
                          <a:solidFill>
                            <a:schemeClr val="bg1"/>
                          </a:solidFill>
                          <a:latin typeface="Cambria Math" panose="02040503050406030204" pitchFamily="18" charset="0"/>
                        </a:rPr>
                        <m:t> </m:t>
                      </m:r>
                    </m:oMath>
                  </a14:m>
                  <a:r>
                    <a:rPr lang="en-US" dirty="0">
                      <a:solidFill>
                        <a:schemeClr val="bg1"/>
                      </a:solidFill>
                    </a:rPr>
                    <a:t>does</a:t>
                  </a:r>
                  <a:r>
                    <a:rPr lang="en-US" dirty="0">
                      <a:solidFill>
                        <a:srgbClr val="FF0000"/>
                      </a:solidFill>
                    </a:rPr>
                    <a:t> not </a:t>
                  </a:r>
                  <a:r>
                    <a:rPr lang="en-US" dirty="0">
                      <a:solidFill>
                        <a:schemeClr val="bg1"/>
                      </a:solidFill>
                    </a:rPr>
                    <a:t>contains </a:t>
                  </a:r>
                  <a14:m>
                    <m:oMath xmlns:m="http://schemas.openxmlformats.org/officeDocument/2006/math">
                      <m:r>
                        <a:rPr lang="en-US" i="1" smtClean="0">
                          <a:solidFill>
                            <a:schemeClr val="bg1"/>
                          </a:solidFill>
                          <a:latin typeface="Cambria Math" panose="02040503050406030204" pitchFamily="18" charset="0"/>
                        </a:rPr>
                        <m:t>𝑠</m:t>
                      </m:r>
                    </m:oMath>
                  </a14:m>
                  <a:endParaRPr lang="en-US" dirty="0">
                    <a:solidFill>
                      <a:schemeClr val="bg1"/>
                    </a:solidFill>
                  </a:endParaRPr>
                </a:p>
              </p:txBody>
            </p:sp>
          </mc:Choice>
          <mc:Fallback xmlns="">
            <p:sp>
              <p:nvSpPr>
                <p:cNvPr id="41" name="TextBox 40">
                  <a:extLst>
                    <a:ext uri="{FF2B5EF4-FFF2-40B4-BE49-F238E27FC236}">
                      <a16:creationId xmlns:a16="http://schemas.microsoft.com/office/drawing/2014/main" id="{D5C961C9-1A36-95BD-13ED-201BB75C9F20}"/>
                    </a:ext>
                  </a:extLst>
                </p:cNvPr>
                <p:cNvSpPr txBox="1">
                  <a:spLocks noRot="1" noChangeAspect="1" noMove="1" noResize="1" noEditPoints="1" noAdjustHandles="1" noChangeArrowheads="1" noChangeShapeType="1" noTextEdit="1"/>
                </p:cNvSpPr>
                <p:nvPr/>
              </p:nvSpPr>
              <p:spPr>
                <a:xfrm>
                  <a:off x="2182595" y="5008287"/>
                  <a:ext cx="1411767" cy="646331"/>
                </a:xfrm>
                <a:prstGeom prst="rect">
                  <a:avLst/>
                </a:prstGeom>
                <a:blipFill>
                  <a:blip r:embed="rId7"/>
                  <a:stretch>
                    <a:fillRect l="-2655" t="-384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0BA1C73-F0B7-5A56-6FFE-5BA9740E05D2}"/>
                    </a:ext>
                  </a:extLst>
                </p:cNvPr>
                <p:cNvSpPr txBox="1"/>
                <p:nvPr/>
              </p:nvSpPr>
              <p:spPr>
                <a:xfrm>
                  <a:off x="1540298" y="4627523"/>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p>
              </p:txBody>
            </p:sp>
          </mc:Choice>
          <mc:Fallback xmlns="">
            <p:sp>
              <p:nvSpPr>
                <p:cNvPr id="47" name="TextBox 46">
                  <a:extLst>
                    <a:ext uri="{FF2B5EF4-FFF2-40B4-BE49-F238E27FC236}">
                      <a16:creationId xmlns:a16="http://schemas.microsoft.com/office/drawing/2014/main" id="{40BA1C73-F0B7-5A56-6FFE-5BA9740E05D2}"/>
                    </a:ext>
                  </a:extLst>
                </p:cNvPr>
                <p:cNvSpPr txBox="1">
                  <a:spLocks noRot="1" noChangeAspect="1" noMove="1" noResize="1" noEditPoints="1" noAdjustHandles="1" noChangeArrowheads="1" noChangeShapeType="1" noTextEdit="1"/>
                </p:cNvSpPr>
                <p:nvPr/>
              </p:nvSpPr>
              <p:spPr>
                <a:xfrm>
                  <a:off x="1540298" y="4627523"/>
                  <a:ext cx="39987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3975C12-EA21-E9C5-35C7-6BA10A34D7D6}"/>
                    </a:ext>
                  </a:extLst>
                </p:cNvPr>
                <p:cNvSpPr txBox="1"/>
                <p:nvPr/>
              </p:nvSpPr>
              <p:spPr>
                <a:xfrm>
                  <a:off x="3085296" y="5637245"/>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p>
              </p:txBody>
            </p:sp>
          </mc:Choice>
          <mc:Fallback xmlns="">
            <p:sp>
              <p:nvSpPr>
                <p:cNvPr id="48" name="TextBox 47">
                  <a:extLst>
                    <a:ext uri="{FF2B5EF4-FFF2-40B4-BE49-F238E27FC236}">
                      <a16:creationId xmlns:a16="http://schemas.microsoft.com/office/drawing/2014/main" id="{13975C12-EA21-E9C5-35C7-6BA10A34D7D6}"/>
                    </a:ext>
                  </a:extLst>
                </p:cNvPr>
                <p:cNvSpPr txBox="1">
                  <a:spLocks noRot="1" noChangeAspect="1" noMove="1" noResize="1" noEditPoints="1" noAdjustHandles="1" noChangeArrowheads="1" noChangeShapeType="1" noTextEdit="1"/>
                </p:cNvSpPr>
                <p:nvPr/>
              </p:nvSpPr>
              <p:spPr>
                <a:xfrm>
                  <a:off x="3085296" y="5637245"/>
                  <a:ext cx="399879" cy="369332"/>
                </a:xfrm>
                <a:prstGeom prst="rect">
                  <a:avLst/>
                </a:prstGeom>
                <a:blipFill>
                  <a:blip r:embed="rId9"/>
                  <a:stretch>
                    <a:fillRect/>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55E2C026-5E54-BF7E-C0F9-5A7AA74157E1}"/>
              </a:ext>
            </a:extLst>
          </p:cNvPr>
          <p:cNvGrpSpPr/>
          <p:nvPr/>
        </p:nvGrpSpPr>
        <p:grpSpPr>
          <a:xfrm>
            <a:off x="6861207" y="4606492"/>
            <a:ext cx="2828220" cy="2175787"/>
            <a:chOff x="6861207" y="4606492"/>
            <a:chExt cx="2828220" cy="2175787"/>
          </a:xfrm>
        </p:grpSpPr>
        <p:sp>
          <p:nvSpPr>
            <p:cNvPr id="17" name="Rectangle 16">
              <a:extLst>
                <a:ext uri="{FF2B5EF4-FFF2-40B4-BE49-F238E27FC236}">
                  <a16:creationId xmlns:a16="http://schemas.microsoft.com/office/drawing/2014/main" id="{20C0D885-A54A-5E0A-C8AD-2614231D98E2}"/>
                </a:ext>
              </a:extLst>
            </p:cNvPr>
            <p:cNvSpPr/>
            <p:nvPr/>
          </p:nvSpPr>
          <p:spPr>
            <a:xfrm>
              <a:off x="6861207" y="4657824"/>
              <a:ext cx="2371060" cy="17589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6FC3DA-6E9C-6016-3D77-EEEEB5ACFE8B}"/>
                </a:ext>
              </a:extLst>
            </p:cNvPr>
            <p:cNvSpPr/>
            <p:nvPr/>
          </p:nvSpPr>
          <p:spPr>
            <a:xfrm>
              <a:off x="8438330" y="5713707"/>
              <a:ext cx="1251097"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564FD9C-87B9-7792-7BC1-2DC700285D0E}"/>
                </a:ext>
              </a:extLst>
            </p:cNvPr>
            <p:cNvCxnSpPr>
              <a:stCxn id="18" idx="1"/>
              <a:endCxn id="18" idx="3"/>
            </p:cNvCxnSpPr>
            <p:nvPr/>
          </p:nvCxnSpPr>
          <p:spPr>
            <a:xfrm>
              <a:off x="8438330" y="6247993"/>
              <a:ext cx="125109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BB0457-FCD5-76FB-AA1B-FCE30A62FFD1}"/>
                </a:ext>
              </a:extLst>
            </p:cNvPr>
            <p:cNvCxnSpPr>
              <a:cxnSpLocks/>
              <a:stCxn id="18" idx="0"/>
            </p:cNvCxnSpPr>
            <p:nvPr/>
          </p:nvCxnSpPr>
          <p:spPr>
            <a:xfrm>
              <a:off x="9063879" y="5713707"/>
              <a:ext cx="0" cy="10685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9C162E4A-A300-27A4-8927-E845227E5323}"/>
                </a:ext>
              </a:extLst>
            </p:cNvPr>
            <p:cNvSpPr/>
            <p:nvPr/>
          </p:nvSpPr>
          <p:spPr>
            <a:xfrm>
              <a:off x="9006144" y="6190259"/>
              <a:ext cx="115468" cy="1154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B6B9CCA-DE7D-6E3A-1A66-2685956516C3}"/>
                    </a:ext>
                  </a:extLst>
                </p:cNvPr>
                <p:cNvSpPr txBox="1"/>
                <p:nvPr/>
              </p:nvSpPr>
              <p:spPr>
                <a:xfrm>
                  <a:off x="7501176" y="4953549"/>
                  <a:ext cx="1529831" cy="615553"/>
                </a:xfrm>
                <a:prstGeom prst="rect">
                  <a:avLst/>
                </a:prstGeom>
                <a:noFill/>
              </p:spPr>
              <p:txBody>
                <a:bodyPr wrap="square" rtlCol="0">
                  <a:spAutoFit/>
                </a:bodyPr>
                <a:lstStyle/>
                <a:p>
                  <a14:m>
                    <m:oMath xmlns:m="http://schemas.openxmlformats.org/officeDocument/2006/math">
                      <m:r>
                        <a:rPr lang="en-US" sz="1700" b="0" i="1" smtClean="0">
                          <a:solidFill>
                            <a:schemeClr val="bg1"/>
                          </a:solidFill>
                          <a:latin typeface="Cambria Math" panose="02040503050406030204" pitchFamily="18" charset="0"/>
                        </a:rPr>
                        <m:t>𝑟</m:t>
                      </m:r>
                      <m:r>
                        <a:rPr lang="en-US" sz="1700" b="0" i="1" smtClean="0">
                          <a:solidFill>
                            <a:schemeClr val="bg1"/>
                          </a:solidFill>
                          <a:latin typeface="Cambria Math" panose="02040503050406030204" pitchFamily="18" charset="0"/>
                        </a:rPr>
                        <m:t> </m:t>
                      </m:r>
                    </m:oMath>
                  </a14:m>
                  <a:r>
                    <a:rPr lang="en-US" sz="1700" dirty="0">
                      <a:solidFill>
                        <a:srgbClr val="FF0000"/>
                      </a:solidFill>
                    </a:rPr>
                    <a:t>contains </a:t>
                  </a:r>
                </a:p>
                <a:p>
                  <a:r>
                    <a:rPr lang="en-US" sz="1700" dirty="0">
                      <a:solidFill>
                        <a:srgbClr val="FF0000"/>
                      </a:solidFill>
                    </a:rPr>
                    <a:t>the center of </a:t>
                  </a:r>
                  <a14:m>
                    <m:oMath xmlns:m="http://schemas.openxmlformats.org/officeDocument/2006/math">
                      <m:r>
                        <a:rPr lang="en-US" sz="1700" i="1">
                          <a:solidFill>
                            <a:schemeClr val="bg1"/>
                          </a:solidFill>
                          <a:latin typeface="Cambria Math" panose="02040503050406030204" pitchFamily="18" charset="0"/>
                        </a:rPr>
                        <m:t>𝑠</m:t>
                      </m:r>
                    </m:oMath>
                  </a14:m>
                  <a:endParaRPr lang="en-US" sz="1700" dirty="0">
                    <a:solidFill>
                      <a:schemeClr val="bg1"/>
                    </a:solidFill>
                  </a:endParaRPr>
                </a:p>
              </p:txBody>
            </p:sp>
          </mc:Choice>
          <mc:Fallback xmlns="">
            <p:sp>
              <p:nvSpPr>
                <p:cNvPr id="40" name="TextBox 39">
                  <a:extLst>
                    <a:ext uri="{FF2B5EF4-FFF2-40B4-BE49-F238E27FC236}">
                      <a16:creationId xmlns:a16="http://schemas.microsoft.com/office/drawing/2014/main" id="{EB6B9CCA-DE7D-6E3A-1A66-2685956516C3}"/>
                    </a:ext>
                  </a:extLst>
                </p:cNvPr>
                <p:cNvSpPr txBox="1">
                  <a:spLocks noRot="1" noChangeAspect="1" noMove="1" noResize="1" noEditPoints="1" noAdjustHandles="1" noChangeArrowheads="1" noChangeShapeType="1" noTextEdit="1"/>
                </p:cNvSpPr>
                <p:nvPr/>
              </p:nvSpPr>
              <p:spPr>
                <a:xfrm>
                  <a:off x="7501176" y="4953549"/>
                  <a:ext cx="1529831" cy="615553"/>
                </a:xfrm>
                <a:prstGeom prst="rect">
                  <a:avLst/>
                </a:prstGeom>
                <a:blipFill>
                  <a:blip r:embed="rId10"/>
                  <a:stretch>
                    <a:fillRect l="-2479" t="-4082" b="-12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D57547A-FE14-7F1F-6F16-BC01BE2CA7F8}"/>
                    </a:ext>
                  </a:extLst>
                </p:cNvPr>
                <p:cNvSpPr txBox="1"/>
                <p:nvPr/>
              </p:nvSpPr>
              <p:spPr>
                <a:xfrm>
                  <a:off x="6861207" y="4606492"/>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p>
              </p:txBody>
            </p:sp>
          </mc:Choice>
          <mc:Fallback xmlns="">
            <p:sp>
              <p:nvSpPr>
                <p:cNvPr id="49" name="TextBox 48">
                  <a:extLst>
                    <a:ext uri="{FF2B5EF4-FFF2-40B4-BE49-F238E27FC236}">
                      <a16:creationId xmlns:a16="http://schemas.microsoft.com/office/drawing/2014/main" id="{0D57547A-FE14-7F1F-6F16-BC01BE2CA7F8}"/>
                    </a:ext>
                  </a:extLst>
                </p:cNvPr>
                <p:cNvSpPr txBox="1">
                  <a:spLocks noRot="1" noChangeAspect="1" noMove="1" noResize="1" noEditPoints="1" noAdjustHandles="1" noChangeArrowheads="1" noChangeShapeType="1" noTextEdit="1"/>
                </p:cNvSpPr>
                <p:nvPr/>
              </p:nvSpPr>
              <p:spPr>
                <a:xfrm>
                  <a:off x="6861207" y="4606492"/>
                  <a:ext cx="399879"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FCD7FE8-4C73-40DF-1F24-DF1E72B9D5EB}"/>
                    </a:ext>
                  </a:extLst>
                </p:cNvPr>
                <p:cNvSpPr txBox="1"/>
                <p:nvPr/>
              </p:nvSpPr>
              <p:spPr>
                <a:xfrm>
                  <a:off x="8395542" y="5658795"/>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p>
              </p:txBody>
            </p:sp>
          </mc:Choice>
          <mc:Fallback xmlns="">
            <p:sp>
              <p:nvSpPr>
                <p:cNvPr id="50" name="TextBox 49">
                  <a:extLst>
                    <a:ext uri="{FF2B5EF4-FFF2-40B4-BE49-F238E27FC236}">
                      <a16:creationId xmlns:a16="http://schemas.microsoft.com/office/drawing/2014/main" id="{AFCD7FE8-4C73-40DF-1F24-DF1E72B9D5EB}"/>
                    </a:ext>
                  </a:extLst>
                </p:cNvPr>
                <p:cNvSpPr txBox="1">
                  <a:spLocks noRot="1" noChangeAspect="1" noMove="1" noResize="1" noEditPoints="1" noAdjustHandles="1" noChangeArrowheads="1" noChangeShapeType="1" noTextEdit="1"/>
                </p:cNvSpPr>
                <p:nvPr/>
              </p:nvSpPr>
              <p:spPr>
                <a:xfrm>
                  <a:off x="8395542" y="5658795"/>
                  <a:ext cx="399879" cy="369332"/>
                </a:xfrm>
                <a:prstGeom prst="rect">
                  <a:avLst/>
                </a:prstGeom>
                <a:blipFill>
                  <a:blip r:embed="rId12"/>
                  <a:stretch>
                    <a:fillRect/>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FA55B046-EEF9-28CD-9BDA-099D4AE86C3F}"/>
              </a:ext>
            </a:extLst>
          </p:cNvPr>
          <p:cNvGrpSpPr/>
          <p:nvPr/>
        </p:nvGrpSpPr>
        <p:grpSpPr>
          <a:xfrm>
            <a:off x="1540298" y="2297831"/>
            <a:ext cx="2413242" cy="1840819"/>
            <a:chOff x="1540298" y="2297831"/>
            <a:chExt cx="2413242" cy="1840819"/>
          </a:xfrm>
        </p:grpSpPr>
        <p:sp>
          <p:nvSpPr>
            <p:cNvPr id="5" name="Rectangle 4">
              <a:extLst>
                <a:ext uri="{FF2B5EF4-FFF2-40B4-BE49-F238E27FC236}">
                  <a16:creationId xmlns:a16="http://schemas.microsoft.com/office/drawing/2014/main" id="{E67BD5CB-098C-8F7C-1650-8D4B60068003}"/>
                </a:ext>
              </a:extLst>
            </p:cNvPr>
            <p:cNvSpPr/>
            <p:nvPr/>
          </p:nvSpPr>
          <p:spPr>
            <a:xfrm>
              <a:off x="1582480" y="2364598"/>
              <a:ext cx="2371060" cy="17589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51A93D-6A9B-2664-7FE7-DB1B9C6D8347}"/>
                </a:ext>
              </a:extLst>
            </p:cNvPr>
            <p:cNvSpPr/>
            <p:nvPr/>
          </p:nvSpPr>
          <p:spPr>
            <a:xfrm>
              <a:off x="2142461" y="2655409"/>
              <a:ext cx="1251097"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9D2771B-FDD4-5310-35B4-DECE2FEA1221}"/>
                    </a:ext>
                  </a:extLst>
                </p:cNvPr>
                <p:cNvSpPr txBox="1"/>
                <p:nvPr/>
              </p:nvSpPr>
              <p:spPr>
                <a:xfrm>
                  <a:off x="2081068" y="3769318"/>
                  <a:ext cx="1411767" cy="369332"/>
                </a:xfrm>
                <a:prstGeom prst="rect">
                  <a:avLst/>
                </a:prstGeom>
                <a:noFill/>
              </p:spPr>
              <p:txBody>
                <a:bodyPr wrap="square">
                  <a:spAutoFit/>
                </a:bodyPr>
                <a:lstStyle/>
                <a:p>
                  <a14:m>
                    <m:oMath xmlns:m="http://schemas.openxmlformats.org/officeDocument/2006/math">
                      <m:r>
                        <a:rPr lang="en-US" b="0" i="1" smtClean="0">
                          <a:solidFill>
                            <a:schemeClr val="bg1"/>
                          </a:solidFill>
                          <a:latin typeface="Cambria Math" panose="02040503050406030204" pitchFamily="18" charset="0"/>
                        </a:rPr>
                        <m:t>𝑟</m:t>
                      </m:r>
                      <m:r>
                        <a:rPr lang="en-US" b="0" i="1" smtClean="0">
                          <a:solidFill>
                            <a:schemeClr val="bg1"/>
                          </a:solidFill>
                          <a:latin typeface="Cambria Math" panose="02040503050406030204" pitchFamily="18" charset="0"/>
                        </a:rPr>
                        <m:t> </m:t>
                      </m:r>
                    </m:oMath>
                  </a14:m>
                  <a:r>
                    <a:rPr lang="en-US" dirty="0">
                      <a:solidFill>
                        <a:srgbClr val="FF0000"/>
                      </a:solidFill>
                    </a:rPr>
                    <a:t>contains </a:t>
                  </a:r>
                  <a14:m>
                    <m:oMath xmlns:m="http://schemas.openxmlformats.org/officeDocument/2006/math">
                      <m:r>
                        <a:rPr lang="en-US" b="0" i="1" smtClean="0">
                          <a:solidFill>
                            <a:schemeClr val="bg1"/>
                          </a:solidFill>
                          <a:latin typeface="Cambria Math" panose="02040503050406030204" pitchFamily="18" charset="0"/>
                        </a:rPr>
                        <m:t>𝑠</m:t>
                      </m:r>
                    </m:oMath>
                  </a14:m>
                  <a:endParaRPr lang="en-US" dirty="0">
                    <a:solidFill>
                      <a:schemeClr val="bg1"/>
                    </a:solidFill>
                  </a:endParaRPr>
                </a:p>
              </p:txBody>
            </p:sp>
          </mc:Choice>
          <mc:Fallback xmlns="">
            <p:sp>
              <p:nvSpPr>
                <p:cNvPr id="39" name="TextBox 38">
                  <a:extLst>
                    <a:ext uri="{FF2B5EF4-FFF2-40B4-BE49-F238E27FC236}">
                      <a16:creationId xmlns:a16="http://schemas.microsoft.com/office/drawing/2014/main" id="{69D2771B-FDD4-5310-35B4-DECE2FEA1221}"/>
                    </a:ext>
                  </a:extLst>
                </p:cNvPr>
                <p:cNvSpPr txBox="1">
                  <a:spLocks noRot="1" noChangeAspect="1" noMove="1" noResize="1" noEditPoints="1" noAdjustHandles="1" noChangeArrowheads="1" noChangeShapeType="1" noTextEdit="1"/>
                </p:cNvSpPr>
                <p:nvPr/>
              </p:nvSpPr>
              <p:spPr>
                <a:xfrm>
                  <a:off x="2081068" y="3769318"/>
                  <a:ext cx="1411767" cy="369332"/>
                </a:xfrm>
                <a:prstGeom prst="rect">
                  <a:avLst/>
                </a:prstGeom>
                <a:blipFill>
                  <a:blip r:embed="rId13"/>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2E7BE44-EC67-EE7F-AF6A-A7C11160C419}"/>
                    </a:ext>
                  </a:extLst>
                </p:cNvPr>
                <p:cNvSpPr txBox="1"/>
                <p:nvPr/>
              </p:nvSpPr>
              <p:spPr>
                <a:xfrm>
                  <a:off x="1540298" y="2297831"/>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p>
              </p:txBody>
            </p:sp>
          </mc:Choice>
          <mc:Fallback xmlns="">
            <p:sp>
              <p:nvSpPr>
                <p:cNvPr id="43" name="TextBox 42">
                  <a:extLst>
                    <a:ext uri="{FF2B5EF4-FFF2-40B4-BE49-F238E27FC236}">
                      <a16:creationId xmlns:a16="http://schemas.microsoft.com/office/drawing/2014/main" id="{12E7BE44-EC67-EE7F-AF6A-A7C11160C419}"/>
                    </a:ext>
                  </a:extLst>
                </p:cNvPr>
                <p:cNvSpPr txBox="1">
                  <a:spLocks noRot="1" noChangeAspect="1" noMove="1" noResize="1" noEditPoints="1" noAdjustHandles="1" noChangeArrowheads="1" noChangeShapeType="1" noTextEdit="1"/>
                </p:cNvSpPr>
                <p:nvPr/>
              </p:nvSpPr>
              <p:spPr>
                <a:xfrm>
                  <a:off x="1540298" y="2297831"/>
                  <a:ext cx="399879"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C919199-A184-5CC6-3F6F-329F62E6BA3F}"/>
                    </a:ext>
                  </a:extLst>
                </p:cNvPr>
                <p:cNvSpPr txBox="1"/>
                <p:nvPr/>
              </p:nvSpPr>
              <p:spPr>
                <a:xfrm>
                  <a:off x="2117432" y="2570068"/>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p>
              </p:txBody>
            </p:sp>
          </mc:Choice>
          <mc:Fallback xmlns="">
            <p:sp>
              <p:nvSpPr>
                <p:cNvPr id="51" name="TextBox 50">
                  <a:extLst>
                    <a:ext uri="{FF2B5EF4-FFF2-40B4-BE49-F238E27FC236}">
                      <a16:creationId xmlns:a16="http://schemas.microsoft.com/office/drawing/2014/main" id="{0C919199-A184-5CC6-3F6F-329F62E6BA3F}"/>
                    </a:ext>
                  </a:extLst>
                </p:cNvPr>
                <p:cNvSpPr txBox="1">
                  <a:spLocks noRot="1" noChangeAspect="1" noMove="1" noResize="1" noEditPoints="1" noAdjustHandles="1" noChangeArrowheads="1" noChangeShapeType="1" noTextEdit="1"/>
                </p:cNvSpPr>
                <p:nvPr/>
              </p:nvSpPr>
              <p:spPr>
                <a:xfrm>
                  <a:off x="2117432" y="2570068"/>
                  <a:ext cx="399879" cy="369332"/>
                </a:xfrm>
                <a:prstGeom prst="rect">
                  <a:avLst/>
                </a:prstGeom>
                <a:blipFill>
                  <a:blip r:embed="rId12"/>
                  <a:stretch>
                    <a:fillRect/>
                  </a:stretch>
                </a:blipFill>
              </p:spPr>
              <p:txBody>
                <a:bodyPr/>
                <a:lstStyle/>
                <a:p>
                  <a:r>
                    <a:rPr lang="en-US">
                      <a:noFill/>
                    </a:rPr>
                    <a:t> </a:t>
                  </a:r>
                </a:p>
              </p:txBody>
            </p:sp>
          </mc:Fallback>
        </mc:AlternateContent>
      </p:grpSp>
      <p:grpSp>
        <p:nvGrpSpPr>
          <p:cNvPr id="12" name="Group 11">
            <a:extLst>
              <a:ext uri="{FF2B5EF4-FFF2-40B4-BE49-F238E27FC236}">
                <a16:creationId xmlns:a16="http://schemas.microsoft.com/office/drawing/2014/main" id="{025352BD-D57E-FECD-490B-E14A38F3A345}"/>
              </a:ext>
            </a:extLst>
          </p:cNvPr>
          <p:cNvGrpSpPr/>
          <p:nvPr/>
        </p:nvGrpSpPr>
        <p:grpSpPr>
          <a:xfrm>
            <a:off x="6827588" y="2297831"/>
            <a:ext cx="2553171" cy="1825707"/>
            <a:chOff x="6827588" y="2297831"/>
            <a:chExt cx="2553171" cy="1825707"/>
          </a:xfrm>
        </p:grpSpPr>
        <p:sp>
          <p:nvSpPr>
            <p:cNvPr id="7" name="Rectangle 6">
              <a:extLst>
                <a:ext uri="{FF2B5EF4-FFF2-40B4-BE49-F238E27FC236}">
                  <a16:creationId xmlns:a16="http://schemas.microsoft.com/office/drawing/2014/main" id="{DF5688AB-DEFB-A62B-5224-EF4B5926FC3B}"/>
                </a:ext>
              </a:extLst>
            </p:cNvPr>
            <p:cNvSpPr/>
            <p:nvPr/>
          </p:nvSpPr>
          <p:spPr>
            <a:xfrm>
              <a:off x="6861207" y="2364598"/>
              <a:ext cx="2371060" cy="17589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C5B4E3-7D32-6F63-5B8C-1F103B3BCA83}"/>
                </a:ext>
              </a:extLst>
            </p:cNvPr>
            <p:cNvSpPr/>
            <p:nvPr/>
          </p:nvSpPr>
          <p:spPr>
            <a:xfrm>
              <a:off x="7421188" y="2655409"/>
              <a:ext cx="1251097"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1934740-8830-DFB8-62F0-2A68E5180D9E}"/>
                </a:ext>
              </a:extLst>
            </p:cNvPr>
            <p:cNvCxnSpPr>
              <a:stCxn id="8" idx="1"/>
              <a:endCxn id="8" idx="3"/>
            </p:cNvCxnSpPr>
            <p:nvPr/>
          </p:nvCxnSpPr>
          <p:spPr>
            <a:xfrm>
              <a:off x="7421188" y="3189695"/>
              <a:ext cx="125109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BA9DD4-D8DA-6165-0D3D-AFFA78718062}"/>
                </a:ext>
              </a:extLst>
            </p:cNvPr>
            <p:cNvCxnSpPr>
              <a:cxnSpLocks/>
              <a:stCxn id="8" idx="0"/>
            </p:cNvCxnSpPr>
            <p:nvPr/>
          </p:nvCxnSpPr>
          <p:spPr>
            <a:xfrm>
              <a:off x="8046737" y="2655409"/>
              <a:ext cx="0" cy="10685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1F33378-A16E-C477-F61F-1863AE3B3FC9}"/>
                    </a:ext>
                  </a:extLst>
                </p:cNvPr>
                <p:cNvSpPr txBox="1"/>
                <p:nvPr/>
              </p:nvSpPr>
              <p:spPr>
                <a:xfrm>
                  <a:off x="6827588" y="3760193"/>
                  <a:ext cx="2553171" cy="353943"/>
                </a:xfrm>
                <a:prstGeom prst="rect">
                  <a:avLst/>
                </a:prstGeom>
                <a:noFill/>
              </p:spPr>
              <p:txBody>
                <a:bodyPr wrap="square" rtlCol="0">
                  <a:spAutoFit/>
                </a:bodyPr>
                <a:lstStyle/>
                <a:p>
                  <a14:m>
                    <m:oMath xmlns:m="http://schemas.openxmlformats.org/officeDocument/2006/math">
                      <m:r>
                        <a:rPr lang="en-US" sz="1700" b="0" i="1" smtClean="0">
                          <a:solidFill>
                            <a:schemeClr val="bg1"/>
                          </a:solidFill>
                          <a:latin typeface="Cambria Math" panose="02040503050406030204" pitchFamily="18" charset="0"/>
                        </a:rPr>
                        <m:t>𝑟</m:t>
                      </m:r>
                    </m:oMath>
                  </a14:m>
                  <a:r>
                    <a:rPr lang="en-US" sz="1700" dirty="0">
                      <a:solidFill>
                        <a:schemeClr val="bg1"/>
                      </a:solidFill>
                    </a:rPr>
                    <a:t> </a:t>
                  </a:r>
                  <a:r>
                    <a:rPr lang="en-US" sz="1700" dirty="0">
                      <a:solidFill>
                        <a:srgbClr val="FF0000"/>
                      </a:solidFill>
                    </a:rPr>
                    <a:t>contains the center of </a:t>
                  </a:r>
                  <a14:m>
                    <m:oMath xmlns:m="http://schemas.openxmlformats.org/officeDocument/2006/math">
                      <m:r>
                        <a:rPr lang="en-US" sz="1700" i="1">
                          <a:solidFill>
                            <a:schemeClr val="bg1"/>
                          </a:solidFill>
                          <a:latin typeface="Cambria Math" panose="02040503050406030204" pitchFamily="18" charset="0"/>
                        </a:rPr>
                        <m:t>𝑠</m:t>
                      </m:r>
                    </m:oMath>
                  </a14:m>
                  <a:endParaRPr lang="en-US" sz="1700" dirty="0">
                    <a:solidFill>
                      <a:schemeClr val="bg1"/>
                    </a:solidFill>
                  </a:endParaRPr>
                </a:p>
              </p:txBody>
            </p:sp>
          </mc:Choice>
          <mc:Fallback xmlns="">
            <p:sp>
              <p:nvSpPr>
                <p:cNvPr id="31" name="TextBox 30">
                  <a:extLst>
                    <a:ext uri="{FF2B5EF4-FFF2-40B4-BE49-F238E27FC236}">
                      <a16:creationId xmlns:a16="http://schemas.microsoft.com/office/drawing/2014/main" id="{61F33378-A16E-C477-F61F-1863AE3B3FC9}"/>
                    </a:ext>
                  </a:extLst>
                </p:cNvPr>
                <p:cNvSpPr txBox="1">
                  <a:spLocks noRot="1" noChangeAspect="1" noMove="1" noResize="1" noEditPoints="1" noAdjustHandles="1" noChangeArrowheads="1" noChangeShapeType="1" noTextEdit="1"/>
                </p:cNvSpPr>
                <p:nvPr/>
              </p:nvSpPr>
              <p:spPr>
                <a:xfrm>
                  <a:off x="6827588" y="3760193"/>
                  <a:ext cx="2553171" cy="353943"/>
                </a:xfrm>
                <a:prstGeom prst="rect">
                  <a:avLst/>
                </a:prstGeom>
                <a:blipFill>
                  <a:blip r:embed="rId15"/>
                  <a:stretch>
                    <a:fillRect t="-7143"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2397B8E-22B5-3F66-ED23-EAFD6F29D944}"/>
                    </a:ext>
                  </a:extLst>
                </p:cNvPr>
                <p:cNvSpPr txBox="1"/>
                <p:nvPr/>
              </p:nvSpPr>
              <p:spPr>
                <a:xfrm>
                  <a:off x="6835753" y="2297831"/>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p>
              </p:txBody>
            </p:sp>
          </mc:Choice>
          <mc:Fallback xmlns="">
            <p:sp>
              <p:nvSpPr>
                <p:cNvPr id="45" name="TextBox 44">
                  <a:extLst>
                    <a:ext uri="{FF2B5EF4-FFF2-40B4-BE49-F238E27FC236}">
                      <a16:creationId xmlns:a16="http://schemas.microsoft.com/office/drawing/2014/main" id="{02397B8E-22B5-3F66-ED23-EAFD6F29D944}"/>
                    </a:ext>
                  </a:extLst>
                </p:cNvPr>
                <p:cNvSpPr txBox="1">
                  <a:spLocks noRot="1" noChangeAspect="1" noMove="1" noResize="1" noEditPoints="1" noAdjustHandles="1" noChangeArrowheads="1" noChangeShapeType="1" noTextEdit="1"/>
                </p:cNvSpPr>
                <p:nvPr/>
              </p:nvSpPr>
              <p:spPr>
                <a:xfrm>
                  <a:off x="6835753" y="2297831"/>
                  <a:ext cx="399879"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6B997DD-B90B-27A2-C4B8-CBF8306E748C}"/>
                    </a:ext>
                  </a:extLst>
                </p:cNvPr>
                <p:cNvSpPr txBox="1"/>
                <p:nvPr/>
              </p:nvSpPr>
              <p:spPr>
                <a:xfrm>
                  <a:off x="7387711" y="2569480"/>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p>
              </p:txBody>
            </p:sp>
          </mc:Choice>
          <mc:Fallback xmlns="">
            <p:sp>
              <p:nvSpPr>
                <p:cNvPr id="52" name="TextBox 51">
                  <a:extLst>
                    <a:ext uri="{FF2B5EF4-FFF2-40B4-BE49-F238E27FC236}">
                      <a16:creationId xmlns:a16="http://schemas.microsoft.com/office/drawing/2014/main" id="{36B997DD-B90B-27A2-C4B8-CBF8306E748C}"/>
                    </a:ext>
                  </a:extLst>
                </p:cNvPr>
                <p:cNvSpPr txBox="1">
                  <a:spLocks noRot="1" noChangeAspect="1" noMove="1" noResize="1" noEditPoints="1" noAdjustHandles="1" noChangeArrowheads="1" noChangeShapeType="1" noTextEdit="1"/>
                </p:cNvSpPr>
                <p:nvPr/>
              </p:nvSpPr>
              <p:spPr>
                <a:xfrm>
                  <a:off x="7387711" y="2569480"/>
                  <a:ext cx="399879" cy="369332"/>
                </a:xfrm>
                <a:prstGeom prst="rect">
                  <a:avLst/>
                </a:prstGeom>
                <a:blipFill>
                  <a:blip r:embed="rId17"/>
                  <a:stretch>
                    <a:fillRect/>
                  </a:stretch>
                </a:blipFill>
              </p:spPr>
              <p:txBody>
                <a:bodyPr/>
                <a:lstStyle/>
                <a:p>
                  <a:r>
                    <a:rPr lang="en-US">
                      <a:noFill/>
                    </a:rPr>
                    <a:t> </a:t>
                  </a:r>
                </a:p>
              </p:txBody>
            </p:sp>
          </mc:Fallback>
        </mc:AlternateContent>
      </p:grpSp>
      <p:sp>
        <p:nvSpPr>
          <p:cNvPr id="23" name="Oval 22">
            <a:extLst>
              <a:ext uri="{FF2B5EF4-FFF2-40B4-BE49-F238E27FC236}">
                <a16:creationId xmlns:a16="http://schemas.microsoft.com/office/drawing/2014/main" id="{8C820513-6403-E1DA-DFD3-789A128316D4}"/>
              </a:ext>
            </a:extLst>
          </p:cNvPr>
          <p:cNvSpPr/>
          <p:nvPr/>
        </p:nvSpPr>
        <p:spPr>
          <a:xfrm>
            <a:off x="7989002" y="3131961"/>
            <a:ext cx="115468" cy="11546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21989611"/>
      </p:ext>
    </p:extLst>
  </p:cSld>
  <p:clrMapOvr>
    <a:masterClrMapping/>
  </p:clrMapOvr>
  <mc:AlternateContent xmlns:mc="http://schemas.openxmlformats.org/markup-compatibility/2006" xmlns:p14="http://schemas.microsoft.com/office/powerpoint/2010/main">
    <mc:Choice Requires="p14">
      <p:transition spd="slow" p14:dur="2000" advTm="29401"/>
    </mc:Choice>
    <mc:Fallback xmlns="">
      <p:transition spd="slow" advTm="294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dissolv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7B4D09A-F421-87BC-E83B-D6D86F688D5A}"/>
              </a:ext>
            </a:extLst>
          </p:cNvPr>
          <p:cNvGrpSpPr/>
          <p:nvPr/>
        </p:nvGrpSpPr>
        <p:grpSpPr>
          <a:xfrm>
            <a:off x="3386096" y="4745151"/>
            <a:ext cx="4153930" cy="1976324"/>
            <a:chOff x="3386096" y="4200639"/>
            <a:chExt cx="4153930" cy="1976324"/>
          </a:xfrm>
        </p:grpSpPr>
        <p:sp>
          <p:nvSpPr>
            <p:cNvPr id="17" name="Rectangle 16">
              <a:extLst>
                <a:ext uri="{FF2B5EF4-FFF2-40B4-BE49-F238E27FC236}">
                  <a16:creationId xmlns:a16="http://schemas.microsoft.com/office/drawing/2014/main" id="{A2A61E48-565E-8C6E-D1AD-55C6F07FE7DC}"/>
                </a:ext>
              </a:extLst>
            </p:cNvPr>
            <p:cNvSpPr/>
            <p:nvPr/>
          </p:nvSpPr>
          <p:spPr>
            <a:xfrm>
              <a:off x="3451901" y="4265146"/>
              <a:ext cx="3513675" cy="1911817"/>
            </a:xfrm>
            <a:prstGeom prst="rect">
              <a:avLst/>
            </a:prstGeom>
            <a:solidFill>
              <a:schemeClr val="accent5">
                <a:lumMod val="60000"/>
                <a:lumOff val="40000"/>
                <a:alpha val="6254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1478137-C431-CE72-5AA6-A6F12D0130C0}"/>
                </a:ext>
              </a:extLst>
            </p:cNvPr>
            <p:cNvSpPr/>
            <p:nvPr/>
          </p:nvSpPr>
          <p:spPr>
            <a:xfrm>
              <a:off x="3887393" y="4845761"/>
              <a:ext cx="1414180" cy="935543"/>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ABAF02-0E7B-6292-7068-1B0B6D5CFA2F}"/>
                </a:ext>
              </a:extLst>
            </p:cNvPr>
            <p:cNvSpPr/>
            <p:nvPr/>
          </p:nvSpPr>
          <p:spPr>
            <a:xfrm>
              <a:off x="6096000" y="4911998"/>
              <a:ext cx="1444026" cy="803069"/>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549B5C0-DC8D-8080-B096-444C9BEAD169}"/>
                    </a:ext>
                  </a:extLst>
                </p:cNvPr>
                <p:cNvSpPr txBox="1"/>
                <p:nvPr/>
              </p:nvSpPr>
              <p:spPr>
                <a:xfrm>
                  <a:off x="3386096" y="4200639"/>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𝑟</m:t>
                            </m:r>
                          </m:e>
                          <m:sub>
                            <m:r>
                              <a:rPr lang="en-US" b="0" i="1" smtClean="0">
                                <a:solidFill>
                                  <a:schemeClr val="bg1"/>
                                </a:solidFill>
                                <a:latin typeface="Cambria Math" panose="02040503050406030204" pitchFamily="18" charset="0"/>
                              </a:rPr>
                              <m:t>1</m:t>
                            </m:r>
                          </m:sub>
                        </m:sSub>
                      </m:oMath>
                    </m:oMathPara>
                  </a14:m>
                  <a:endParaRPr lang="en-US" dirty="0"/>
                </a:p>
              </p:txBody>
            </p:sp>
          </mc:Choice>
          <mc:Fallback xmlns="">
            <p:sp>
              <p:nvSpPr>
                <p:cNvPr id="56" name="TextBox 55">
                  <a:extLst>
                    <a:ext uri="{FF2B5EF4-FFF2-40B4-BE49-F238E27FC236}">
                      <a16:creationId xmlns:a16="http://schemas.microsoft.com/office/drawing/2014/main" id="{2549B5C0-DC8D-8080-B096-444C9BEAD169}"/>
                    </a:ext>
                  </a:extLst>
                </p:cNvPr>
                <p:cNvSpPr txBox="1">
                  <a:spLocks noRot="1" noChangeAspect="1" noMove="1" noResize="1" noEditPoints="1" noAdjustHandles="1" noChangeArrowheads="1" noChangeShapeType="1" noTextEdit="1"/>
                </p:cNvSpPr>
                <p:nvPr/>
              </p:nvSpPr>
              <p:spPr>
                <a:xfrm>
                  <a:off x="3386096" y="4200639"/>
                  <a:ext cx="399879"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A0F0B05-E59D-5D87-8BAC-AE1A4A7F871B}"/>
                    </a:ext>
                  </a:extLst>
                </p:cNvPr>
                <p:cNvSpPr txBox="1"/>
                <p:nvPr/>
              </p:nvSpPr>
              <p:spPr>
                <a:xfrm>
                  <a:off x="3782074" y="4740515"/>
                  <a:ext cx="495631" cy="3820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𝑠</m:t>
                            </m:r>
                          </m:e>
                          <m:sub>
                            <m:r>
                              <a:rPr lang="en-US" b="0" i="1" smtClean="0">
                                <a:solidFill>
                                  <a:schemeClr val="bg1"/>
                                </a:solidFill>
                                <a:latin typeface="Cambria Math" panose="02040503050406030204" pitchFamily="18" charset="0"/>
                              </a:rPr>
                              <m:t>1</m:t>
                            </m:r>
                          </m:sub>
                        </m:sSub>
                      </m:oMath>
                    </m:oMathPara>
                  </a14:m>
                  <a:endParaRPr lang="en-US" dirty="0"/>
                </a:p>
              </p:txBody>
            </p:sp>
          </mc:Choice>
          <mc:Fallback xmlns="">
            <p:sp>
              <p:nvSpPr>
                <p:cNvPr id="57" name="TextBox 56">
                  <a:extLst>
                    <a:ext uri="{FF2B5EF4-FFF2-40B4-BE49-F238E27FC236}">
                      <a16:creationId xmlns:a16="http://schemas.microsoft.com/office/drawing/2014/main" id="{DA0F0B05-E59D-5D87-8BAC-AE1A4A7F871B}"/>
                    </a:ext>
                  </a:extLst>
                </p:cNvPr>
                <p:cNvSpPr txBox="1">
                  <a:spLocks noRot="1" noChangeAspect="1" noMove="1" noResize="1" noEditPoints="1" noAdjustHandles="1" noChangeArrowheads="1" noChangeShapeType="1" noTextEdit="1"/>
                </p:cNvSpPr>
                <p:nvPr/>
              </p:nvSpPr>
              <p:spPr>
                <a:xfrm>
                  <a:off x="3782074" y="4740515"/>
                  <a:ext cx="495631" cy="38201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0919022-376D-2123-F44A-47223371DC56}"/>
                    </a:ext>
                  </a:extLst>
                </p:cNvPr>
                <p:cNvSpPr txBox="1"/>
                <p:nvPr/>
              </p:nvSpPr>
              <p:spPr>
                <a:xfrm>
                  <a:off x="5958075" y="4805441"/>
                  <a:ext cx="57097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𝑠</m:t>
                            </m:r>
                          </m:e>
                          <m:sub>
                            <m:r>
                              <a:rPr lang="en-US" b="0" i="1" smtClean="0">
                                <a:solidFill>
                                  <a:schemeClr val="bg1"/>
                                </a:solidFill>
                                <a:latin typeface="Cambria Math" panose="02040503050406030204" pitchFamily="18" charset="0"/>
                              </a:rPr>
                              <m:t>2</m:t>
                            </m:r>
                          </m:sub>
                        </m:sSub>
                      </m:oMath>
                    </m:oMathPara>
                  </a14:m>
                  <a:endParaRPr lang="en-US" dirty="0"/>
                </a:p>
              </p:txBody>
            </p:sp>
          </mc:Choice>
          <mc:Fallback xmlns="">
            <p:sp>
              <p:nvSpPr>
                <p:cNvPr id="60" name="TextBox 59">
                  <a:extLst>
                    <a:ext uri="{FF2B5EF4-FFF2-40B4-BE49-F238E27FC236}">
                      <a16:creationId xmlns:a16="http://schemas.microsoft.com/office/drawing/2014/main" id="{00919022-376D-2123-F44A-47223371DC56}"/>
                    </a:ext>
                  </a:extLst>
                </p:cNvPr>
                <p:cNvSpPr txBox="1">
                  <a:spLocks noRot="1" noChangeAspect="1" noMove="1" noResize="1" noEditPoints="1" noAdjustHandles="1" noChangeArrowheads="1" noChangeShapeType="1" noTextEdit="1"/>
                </p:cNvSpPr>
                <p:nvPr/>
              </p:nvSpPr>
              <p:spPr>
                <a:xfrm>
                  <a:off x="5958075" y="4805441"/>
                  <a:ext cx="570976" cy="369332"/>
                </a:xfrm>
                <a:prstGeom prst="rect">
                  <a:avLst/>
                </a:prstGeom>
                <a:blipFill>
                  <a:blip r:embed="rId6"/>
                  <a:stretch>
                    <a:fillRect/>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23EFD023-6E18-61D0-07FD-EA13CB1F32FD}"/>
              </a:ext>
            </a:extLst>
          </p:cNvPr>
          <p:cNvSpPr>
            <a:spLocks noGrp="1"/>
          </p:cNvSpPr>
          <p:nvPr>
            <p:ph type="title"/>
          </p:nvPr>
        </p:nvSpPr>
        <p:spPr/>
        <p:txBody>
          <a:bodyPr>
            <a:normAutofit fontScale="90000"/>
          </a:bodyPr>
          <a:lstStyle/>
          <a:p>
            <a:r>
              <a:rPr lang="en-US" dirty="0"/>
              <a:t>Translation Challenge: Range-Contains Query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D0AF118-4AF1-04C8-F498-147290C8E201}"/>
                  </a:ext>
                </a:extLst>
              </p:cNvPr>
              <p:cNvSpPr>
                <a:spLocks noGrp="1"/>
              </p:cNvSpPr>
              <p:nvPr>
                <p:ph idx="1"/>
              </p:nvPr>
            </p:nvSpPr>
            <p:spPr/>
            <p:txBody>
              <a:bodyPr/>
              <a:lstStyle/>
              <a:p>
                <a:r>
                  <a:rPr lang="en-US" dirty="0"/>
                  <a:t>Range – Contains</a:t>
                </a:r>
              </a:p>
              <a:p>
                <a:pPr lvl="1">
                  <a:buFontTx/>
                  <a:buChar char="-"/>
                </a:pPr>
                <a:r>
                  <a:rPr lang="en-US" sz="2800" dirty="0"/>
                  <a:t>Calculate the center point of query rectangles </a:t>
                </a:r>
                <a14:m>
                  <m:oMath xmlns:m="http://schemas.openxmlformats.org/officeDocument/2006/math">
                    <m:r>
                      <a:rPr lang="en-US" sz="2800" b="0" i="1" smtClean="0">
                        <a:latin typeface="Cambria Math" panose="02040503050406030204" pitchFamily="18" charset="0"/>
                      </a:rPr>
                      <m:t>𝑆</m:t>
                    </m:r>
                  </m:oMath>
                </a14:m>
                <a:endParaRPr lang="en-US" sz="2800" dirty="0"/>
              </a:p>
              <a:p>
                <a:pPr lvl="1">
                  <a:buFontTx/>
                  <a:buChar char="-"/>
                </a:pPr>
                <a:endParaRPr lang="en-US" sz="2800" dirty="0"/>
              </a:p>
              <a:p>
                <a:pPr lvl="1">
                  <a:buFontTx/>
                  <a:buChar char="-"/>
                </a:pPr>
                <a:r>
                  <a:rPr lang="en-US" sz="2800" dirty="0"/>
                  <a:t>Cast a short ray from the center point</a:t>
                </a:r>
              </a:p>
              <a:p>
                <a:pPr lvl="1">
                  <a:buFontTx/>
                  <a:buChar char="-"/>
                </a:pPr>
                <a:endParaRPr lang="en-US" sz="2800" dirty="0"/>
              </a:p>
              <a:p>
                <a:pPr lvl="1">
                  <a:buFontTx/>
                  <a:buChar char="-"/>
                </a:pPr>
                <a:r>
                  <a:rPr lang="en-US" sz="2800" dirty="0"/>
                  <a:t>We just turned the range query into a point query!</a:t>
                </a:r>
              </a:p>
              <a:p>
                <a:pPr lvl="1">
                  <a:buFontTx/>
                  <a:buChar char="-"/>
                </a:pPr>
                <a:endParaRPr lang="en-US" sz="2800" dirty="0"/>
              </a:p>
              <a:p>
                <a:pPr lvl="1">
                  <a:buFontTx/>
                  <a:buChar char="-"/>
                </a:pPr>
                <a:r>
                  <a:rPr lang="en-US" sz="2800" dirty="0">
                    <a:solidFill>
                      <a:srgbClr val="FF0000"/>
                    </a:solidFill>
                  </a:rPr>
                  <a:t>Drop</a:t>
                </a:r>
                <a:r>
                  <a:rPr lang="en-US" sz="2800" dirty="0"/>
                  <a:t> the query results that do not satisfy </a:t>
                </a:r>
                <a:r>
                  <a:rPr lang="en-US" sz="2800" i="1" dirty="0"/>
                  <a:t>Contains</a:t>
                </a:r>
                <a:r>
                  <a:rPr lang="en-US" sz="2800" dirty="0"/>
                  <a:t> predicate</a:t>
                </a:r>
              </a:p>
              <a:p>
                <a:pPr lvl="1">
                  <a:buFontTx/>
                  <a:buChar char="-"/>
                </a:pPr>
                <a:endParaRPr lang="en-US"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3D0AF118-4AF1-04C8-F498-147290C8E201}"/>
                  </a:ext>
                </a:extLst>
              </p:cNvPr>
              <p:cNvSpPr>
                <a:spLocks noGrp="1" noRot="1" noChangeAspect="1" noMove="1" noResize="1" noEditPoints="1" noAdjustHandles="1" noChangeArrowheads="1" noChangeShapeType="1" noTextEdit="1"/>
              </p:cNvSpPr>
              <p:nvPr>
                <p:ph idx="1"/>
              </p:nvPr>
            </p:nvSpPr>
            <p:spPr>
              <a:blipFill>
                <a:blip r:embed="rId7"/>
                <a:stretch>
                  <a:fillRect l="-1086" t="-2222"/>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E3FDA223-FA3E-584E-2547-482B4B9EA8BE}"/>
              </a:ext>
            </a:extLst>
          </p:cNvPr>
          <p:cNvGrpSpPr/>
          <p:nvPr/>
        </p:nvGrpSpPr>
        <p:grpSpPr>
          <a:xfrm>
            <a:off x="3907998" y="5373607"/>
            <a:ext cx="3652633" cy="935543"/>
            <a:chOff x="3887393" y="5390273"/>
            <a:chExt cx="3652633" cy="935543"/>
          </a:xfrm>
        </p:grpSpPr>
        <p:cxnSp>
          <p:nvCxnSpPr>
            <p:cNvPr id="34" name="Straight Connector 33">
              <a:extLst>
                <a:ext uri="{FF2B5EF4-FFF2-40B4-BE49-F238E27FC236}">
                  <a16:creationId xmlns:a16="http://schemas.microsoft.com/office/drawing/2014/main" id="{2EB060E3-C64E-506B-A3C0-0CD463C42D63}"/>
                </a:ext>
              </a:extLst>
            </p:cNvPr>
            <p:cNvCxnSpPr>
              <a:cxnSpLocks/>
              <a:stCxn id="23" idx="1"/>
            </p:cNvCxnSpPr>
            <p:nvPr/>
          </p:nvCxnSpPr>
          <p:spPr>
            <a:xfrm>
              <a:off x="3887393" y="5858045"/>
              <a:ext cx="141418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EEB031-D106-1FF9-629D-3DF7A14DD09A}"/>
                </a:ext>
              </a:extLst>
            </p:cNvPr>
            <p:cNvCxnSpPr>
              <a:cxnSpLocks/>
              <a:stCxn id="23" idx="0"/>
              <a:endCxn id="23" idx="2"/>
            </p:cNvCxnSpPr>
            <p:nvPr/>
          </p:nvCxnSpPr>
          <p:spPr>
            <a:xfrm>
              <a:off x="4594483" y="5390273"/>
              <a:ext cx="0" cy="93554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BA5F878-1412-3C09-BD46-7E517B491171}"/>
                </a:ext>
              </a:extLst>
            </p:cNvPr>
            <p:cNvCxnSpPr>
              <a:cxnSpLocks/>
              <a:stCxn id="24" idx="3"/>
              <a:endCxn id="24" idx="1"/>
            </p:cNvCxnSpPr>
            <p:nvPr/>
          </p:nvCxnSpPr>
          <p:spPr>
            <a:xfrm flipH="1">
              <a:off x="6096000" y="5858045"/>
              <a:ext cx="144402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D3A462-CAF9-801D-8A45-3BBF8A3B1488}"/>
                </a:ext>
              </a:extLst>
            </p:cNvPr>
            <p:cNvCxnSpPr>
              <a:cxnSpLocks/>
              <a:stCxn id="24" idx="2"/>
              <a:endCxn id="24" idx="0"/>
            </p:cNvCxnSpPr>
            <p:nvPr/>
          </p:nvCxnSpPr>
          <p:spPr>
            <a:xfrm flipV="1">
              <a:off x="6818013" y="5456510"/>
              <a:ext cx="0" cy="80306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CC3FBE00-B90A-3DB7-9C65-48931CCD6488}"/>
                </a:ext>
              </a:extLst>
            </p:cNvPr>
            <p:cNvSpPr/>
            <p:nvPr/>
          </p:nvSpPr>
          <p:spPr>
            <a:xfrm>
              <a:off x="6735576" y="5773292"/>
              <a:ext cx="164873" cy="1648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2D77ED9-F702-D25B-9906-498CA376FB03}"/>
                </a:ext>
              </a:extLst>
            </p:cNvPr>
            <p:cNvSpPr/>
            <p:nvPr/>
          </p:nvSpPr>
          <p:spPr>
            <a:xfrm>
              <a:off x="4501043" y="5735951"/>
              <a:ext cx="192071" cy="19207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026A4B7-0210-DF65-6B9F-4296D6F6C568}"/>
                  </a:ext>
                </a:extLst>
              </p:cNvPr>
              <p:cNvSpPr txBox="1"/>
              <p:nvPr/>
            </p:nvSpPr>
            <p:spPr>
              <a:xfrm>
                <a:off x="5105268" y="4308140"/>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𝑟</m:t>
                          </m:r>
                        </m:e>
                        <m:sub>
                          <m:r>
                            <a:rPr lang="en-US" b="0" i="1" smtClean="0">
                              <a:solidFill>
                                <a:schemeClr val="bg1"/>
                              </a:solidFill>
                              <a:latin typeface="Cambria Math" panose="02040503050406030204" pitchFamily="18" charset="0"/>
                            </a:rPr>
                            <m:t>2</m:t>
                          </m:r>
                        </m:sub>
                      </m:sSub>
                    </m:oMath>
                  </m:oMathPara>
                </a14:m>
                <a:endParaRPr lang="en-US" dirty="0"/>
              </a:p>
            </p:txBody>
          </p:sp>
        </mc:Choice>
        <mc:Fallback xmlns="">
          <p:sp>
            <p:nvSpPr>
              <p:cNvPr id="58" name="TextBox 57">
                <a:extLst>
                  <a:ext uri="{FF2B5EF4-FFF2-40B4-BE49-F238E27FC236}">
                    <a16:creationId xmlns:a16="http://schemas.microsoft.com/office/drawing/2014/main" id="{6026A4B7-0210-DF65-6B9F-4296D6F6C568}"/>
                  </a:ext>
                </a:extLst>
              </p:cNvPr>
              <p:cNvSpPr txBox="1">
                <a:spLocks noRot="1" noChangeAspect="1" noMove="1" noResize="1" noEditPoints="1" noAdjustHandles="1" noChangeArrowheads="1" noChangeShapeType="1" noTextEdit="1"/>
              </p:cNvSpPr>
              <p:nvPr/>
            </p:nvSpPr>
            <p:spPr>
              <a:xfrm>
                <a:off x="5105268" y="4308140"/>
                <a:ext cx="399879" cy="369332"/>
              </a:xfrm>
              <a:prstGeom prst="rect">
                <a:avLst/>
              </a:prstGeom>
              <a:blipFill>
                <a:blip r:embed="rId8"/>
                <a:stretch>
                  <a:fillRect/>
                </a:stretch>
              </a:blipFill>
            </p:spPr>
            <p:txBody>
              <a:bodyPr/>
              <a:lstStyle/>
              <a:p>
                <a:r>
                  <a:rPr lang="en-US">
                    <a:noFill/>
                  </a:rPr>
                  <a:t> </a:t>
                </a:r>
              </a:p>
            </p:txBody>
          </p:sp>
        </mc:Fallback>
      </mc:AlternateContent>
      <p:sp>
        <p:nvSpPr>
          <p:cNvPr id="64" name="Slide Number Placeholder 3">
            <a:extLst>
              <a:ext uri="{FF2B5EF4-FFF2-40B4-BE49-F238E27FC236}">
                <a16:creationId xmlns:a16="http://schemas.microsoft.com/office/drawing/2014/main" id="{2F8E3632-396C-55FD-EA79-F175DE9A88CD}"/>
              </a:ext>
            </a:extLst>
          </p:cNvPr>
          <p:cNvSpPr>
            <a:spLocks noGrp="1"/>
          </p:cNvSpPr>
          <p:nvPr>
            <p:ph type="sldNum" sz="quarter" idx="12"/>
          </p:nvPr>
        </p:nvSpPr>
        <p:spPr>
          <a:xfrm>
            <a:off x="8610600" y="6356350"/>
            <a:ext cx="2743200" cy="365125"/>
          </a:xfrm>
        </p:spPr>
        <p:txBody>
          <a:bodyPr/>
          <a:lstStyle/>
          <a:p>
            <a:fld id="{9D3D49B9-F9C9-8A41-9FE2-284E129F6E43}" type="slidenum">
              <a:rPr lang="en-US" smtClean="0"/>
              <a:t>28</a:t>
            </a:fld>
            <a:endParaRPr lang="en-US" dirty="0"/>
          </a:p>
        </p:txBody>
      </p:sp>
      <p:grpSp>
        <p:nvGrpSpPr>
          <p:cNvPr id="14" name="Group 13">
            <a:extLst>
              <a:ext uri="{FF2B5EF4-FFF2-40B4-BE49-F238E27FC236}">
                <a16:creationId xmlns:a16="http://schemas.microsoft.com/office/drawing/2014/main" id="{88F2F584-36CA-004A-AAE3-07AA07E990D6}"/>
              </a:ext>
            </a:extLst>
          </p:cNvPr>
          <p:cNvGrpSpPr/>
          <p:nvPr/>
        </p:nvGrpSpPr>
        <p:grpSpPr>
          <a:xfrm>
            <a:off x="4594483" y="5837734"/>
            <a:ext cx="2631817" cy="4644"/>
            <a:chOff x="4594483" y="5313244"/>
            <a:chExt cx="2631817" cy="4644"/>
          </a:xfrm>
        </p:grpSpPr>
        <p:cxnSp>
          <p:nvCxnSpPr>
            <p:cNvPr id="7" name="Straight Arrow Connector 6">
              <a:extLst>
                <a:ext uri="{FF2B5EF4-FFF2-40B4-BE49-F238E27FC236}">
                  <a16:creationId xmlns:a16="http://schemas.microsoft.com/office/drawing/2014/main" id="{D98038C9-EF7C-01DA-72F7-B894432034CC}"/>
                </a:ext>
              </a:extLst>
            </p:cNvPr>
            <p:cNvCxnSpPr>
              <a:cxnSpLocks/>
            </p:cNvCxnSpPr>
            <p:nvPr/>
          </p:nvCxnSpPr>
          <p:spPr>
            <a:xfrm>
              <a:off x="4594483" y="5313244"/>
              <a:ext cx="460117" cy="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CE5EC0-7825-4C2F-7FB7-9C64411A6AE6}"/>
                </a:ext>
              </a:extLst>
            </p:cNvPr>
            <p:cNvCxnSpPr>
              <a:cxnSpLocks/>
            </p:cNvCxnSpPr>
            <p:nvPr/>
          </p:nvCxnSpPr>
          <p:spPr>
            <a:xfrm>
              <a:off x="6818013" y="5317888"/>
              <a:ext cx="408287" cy="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Graphic 15" descr="Scissors outline">
            <a:extLst>
              <a:ext uri="{FF2B5EF4-FFF2-40B4-BE49-F238E27FC236}">
                <a16:creationId xmlns:a16="http://schemas.microsoft.com/office/drawing/2014/main" id="{62050F03-DB2E-9240-E07A-3269EBB727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98684" y="5227910"/>
            <a:ext cx="457200" cy="457200"/>
          </a:xfrm>
          <a:prstGeom prst="rect">
            <a:avLst/>
          </a:prstGeom>
        </p:spPr>
      </p:pic>
    </p:spTree>
    <p:custDataLst>
      <p:tags r:id="rId1"/>
    </p:custDataLst>
    <p:extLst>
      <p:ext uri="{BB962C8B-B14F-4D97-AF65-F5344CB8AC3E}">
        <p14:creationId xmlns:p14="http://schemas.microsoft.com/office/powerpoint/2010/main" val="3046364674"/>
      </p:ext>
    </p:extLst>
  </p:cSld>
  <p:clrMapOvr>
    <a:masterClrMapping/>
  </p:clrMapOvr>
  <mc:AlternateContent xmlns:mc="http://schemas.openxmlformats.org/markup-compatibility/2006" xmlns:p14="http://schemas.microsoft.com/office/powerpoint/2010/main">
    <mc:Choice Requires="p14">
      <p:transition spd="slow" p14:dur="2000" advTm="36810"/>
    </mc:Choice>
    <mc:Fallback xmlns="">
      <p:transition spd="slow" advTm="368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36A5F-FF3D-B05C-4254-03FF3101E548}"/>
              </a:ext>
            </a:extLst>
          </p:cNvPr>
          <p:cNvSpPr>
            <a:spLocks noGrp="1"/>
          </p:cNvSpPr>
          <p:nvPr>
            <p:ph type="title"/>
          </p:nvPr>
        </p:nvSpPr>
        <p:spPr/>
        <p:txBody>
          <a:bodyPr>
            <a:normAutofit/>
          </a:bodyPr>
          <a:lstStyle/>
          <a:p>
            <a:r>
              <a:rPr lang="en-US" dirty="0"/>
              <a:t>Exploiting a Feature: Instancing</a:t>
            </a:r>
          </a:p>
        </p:txBody>
      </p:sp>
      <p:sp>
        <p:nvSpPr>
          <p:cNvPr id="3" name="Content Placeholder 2">
            <a:extLst>
              <a:ext uri="{FF2B5EF4-FFF2-40B4-BE49-F238E27FC236}">
                <a16:creationId xmlns:a16="http://schemas.microsoft.com/office/drawing/2014/main" id="{FBDF8DC6-029B-DC16-991D-1DAC822E2180}"/>
              </a:ext>
            </a:extLst>
          </p:cNvPr>
          <p:cNvSpPr>
            <a:spLocks noGrp="1"/>
          </p:cNvSpPr>
          <p:nvPr>
            <p:ph idx="1"/>
          </p:nvPr>
        </p:nvSpPr>
        <p:spPr>
          <a:xfrm>
            <a:off x="838200" y="1043610"/>
            <a:ext cx="10515600" cy="1737480"/>
          </a:xfrm>
        </p:spPr>
        <p:txBody>
          <a:bodyPr>
            <a:normAutofit/>
          </a:bodyPr>
          <a:lstStyle/>
          <a:p>
            <a:r>
              <a:rPr lang="en-US" dirty="0"/>
              <a:t>Two-Level Acceleration Structure</a:t>
            </a:r>
          </a:p>
          <a:p>
            <a:pPr lvl="1">
              <a:buFontTx/>
              <a:buChar char="-"/>
            </a:pPr>
            <a:r>
              <a:rPr lang="en-US" dirty="0"/>
              <a:t>We exploit a feature called Instancing in graphics</a:t>
            </a:r>
          </a:p>
          <a:p>
            <a:pPr lvl="1">
              <a:buFontTx/>
              <a:buChar char="-"/>
            </a:pPr>
            <a:r>
              <a:rPr lang="en-US" dirty="0"/>
              <a:t>Bottom Level Acceleration Structure (BLAS) </a:t>
            </a:r>
          </a:p>
          <a:p>
            <a:pPr lvl="1">
              <a:buFontTx/>
              <a:buChar char="-"/>
            </a:pPr>
            <a:r>
              <a:rPr lang="en-US" dirty="0"/>
              <a:t>Top Level Acceleration Structure (TLAS)</a:t>
            </a:r>
          </a:p>
        </p:txBody>
      </p:sp>
      <p:sp>
        <p:nvSpPr>
          <p:cNvPr id="4" name="Slide Number Placeholder 3">
            <a:extLst>
              <a:ext uri="{FF2B5EF4-FFF2-40B4-BE49-F238E27FC236}">
                <a16:creationId xmlns:a16="http://schemas.microsoft.com/office/drawing/2014/main" id="{0580D8E7-7395-48EC-28B9-44C56CCC4D30}"/>
              </a:ext>
            </a:extLst>
          </p:cNvPr>
          <p:cNvSpPr>
            <a:spLocks noGrp="1"/>
          </p:cNvSpPr>
          <p:nvPr>
            <p:ph type="sldNum" sz="quarter" idx="12"/>
          </p:nvPr>
        </p:nvSpPr>
        <p:spPr/>
        <p:txBody>
          <a:bodyPr/>
          <a:lstStyle/>
          <a:p>
            <a:fld id="{9D3D49B9-F9C9-8A41-9FE2-284E129F6E43}" type="slidenum">
              <a:rPr lang="en-US" smtClean="0"/>
              <a:t>29</a:t>
            </a:fld>
            <a:endParaRPr lang="en-US"/>
          </a:p>
        </p:txBody>
      </p:sp>
      <p:sp>
        <p:nvSpPr>
          <p:cNvPr id="97" name="Rounded Rectangle 96">
            <a:extLst>
              <a:ext uri="{FF2B5EF4-FFF2-40B4-BE49-F238E27FC236}">
                <a16:creationId xmlns:a16="http://schemas.microsoft.com/office/drawing/2014/main" id="{EFDE3172-A384-A628-EA19-68D85FA472CF}"/>
              </a:ext>
            </a:extLst>
          </p:cNvPr>
          <p:cNvSpPr/>
          <p:nvPr/>
        </p:nvSpPr>
        <p:spPr>
          <a:xfrm>
            <a:off x="16079678" y="7140873"/>
            <a:ext cx="1137745" cy="956942"/>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ACE61C3F-0255-BD5B-5B75-C6786D351AA1}"/>
              </a:ext>
            </a:extLst>
          </p:cNvPr>
          <p:cNvCxnSpPr/>
          <p:nvPr/>
        </p:nvCxnSpPr>
        <p:spPr>
          <a:xfrm>
            <a:off x="16090552" y="7454460"/>
            <a:ext cx="113973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7B24B188-01D4-4623-DE84-FE698E494A16}"/>
              </a:ext>
            </a:extLst>
          </p:cNvPr>
          <p:cNvSpPr txBox="1"/>
          <p:nvPr/>
        </p:nvSpPr>
        <p:spPr>
          <a:xfrm>
            <a:off x="16352318" y="7143778"/>
            <a:ext cx="543739" cy="307777"/>
          </a:xfrm>
          <a:prstGeom prst="rect">
            <a:avLst/>
          </a:prstGeom>
          <a:noFill/>
        </p:spPr>
        <p:txBody>
          <a:bodyPr wrap="none" rtlCol="0">
            <a:spAutoFit/>
          </a:bodyPr>
          <a:lstStyle/>
          <a:p>
            <a:r>
              <a:rPr lang="en-US" sz="1400" dirty="0"/>
              <a:t>BLAS</a:t>
            </a:r>
          </a:p>
        </p:txBody>
      </p:sp>
      <p:sp>
        <p:nvSpPr>
          <p:cNvPr id="100" name="Triangle 99">
            <a:extLst>
              <a:ext uri="{FF2B5EF4-FFF2-40B4-BE49-F238E27FC236}">
                <a16:creationId xmlns:a16="http://schemas.microsoft.com/office/drawing/2014/main" id="{E4C0FB88-696A-3DEA-0E29-9F28916D681E}"/>
              </a:ext>
            </a:extLst>
          </p:cNvPr>
          <p:cNvSpPr/>
          <p:nvPr/>
        </p:nvSpPr>
        <p:spPr>
          <a:xfrm>
            <a:off x="16552648" y="7497748"/>
            <a:ext cx="219808"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iangle 100">
            <a:extLst>
              <a:ext uri="{FF2B5EF4-FFF2-40B4-BE49-F238E27FC236}">
                <a16:creationId xmlns:a16="http://schemas.microsoft.com/office/drawing/2014/main" id="{EF7C14ED-10A8-4426-448A-D566CE8EF036}"/>
              </a:ext>
            </a:extLst>
          </p:cNvPr>
          <p:cNvSpPr/>
          <p:nvPr/>
        </p:nvSpPr>
        <p:spPr>
          <a:xfrm rot="12026547">
            <a:off x="16242414" y="7562600"/>
            <a:ext cx="219808"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iangle 101">
            <a:extLst>
              <a:ext uri="{FF2B5EF4-FFF2-40B4-BE49-F238E27FC236}">
                <a16:creationId xmlns:a16="http://schemas.microsoft.com/office/drawing/2014/main" id="{613A0E3F-EAA3-9A65-8672-DE88AD1EED47}"/>
              </a:ext>
            </a:extLst>
          </p:cNvPr>
          <p:cNvSpPr/>
          <p:nvPr/>
        </p:nvSpPr>
        <p:spPr>
          <a:xfrm rot="19349077">
            <a:off x="16499411" y="7796576"/>
            <a:ext cx="141339"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iangle 102">
            <a:extLst>
              <a:ext uri="{FF2B5EF4-FFF2-40B4-BE49-F238E27FC236}">
                <a16:creationId xmlns:a16="http://schemas.microsoft.com/office/drawing/2014/main" id="{053B14C2-1CAF-BA3B-9FAB-1A981AC00077}"/>
              </a:ext>
            </a:extLst>
          </p:cNvPr>
          <p:cNvSpPr/>
          <p:nvPr/>
        </p:nvSpPr>
        <p:spPr>
          <a:xfrm rot="1622074">
            <a:off x="16827153" y="7596168"/>
            <a:ext cx="219808" cy="404224"/>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56CC175-525A-78FA-9A29-9F6E20375FAF}"/>
              </a:ext>
            </a:extLst>
          </p:cNvPr>
          <p:cNvGrpSpPr/>
          <p:nvPr/>
        </p:nvGrpSpPr>
        <p:grpSpPr>
          <a:xfrm>
            <a:off x="4325533" y="3287652"/>
            <a:ext cx="3281065" cy="2260902"/>
            <a:chOff x="4325533" y="3287652"/>
            <a:chExt cx="3281065" cy="2260902"/>
          </a:xfrm>
        </p:grpSpPr>
        <mc:AlternateContent xmlns:mc="http://schemas.openxmlformats.org/markup-compatibility/2006">
          <mc:Choice xmlns:am3d="http://schemas.microsoft.com/office/drawing/2017/model3d" Requires="am3d">
            <p:graphicFrame>
              <p:nvGraphicFramePr>
                <p:cNvPr id="5" name="3D Model 4" descr="Grass lawn">
                  <a:extLst>
                    <a:ext uri="{FF2B5EF4-FFF2-40B4-BE49-F238E27FC236}">
                      <a16:creationId xmlns:a16="http://schemas.microsoft.com/office/drawing/2014/main" id="{6B632F28-A0E4-3AEE-8493-337D1339EEC2}"/>
                    </a:ext>
                  </a:extLst>
                </p:cNvPr>
                <p:cNvGraphicFramePr>
                  <a:graphicFrameLocks noChangeAspect="1"/>
                </p:cNvGraphicFramePr>
                <p:nvPr/>
              </p:nvGraphicFramePr>
              <p:xfrm>
                <a:off x="4325533" y="4064192"/>
                <a:ext cx="3281065" cy="1211359"/>
              </p:xfrm>
              <a:graphic>
                <a:graphicData uri="http://schemas.microsoft.com/office/drawing/2017/model3d">
                  <am3d:model3d r:embed="rId4">
                    <am3d:spPr>
                      <a:xfrm>
                        <a:off x="0" y="0"/>
                        <a:ext cx="3281065" cy="1211359"/>
                      </a:xfrm>
                      <a:prstGeom prst="rect">
                        <a:avLst/>
                      </a:prstGeom>
                    </am3d:spPr>
                    <am3d:camera>
                      <am3d:pos x="0" y="0" z="66527465"/>
                      <am3d:up dx="0" dy="36000000" dz="0"/>
                      <am3d:lookAt x="0" y="0" z="0"/>
                      <am3d:perspective fov="2700000"/>
                    </am3d:camera>
                    <am3d:trans>
                      <am3d:meterPerModelUnit n="50000001" d="1000000"/>
                      <am3d:preTrans dx="0" dy="-398889" dz="184"/>
                      <am3d:scale>
                        <am3d:sx n="1000000" d="1000000"/>
                        <am3d:sy n="1000000" d="1000000"/>
                        <am3d:sz n="1000000" d="1000000"/>
                      </am3d:scale>
                      <am3d:rot ax="5465614" ay="-4174710" az="-5470018"/>
                      <am3d:postTrans dx="0" dy="0" dz="0"/>
                    </am3d:trans>
                    <am3d:raster rName="Office3DRenderer" rVer="16.0.8326">
                      <am3d:blip r:embed="rId5"/>
                    </am3d:raster>
                    <am3d:objViewport viewportSz="37215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Grass lawn">
                  <a:extLst>
                    <a:ext uri="{FF2B5EF4-FFF2-40B4-BE49-F238E27FC236}">
                      <a16:creationId xmlns:a16="http://schemas.microsoft.com/office/drawing/2014/main" id="{6B632F28-A0E4-3AEE-8493-337D1339EEC2}"/>
                    </a:ext>
                  </a:extLst>
                </p:cNvPr>
                <p:cNvPicPr>
                  <a:picLocks noGrp="1" noRot="1" noChangeAspect="1" noMove="1" noResize="1" noEditPoints="1" noAdjustHandles="1" noChangeArrowheads="1" noChangeShapeType="1" noCrop="1"/>
                </p:cNvPicPr>
                <p:nvPr/>
              </p:nvPicPr>
              <p:blipFill>
                <a:blip r:embed="rId5"/>
                <a:stretch>
                  <a:fillRect/>
                </a:stretch>
              </p:blipFill>
              <p:spPr>
                <a:xfrm>
                  <a:off x="4325533" y="4064192"/>
                  <a:ext cx="3281065" cy="121135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Purple flower patch">
                  <a:extLst>
                    <a:ext uri="{FF2B5EF4-FFF2-40B4-BE49-F238E27FC236}">
                      <a16:creationId xmlns:a16="http://schemas.microsoft.com/office/drawing/2014/main" id="{0F341B60-CB6E-6F99-2C0F-E7B8A263BF8B}"/>
                    </a:ext>
                  </a:extLst>
                </p:cNvPr>
                <p:cNvGraphicFramePr/>
                <p:nvPr/>
              </p:nvGraphicFramePr>
              <p:xfrm>
                <a:off x="4970984" y="3934765"/>
                <a:ext cx="524847" cy="942110"/>
              </p:xfrm>
              <a:graphic>
                <a:graphicData uri="http://schemas.microsoft.com/office/drawing/2017/model3d">
                  <am3d:model3d r:embed="rId6">
                    <am3d:spPr>
                      <a:xfrm>
                        <a:off x="0" y="0"/>
                        <a:ext cx="524847" cy="942110"/>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m3d:postTrans dx="0" dy="0" dz="0"/>
                    </am3d:trans>
                    <am3d:raster rName="Office3DRenderer" rVer="16.0.8326">
                      <am3d:blip r:embed="rId7"/>
                    </am3d:raster>
                    <am3d:objViewport viewportSz="8485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urple flower patch">
                  <a:extLst>
                    <a:ext uri="{FF2B5EF4-FFF2-40B4-BE49-F238E27FC236}">
                      <a16:creationId xmlns:a16="http://schemas.microsoft.com/office/drawing/2014/main" id="{0F341B60-CB6E-6F99-2C0F-E7B8A263BF8B}"/>
                    </a:ext>
                  </a:extLst>
                </p:cNvPr>
                <p:cNvPicPr>
                  <a:picLocks noGrp="1" noRot="1" noChangeAspect="1" noMove="1" noResize="1" noEditPoints="1" noAdjustHandles="1" noChangeArrowheads="1" noChangeShapeType="1" noCrop="1"/>
                </p:cNvPicPr>
                <p:nvPr/>
              </p:nvPicPr>
              <p:blipFill>
                <a:blip r:embed="rId7"/>
                <a:stretch>
                  <a:fillRect/>
                </a:stretch>
              </p:blipFill>
              <p:spPr>
                <a:xfrm>
                  <a:off x="4970984" y="3934765"/>
                  <a:ext cx="524847" cy="9421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Purple flower patch">
                  <a:extLst>
                    <a:ext uri="{FF2B5EF4-FFF2-40B4-BE49-F238E27FC236}">
                      <a16:creationId xmlns:a16="http://schemas.microsoft.com/office/drawing/2014/main" id="{8DBC04D2-386E-3083-53F9-D495C8028C11}"/>
                    </a:ext>
                  </a:extLst>
                </p:cNvPr>
                <p:cNvGraphicFramePr/>
                <p:nvPr/>
              </p:nvGraphicFramePr>
              <p:xfrm>
                <a:off x="6283253" y="3882810"/>
                <a:ext cx="524847" cy="942110"/>
              </p:xfrm>
              <a:graphic>
                <a:graphicData uri="http://schemas.microsoft.com/office/drawing/2017/model3d">
                  <am3d:model3d r:embed="rId6">
                    <am3d:spPr>
                      <a:xfrm>
                        <a:off x="0" y="0"/>
                        <a:ext cx="524847" cy="942110"/>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m3d:postTrans dx="0" dy="0" dz="0"/>
                    </am3d:trans>
                    <am3d:raster rName="Office3DRenderer" rVer="16.0.8326">
                      <am3d:blip r:embed="rId8"/>
                    </am3d:raster>
                    <am3d:objViewport viewportSz="8485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urple flower patch">
                  <a:extLst>
                    <a:ext uri="{FF2B5EF4-FFF2-40B4-BE49-F238E27FC236}">
                      <a16:creationId xmlns:a16="http://schemas.microsoft.com/office/drawing/2014/main" id="{8DBC04D2-386E-3083-53F9-D495C8028C11}"/>
                    </a:ext>
                  </a:extLst>
                </p:cNvPr>
                <p:cNvPicPr>
                  <a:picLocks noGrp="1" noRot="1" noChangeAspect="1" noMove="1" noResize="1" noEditPoints="1" noAdjustHandles="1" noChangeArrowheads="1" noChangeShapeType="1" noCrop="1"/>
                </p:cNvPicPr>
                <p:nvPr/>
              </p:nvPicPr>
              <p:blipFill>
                <a:blip r:embed="rId8"/>
                <a:stretch>
                  <a:fillRect/>
                </a:stretch>
              </p:blipFill>
              <p:spPr>
                <a:xfrm>
                  <a:off x="6283253" y="3882810"/>
                  <a:ext cx="524847" cy="942110"/>
                </a:xfrm>
                <a:prstGeom prst="rect">
                  <a:avLst/>
                </a:prstGeom>
              </p:spPr>
            </p:pic>
          </mc:Fallback>
        </mc:AlternateContent>
        <p:cxnSp>
          <p:nvCxnSpPr>
            <p:cNvPr id="62" name="Straight Arrow Connector 61">
              <a:extLst>
                <a:ext uri="{FF2B5EF4-FFF2-40B4-BE49-F238E27FC236}">
                  <a16:creationId xmlns:a16="http://schemas.microsoft.com/office/drawing/2014/main" id="{69B5072C-7DA7-FB08-DDA7-2C5F2BE7C1B3}"/>
                </a:ext>
              </a:extLst>
            </p:cNvPr>
            <p:cNvCxnSpPr>
              <a:cxnSpLocks/>
            </p:cNvCxnSpPr>
            <p:nvPr/>
          </p:nvCxnSpPr>
          <p:spPr>
            <a:xfrm>
              <a:off x="5755420" y="4643732"/>
              <a:ext cx="185117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9DF497E-07D7-E7B1-EB6A-8CE472AD0460}"/>
                </a:ext>
              </a:extLst>
            </p:cNvPr>
            <p:cNvCxnSpPr>
              <a:cxnSpLocks/>
            </p:cNvCxnSpPr>
            <p:nvPr/>
          </p:nvCxnSpPr>
          <p:spPr>
            <a:xfrm flipV="1">
              <a:off x="5755420" y="3319147"/>
              <a:ext cx="0" cy="13337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176CA0F-4DEC-C854-0586-004BFFA72864}"/>
                </a:ext>
              </a:extLst>
            </p:cNvPr>
            <p:cNvCxnSpPr>
              <a:cxnSpLocks/>
            </p:cNvCxnSpPr>
            <p:nvPr/>
          </p:nvCxnSpPr>
          <p:spPr>
            <a:xfrm flipH="1">
              <a:off x="5321389" y="4652946"/>
              <a:ext cx="434031" cy="8956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0DFA018A-D4DF-8164-2B7B-2B37F2DE87AA}"/>
                    </a:ext>
                  </a:extLst>
                </p:cNvPr>
                <p:cNvSpPr txBox="1"/>
                <p:nvPr/>
              </p:nvSpPr>
              <p:spPr>
                <a:xfrm>
                  <a:off x="6897336" y="4819881"/>
                  <a:ext cx="12170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𝑥</m:t>
                        </m:r>
                      </m:oMath>
                    </m:oMathPara>
                  </a14:m>
                  <a:endParaRPr lang="en-US" sz="1200" dirty="0"/>
                </a:p>
              </p:txBody>
            </p:sp>
          </mc:Choice>
          <mc:Fallback xmlns="">
            <p:sp>
              <p:nvSpPr>
                <p:cNvPr id="65" name="TextBox 64">
                  <a:extLst>
                    <a:ext uri="{FF2B5EF4-FFF2-40B4-BE49-F238E27FC236}">
                      <a16:creationId xmlns:a16="http://schemas.microsoft.com/office/drawing/2014/main" id="{0DFA018A-D4DF-8164-2B7B-2B37F2DE87AA}"/>
                    </a:ext>
                  </a:extLst>
                </p:cNvPr>
                <p:cNvSpPr txBox="1">
                  <a:spLocks noRot="1" noChangeAspect="1" noMove="1" noResize="1" noEditPoints="1" noAdjustHandles="1" noChangeArrowheads="1" noChangeShapeType="1" noTextEdit="1"/>
                </p:cNvSpPr>
                <p:nvPr/>
              </p:nvSpPr>
              <p:spPr>
                <a:xfrm>
                  <a:off x="6897336" y="4819881"/>
                  <a:ext cx="121700" cy="184666"/>
                </a:xfrm>
                <a:prstGeom prst="rect">
                  <a:avLst/>
                </a:prstGeom>
                <a:blipFill>
                  <a:blip r:embed="rId9"/>
                  <a:stretch>
                    <a:fillRect l="-9091"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A8A592A-0074-5888-83B3-E33FB54C0F59}"/>
                    </a:ext>
                  </a:extLst>
                </p:cNvPr>
                <p:cNvSpPr txBox="1"/>
                <p:nvPr/>
              </p:nvSpPr>
              <p:spPr>
                <a:xfrm>
                  <a:off x="5805269" y="3287652"/>
                  <a:ext cx="12445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𝑦</m:t>
                        </m:r>
                      </m:oMath>
                    </m:oMathPara>
                  </a14:m>
                  <a:endParaRPr lang="en-US" sz="1200" dirty="0"/>
                </a:p>
              </p:txBody>
            </p:sp>
          </mc:Choice>
          <mc:Fallback xmlns="">
            <p:sp>
              <p:nvSpPr>
                <p:cNvPr id="66" name="TextBox 65">
                  <a:extLst>
                    <a:ext uri="{FF2B5EF4-FFF2-40B4-BE49-F238E27FC236}">
                      <a16:creationId xmlns:a16="http://schemas.microsoft.com/office/drawing/2014/main" id="{8A8A592A-0074-5888-83B3-E33FB54C0F59}"/>
                    </a:ext>
                  </a:extLst>
                </p:cNvPr>
                <p:cNvSpPr txBox="1">
                  <a:spLocks noRot="1" noChangeAspect="1" noMove="1" noResize="1" noEditPoints="1" noAdjustHandles="1" noChangeArrowheads="1" noChangeShapeType="1" noTextEdit="1"/>
                </p:cNvSpPr>
                <p:nvPr/>
              </p:nvSpPr>
              <p:spPr>
                <a:xfrm>
                  <a:off x="5805269" y="3287652"/>
                  <a:ext cx="124457" cy="184666"/>
                </a:xfrm>
                <a:prstGeom prst="rect">
                  <a:avLst/>
                </a:prstGeom>
                <a:blipFill>
                  <a:blip r:embed="rId10"/>
                  <a:stretch>
                    <a:fillRect l="-25000" r="-1666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283F3316-EE65-5B44-88ED-913601B4BD78}"/>
                    </a:ext>
                  </a:extLst>
                </p:cNvPr>
                <p:cNvSpPr txBox="1"/>
                <p:nvPr/>
              </p:nvSpPr>
              <p:spPr>
                <a:xfrm>
                  <a:off x="5407754" y="5284764"/>
                  <a:ext cx="11163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𝑧</m:t>
                        </m:r>
                      </m:oMath>
                    </m:oMathPara>
                  </a14:m>
                  <a:endParaRPr lang="en-US" sz="1200" dirty="0"/>
                </a:p>
              </p:txBody>
            </p:sp>
          </mc:Choice>
          <mc:Fallback xmlns="">
            <p:sp>
              <p:nvSpPr>
                <p:cNvPr id="67" name="TextBox 66">
                  <a:extLst>
                    <a:ext uri="{FF2B5EF4-FFF2-40B4-BE49-F238E27FC236}">
                      <a16:creationId xmlns:a16="http://schemas.microsoft.com/office/drawing/2014/main" id="{283F3316-EE65-5B44-88ED-913601B4BD78}"/>
                    </a:ext>
                  </a:extLst>
                </p:cNvPr>
                <p:cNvSpPr txBox="1">
                  <a:spLocks noRot="1" noChangeAspect="1" noMove="1" noResize="1" noEditPoints="1" noAdjustHandles="1" noChangeArrowheads="1" noChangeShapeType="1" noTextEdit="1"/>
                </p:cNvSpPr>
                <p:nvPr/>
              </p:nvSpPr>
              <p:spPr>
                <a:xfrm>
                  <a:off x="5407754" y="5284764"/>
                  <a:ext cx="111633" cy="184666"/>
                </a:xfrm>
                <a:prstGeom prst="rect">
                  <a:avLst/>
                </a:prstGeom>
                <a:blipFill>
                  <a:blip r:embed="rId11"/>
                  <a:stretch>
                    <a:fillRect l="-20000"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5CD2840-4C46-BD39-E524-0D9719DFBBD2}"/>
                    </a:ext>
                  </a:extLst>
                </p:cNvPr>
                <p:cNvSpPr txBox="1"/>
                <p:nvPr/>
              </p:nvSpPr>
              <p:spPr>
                <a:xfrm>
                  <a:off x="5718939" y="4631975"/>
                  <a:ext cx="12041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𝑜</m:t>
                        </m:r>
                      </m:oMath>
                    </m:oMathPara>
                  </a14:m>
                  <a:endParaRPr lang="en-US" sz="1200" dirty="0"/>
                </a:p>
              </p:txBody>
            </p:sp>
          </mc:Choice>
          <mc:Fallback xmlns="">
            <p:sp>
              <p:nvSpPr>
                <p:cNvPr id="68" name="TextBox 67">
                  <a:extLst>
                    <a:ext uri="{FF2B5EF4-FFF2-40B4-BE49-F238E27FC236}">
                      <a16:creationId xmlns:a16="http://schemas.microsoft.com/office/drawing/2014/main" id="{45CD2840-4C46-BD39-E524-0D9719DFBBD2}"/>
                    </a:ext>
                  </a:extLst>
                </p:cNvPr>
                <p:cNvSpPr txBox="1">
                  <a:spLocks noRot="1" noChangeAspect="1" noMove="1" noResize="1" noEditPoints="1" noAdjustHandles="1" noChangeArrowheads="1" noChangeShapeType="1" noTextEdit="1"/>
                </p:cNvSpPr>
                <p:nvPr/>
              </p:nvSpPr>
              <p:spPr>
                <a:xfrm>
                  <a:off x="5718939" y="4631975"/>
                  <a:ext cx="120418" cy="184666"/>
                </a:xfrm>
                <a:prstGeom prst="rect">
                  <a:avLst/>
                </a:prstGeom>
                <a:blipFill>
                  <a:blip r:embed="rId12"/>
                  <a:stretch>
                    <a:fillRect l="-20000" r="-20000"/>
                  </a:stretch>
                </a:blipFill>
              </p:spPr>
              <p:txBody>
                <a:bodyPr/>
                <a:lstStyle/>
                <a:p>
                  <a:r>
                    <a:rPr lang="en-US">
                      <a:noFill/>
                    </a:rPr>
                    <a:t> </a:t>
                  </a:r>
                </a:p>
              </p:txBody>
            </p:sp>
          </mc:Fallback>
        </mc:AlternateContent>
        <mc:AlternateContent xmlns:mc="http://schemas.openxmlformats.org/markup-compatibility/2006">
          <mc:Choice xmlns:am3d="http://schemas.microsoft.com/office/drawing/2017/model3d" Requires="am3d">
            <p:graphicFrame>
              <p:nvGraphicFramePr>
                <p:cNvPr id="129" name="3D Model 128" descr="Purple flower patch">
                  <a:extLst>
                    <a:ext uri="{FF2B5EF4-FFF2-40B4-BE49-F238E27FC236}">
                      <a16:creationId xmlns:a16="http://schemas.microsoft.com/office/drawing/2014/main" id="{9CCF5AA1-47E2-2459-408F-83E49CA58B5B}"/>
                    </a:ext>
                  </a:extLst>
                </p:cNvPr>
                <p:cNvGraphicFramePr>
                  <a:graphicFrameLocks noChangeAspect="1"/>
                </p:cNvGraphicFramePr>
                <p:nvPr/>
              </p:nvGraphicFramePr>
              <p:xfrm>
                <a:off x="6036915" y="4562357"/>
                <a:ext cx="583384" cy="595245"/>
              </p:xfrm>
              <a:graphic>
                <a:graphicData uri="http://schemas.microsoft.com/office/drawing/2017/model3d">
                  <am3d:model3d r:embed="rId6">
                    <am3d:spPr>
                      <a:xfrm>
                        <a:off x="0" y="0"/>
                        <a:ext cx="583384" cy="595245"/>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m3d:postTrans dx="0" dy="0" dz="0"/>
                    </am3d:trans>
                    <am3d:raster rName="Office3DRenderer" rVer="16.0.8326">
                      <am3d:blip r:embed="rId13"/>
                    </am3d:raster>
                    <am3d:objViewport viewportSz="84854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9" name="3D Model 128" descr="Purple flower patch">
                  <a:extLst>
                    <a:ext uri="{FF2B5EF4-FFF2-40B4-BE49-F238E27FC236}">
                      <a16:creationId xmlns:a16="http://schemas.microsoft.com/office/drawing/2014/main" id="{9CCF5AA1-47E2-2459-408F-83E49CA58B5B}"/>
                    </a:ext>
                  </a:extLst>
                </p:cNvPr>
                <p:cNvPicPr>
                  <a:picLocks noGrp="1" noRot="1" noChangeAspect="1" noMove="1" noResize="1" noEditPoints="1" noAdjustHandles="1" noChangeArrowheads="1" noChangeShapeType="1" noCrop="1"/>
                </p:cNvPicPr>
                <p:nvPr/>
              </p:nvPicPr>
              <p:blipFill>
                <a:blip r:embed="rId13"/>
                <a:stretch>
                  <a:fillRect/>
                </a:stretch>
              </p:blipFill>
              <p:spPr>
                <a:xfrm>
                  <a:off x="6036915" y="4562357"/>
                  <a:ext cx="583384" cy="595245"/>
                </a:xfrm>
                <a:prstGeom prst="rect">
                  <a:avLst/>
                </a:prstGeom>
              </p:spPr>
            </p:pic>
          </mc:Fallback>
        </mc:AlternateContent>
      </p:grpSp>
      <p:grpSp>
        <p:nvGrpSpPr>
          <p:cNvPr id="16" name="Group 15">
            <a:extLst>
              <a:ext uri="{FF2B5EF4-FFF2-40B4-BE49-F238E27FC236}">
                <a16:creationId xmlns:a16="http://schemas.microsoft.com/office/drawing/2014/main" id="{A5579332-001C-EBB2-6B36-481C577C9154}"/>
              </a:ext>
            </a:extLst>
          </p:cNvPr>
          <p:cNvGrpSpPr/>
          <p:nvPr/>
        </p:nvGrpSpPr>
        <p:grpSpPr>
          <a:xfrm>
            <a:off x="8384567" y="3201908"/>
            <a:ext cx="2746371" cy="2134011"/>
            <a:chOff x="8384567" y="3201908"/>
            <a:chExt cx="2746371" cy="2134011"/>
          </a:xfrm>
        </p:grpSpPr>
        <p:sp>
          <p:nvSpPr>
            <p:cNvPr id="87" name="Rounded Rectangle 86">
              <a:extLst>
                <a:ext uri="{FF2B5EF4-FFF2-40B4-BE49-F238E27FC236}">
                  <a16:creationId xmlns:a16="http://schemas.microsoft.com/office/drawing/2014/main" id="{456357D0-15D7-7A2E-1B6F-A899B3DC9A02}"/>
                </a:ext>
              </a:extLst>
            </p:cNvPr>
            <p:cNvSpPr/>
            <p:nvPr/>
          </p:nvSpPr>
          <p:spPr>
            <a:xfrm>
              <a:off x="8387742" y="3201908"/>
              <a:ext cx="2743196" cy="1124397"/>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9A87EE1A-EBA9-10BC-779C-5AA78EF75479}"/>
                </a:ext>
              </a:extLst>
            </p:cNvPr>
            <p:cNvCxnSpPr>
              <a:cxnSpLocks/>
            </p:cNvCxnSpPr>
            <p:nvPr/>
          </p:nvCxnSpPr>
          <p:spPr>
            <a:xfrm flipV="1">
              <a:off x="8387742" y="3535852"/>
              <a:ext cx="2743196" cy="4493"/>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30380BD8-5749-417C-1BDF-FA655D3A2340}"/>
                </a:ext>
              </a:extLst>
            </p:cNvPr>
            <p:cNvSpPr txBox="1"/>
            <p:nvPr/>
          </p:nvSpPr>
          <p:spPr>
            <a:xfrm>
              <a:off x="9326405" y="3228075"/>
              <a:ext cx="534121" cy="307777"/>
            </a:xfrm>
            <a:prstGeom prst="rect">
              <a:avLst/>
            </a:prstGeom>
            <a:noFill/>
          </p:spPr>
          <p:txBody>
            <a:bodyPr wrap="none" rtlCol="0">
              <a:spAutoFit/>
            </a:bodyPr>
            <a:lstStyle/>
            <a:p>
              <a:r>
                <a:rPr lang="en-US" sz="1400" dirty="0"/>
                <a:t>TLAS</a:t>
              </a:r>
            </a:p>
          </p:txBody>
        </p:sp>
        <p:sp>
          <p:nvSpPr>
            <p:cNvPr id="142" name="Rounded Rectangle 141">
              <a:extLst>
                <a:ext uri="{FF2B5EF4-FFF2-40B4-BE49-F238E27FC236}">
                  <a16:creationId xmlns:a16="http://schemas.microsoft.com/office/drawing/2014/main" id="{31396A00-9A89-0F84-2168-2A9128EC1151}"/>
                </a:ext>
              </a:extLst>
            </p:cNvPr>
            <p:cNvSpPr/>
            <p:nvPr/>
          </p:nvSpPr>
          <p:spPr>
            <a:xfrm>
              <a:off x="8575543" y="3605461"/>
              <a:ext cx="1121760" cy="645896"/>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DB65A3E7-BDBB-8B73-E597-F4AE241FDA27}"/>
                </a:ext>
              </a:extLst>
            </p:cNvPr>
            <p:cNvCxnSpPr>
              <a:cxnSpLocks/>
              <a:stCxn id="142" idx="1"/>
              <a:endCxn id="142" idx="3"/>
            </p:cNvCxnSpPr>
            <p:nvPr/>
          </p:nvCxnSpPr>
          <p:spPr>
            <a:xfrm>
              <a:off x="8575543" y="3928409"/>
              <a:ext cx="112176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460D76AA-1CB1-BB9A-6F26-1E53095ED8ED}"/>
                </a:ext>
              </a:extLst>
            </p:cNvPr>
            <p:cNvSpPr txBox="1"/>
            <p:nvPr/>
          </p:nvSpPr>
          <p:spPr>
            <a:xfrm>
              <a:off x="8703931" y="3626721"/>
              <a:ext cx="797654" cy="307777"/>
            </a:xfrm>
            <a:prstGeom prst="rect">
              <a:avLst/>
            </a:prstGeom>
            <a:noFill/>
          </p:spPr>
          <p:txBody>
            <a:bodyPr wrap="none" rtlCol="0">
              <a:spAutoFit/>
            </a:bodyPr>
            <a:lstStyle/>
            <a:p>
              <a:r>
                <a:rPr lang="en-US" sz="1400" dirty="0"/>
                <a:t>Instance</a:t>
              </a:r>
            </a:p>
          </p:txBody>
        </p:sp>
        <p:sp>
          <p:nvSpPr>
            <p:cNvPr id="151" name="TextBox 150">
              <a:extLst>
                <a:ext uri="{FF2B5EF4-FFF2-40B4-BE49-F238E27FC236}">
                  <a16:creationId xmlns:a16="http://schemas.microsoft.com/office/drawing/2014/main" id="{54141C79-FD9B-8ABB-8099-6EC6D532B682}"/>
                </a:ext>
              </a:extLst>
            </p:cNvPr>
            <p:cNvSpPr txBox="1"/>
            <p:nvPr/>
          </p:nvSpPr>
          <p:spPr>
            <a:xfrm>
              <a:off x="8976885" y="3940308"/>
              <a:ext cx="333746" cy="307777"/>
            </a:xfrm>
            <a:prstGeom prst="rect">
              <a:avLst/>
            </a:prstGeom>
            <a:noFill/>
          </p:spPr>
          <p:txBody>
            <a:bodyPr wrap="none" rtlCol="0">
              <a:spAutoFit/>
            </a:bodyPr>
            <a:lstStyle/>
            <a:p>
              <a:r>
                <a:rPr lang="en-US" sz="1400" dirty="0"/>
                <a:t>[ ]</a:t>
              </a:r>
            </a:p>
          </p:txBody>
        </p:sp>
        <p:sp>
          <p:nvSpPr>
            <p:cNvPr id="154" name="Rounded Rectangle 153">
              <a:extLst>
                <a:ext uri="{FF2B5EF4-FFF2-40B4-BE49-F238E27FC236}">
                  <a16:creationId xmlns:a16="http://schemas.microsoft.com/office/drawing/2014/main" id="{8A0978D2-902E-E555-C435-8772967F5DA2}"/>
                </a:ext>
              </a:extLst>
            </p:cNvPr>
            <p:cNvSpPr/>
            <p:nvPr/>
          </p:nvSpPr>
          <p:spPr>
            <a:xfrm>
              <a:off x="9825875" y="3590950"/>
              <a:ext cx="1121760" cy="645896"/>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83CA9954-E2CF-DC77-A697-EF0C4C703F4E}"/>
                </a:ext>
              </a:extLst>
            </p:cNvPr>
            <p:cNvCxnSpPr>
              <a:cxnSpLocks/>
              <a:stCxn id="154" idx="1"/>
              <a:endCxn id="154" idx="3"/>
            </p:cNvCxnSpPr>
            <p:nvPr/>
          </p:nvCxnSpPr>
          <p:spPr>
            <a:xfrm>
              <a:off x="9825875" y="3913898"/>
              <a:ext cx="112176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CD9A947B-39EB-2A79-D967-DDD5DA79997E}"/>
                </a:ext>
              </a:extLst>
            </p:cNvPr>
            <p:cNvSpPr txBox="1"/>
            <p:nvPr/>
          </p:nvSpPr>
          <p:spPr>
            <a:xfrm>
              <a:off x="9954263" y="3612210"/>
              <a:ext cx="797654" cy="307777"/>
            </a:xfrm>
            <a:prstGeom prst="rect">
              <a:avLst/>
            </a:prstGeom>
            <a:noFill/>
          </p:spPr>
          <p:txBody>
            <a:bodyPr wrap="none" rtlCol="0">
              <a:spAutoFit/>
            </a:bodyPr>
            <a:lstStyle/>
            <a:p>
              <a:r>
                <a:rPr lang="en-US" sz="1400" dirty="0"/>
                <a:t>Instance</a:t>
              </a:r>
            </a:p>
          </p:txBody>
        </p:sp>
        <p:sp>
          <p:nvSpPr>
            <p:cNvPr id="157" name="TextBox 156">
              <a:extLst>
                <a:ext uri="{FF2B5EF4-FFF2-40B4-BE49-F238E27FC236}">
                  <a16:creationId xmlns:a16="http://schemas.microsoft.com/office/drawing/2014/main" id="{8E22DC50-089A-A794-8F0F-F355D99764AD}"/>
                </a:ext>
              </a:extLst>
            </p:cNvPr>
            <p:cNvSpPr txBox="1"/>
            <p:nvPr/>
          </p:nvSpPr>
          <p:spPr>
            <a:xfrm>
              <a:off x="10227217" y="3925797"/>
              <a:ext cx="333746" cy="307777"/>
            </a:xfrm>
            <a:prstGeom prst="rect">
              <a:avLst/>
            </a:prstGeom>
            <a:noFill/>
          </p:spPr>
          <p:txBody>
            <a:bodyPr wrap="none" rtlCol="0">
              <a:spAutoFit/>
            </a:bodyPr>
            <a:lstStyle/>
            <a:p>
              <a:r>
                <a:rPr lang="en-US" sz="1400" dirty="0"/>
                <a:t>[ ]</a:t>
              </a:r>
            </a:p>
          </p:txBody>
        </p:sp>
        <p:cxnSp>
          <p:nvCxnSpPr>
            <p:cNvPr id="161" name="Curved Connector 160">
              <a:extLst>
                <a:ext uri="{FF2B5EF4-FFF2-40B4-BE49-F238E27FC236}">
                  <a16:creationId xmlns:a16="http://schemas.microsoft.com/office/drawing/2014/main" id="{CE8E25B2-7A52-E114-55CC-F62E68190A68}"/>
                </a:ext>
              </a:extLst>
            </p:cNvPr>
            <p:cNvCxnSpPr>
              <a:stCxn id="142" idx="2"/>
              <a:endCxn id="90" idx="1"/>
            </p:cNvCxnSpPr>
            <p:nvPr/>
          </p:nvCxnSpPr>
          <p:spPr>
            <a:xfrm rot="5400000">
              <a:off x="8218214" y="4417710"/>
              <a:ext cx="1084562" cy="751856"/>
            </a:xfrm>
            <a:prstGeom prst="curvedConnector4">
              <a:avLst>
                <a:gd name="adj1" fmla="val 27942"/>
                <a:gd name="adj2" fmla="val 130405"/>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5" name="Curved Connector 164">
              <a:extLst>
                <a:ext uri="{FF2B5EF4-FFF2-40B4-BE49-F238E27FC236}">
                  <a16:creationId xmlns:a16="http://schemas.microsoft.com/office/drawing/2014/main" id="{1D0ABE4B-AFE1-DC26-CE57-43E2EE90E8EA}"/>
                </a:ext>
              </a:extLst>
            </p:cNvPr>
            <p:cNvCxnSpPr>
              <a:cxnSpLocks/>
              <a:stCxn id="151" idx="2"/>
              <a:endCxn id="90" idx="3"/>
            </p:cNvCxnSpPr>
            <p:nvPr/>
          </p:nvCxnSpPr>
          <p:spPr>
            <a:xfrm rot="16200000" flipH="1">
              <a:off x="8789118" y="4602725"/>
              <a:ext cx="1087834" cy="378554"/>
            </a:xfrm>
            <a:prstGeom prst="curvedConnector4">
              <a:avLst>
                <a:gd name="adj1" fmla="val 28008"/>
                <a:gd name="adj2" fmla="val 160388"/>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68BB68A0-66E1-B85E-C594-892E600539AA}"/>
                </a:ext>
              </a:extLst>
            </p:cNvPr>
            <p:cNvCxnSpPr>
              <a:stCxn id="151" idx="2"/>
              <a:endCxn id="92" idx="0"/>
            </p:cNvCxnSpPr>
            <p:nvPr/>
          </p:nvCxnSpPr>
          <p:spPr>
            <a:xfrm flipH="1">
              <a:off x="8929077" y="4248085"/>
              <a:ext cx="214681" cy="612268"/>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A15008B2-B926-9A0F-C468-21348C906AC8}"/>
                </a:ext>
              </a:extLst>
            </p:cNvPr>
            <p:cNvCxnSpPr>
              <a:cxnSpLocks/>
              <a:stCxn id="157" idx="2"/>
              <a:endCxn id="124" idx="0"/>
            </p:cNvCxnSpPr>
            <p:nvPr/>
          </p:nvCxnSpPr>
          <p:spPr>
            <a:xfrm>
              <a:off x="10394090" y="4233574"/>
              <a:ext cx="140541" cy="615919"/>
            </a:xfrm>
            <a:prstGeom prst="straightConnector1">
              <a:avLst/>
            </a:prstGeom>
            <a:ln w="127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209E2B69-0B58-8A1D-A40A-0B98D07A17E0}"/>
                </a:ext>
              </a:extLst>
            </p:cNvPr>
            <p:cNvSpPr txBox="1"/>
            <p:nvPr/>
          </p:nvSpPr>
          <p:spPr>
            <a:xfrm>
              <a:off x="9380955" y="4333494"/>
              <a:ext cx="1135760" cy="461665"/>
            </a:xfrm>
            <a:prstGeom prst="rect">
              <a:avLst/>
            </a:prstGeom>
            <a:noFill/>
          </p:spPr>
          <p:txBody>
            <a:bodyPr wrap="none" rtlCol="0">
              <a:spAutoFit/>
            </a:bodyPr>
            <a:lstStyle/>
            <a:p>
              <a:pPr algn="ctr"/>
              <a:r>
                <a:rPr lang="en-US" sz="1200" dirty="0"/>
                <a:t>Transformation</a:t>
              </a:r>
            </a:p>
            <a:p>
              <a:pPr algn="ctr"/>
              <a:r>
                <a:rPr lang="en-US" sz="1200" dirty="0"/>
                <a:t>Matrix</a:t>
              </a:r>
            </a:p>
          </p:txBody>
        </p:sp>
      </p:grpSp>
      <p:grpSp>
        <p:nvGrpSpPr>
          <p:cNvPr id="6" name="Group 5">
            <a:extLst>
              <a:ext uri="{FF2B5EF4-FFF2-40B4-BE49-F238E27FC236}">
                <a16:creationId xmlns:a16="http://schemas.microsoft.com/office/drawing/2014/main" id="{96142B1E-92FC-0867-601F-F68207F6ADB2}"/>
              </a:ext>
            </a:extLst>
          </p:cNvPr>
          <p:cNvGrpSpPr/>
          <p:nvPr/>
        </p:nvGrpSpPr>
        <p:grpSpPr>
          <a:xfrm>
            <a:off x="893435" y="3158301"/>
            <a:ext cx="3131976" cy="1261557"/>
            <a:chOff x="893435" y="3158301"/>
            <a:chExt cx="3131976" cy="1261557"/>
          </a:xfrm>
        </p:grpSpPr>
        <mc:AlternateContent xmlns:mc="http://schemas.openxmlformats.org/markup-compatibility/2006">
          <mc:Choice xmlns:am3d="http://schemas.microsoft.com/office/drawing/2017/model3d" Requires="am3d">
            <p:graphicFrame>
              <p:nvGraphicFramePr>
                <p:cNvPr id="11" name="3D Model 10" descr="Purple flower patch">
                  <a:extLst>
                    <a:ext uri="{FF2B5EF4-FFF2-40B4-BE49-F238E27FC236}">
                      <a16:creationId xmlns:a16="http://schemas.microsoft.com/office/drawing/2014/main" id="{E58D2DD3-406E-9F3C-01E9-B8656894BB11}"/>
                    </a:ext>
                  </a:extLst>
                </p:cNvPr>
                <p:cNvGraphicFramePr/>
                <p:nvPr/>
              </p:nvGraphicFramePr>
              <p:xfrm>
                <a:off x="2709009" y="3195837"/>
                <a:ext cx="524847" cy="942110"/>
              </p:xfrm>
              <a:graphic>
                <a:graphicData uri="http://schemas.microsoft.com/office/drawing/2017/model3d">
                  <am3d:model3d r:embed="rId6">
                    <am3d:spPr>
                      <a:xfrm>
                        <a:off x="0" y="0"/>
                        <a:ext cx="524847" cy="942110"/>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m3d:postTrans dx="0" dy="0" dz="0"/>
                    </am3d:trans>
                    <am3d:raster rName="Office3DRenderer" rVer="16.0.8326">
                      <am3d:blip r:embed="rId14"/>
                    </am3d:raster>
                    <am3d:objViewport viewportSz="8485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Purple flower patch">
                  <a:extLst>
                    <a:ext uri="{FF2B5EF4-FFF2-40B4-BE49-F238E27FC236}">
                      <a16:creationId xmlns:a16="http://schemas.microsoft.com/office/drawing/2014/main" id="{E58D2DD3-406E-9F3C-01E9-B8656894BB11}"/>
                    </a:ext>
                  </a:extLst>
                </p:cNvPr>
                <p:cNvPicPr>
                  <a:picLocks noGrp="1" noRot="1" noChangeAspect="1" noMove="1" noResize="1" noEditPoints="1" noAdjustHandles="1" noChangeArrowheads="1" noChangeShapeType="1" noCrop="1"/>
                </p:cNvPicPr>
                <p:nvPr/>
              </p:nvPicPr>
              <p:blipFill>
                <a:blip r:embed="rId14"/>
                <a:stretch>
                  <a:fillRect/>
                </a:stretch>
              </p:blipFill>
              <p:spPr>
                <a:xfrm>
                  <a:off x="2709009" y="3195837"/>
                  <a:ext cx="524847" cy="942110"/>
                </a:xfrm>
                <a:prstGeom prst="rect">
                  <a:avLst/>
                </a:prstGeom>
              </p:spPr>
            </p:pic>
          </mc:Fallback>
        </mc:AlternateContent>
        <p:grpSp>
          <p:nvGrpSpPr>
            <p:cNvPr id="50" name="Group 49">
              <a:extLst>
                <a:ext uri="{FF2B5EF4-FFF2-40B4-BE49-F238E27FC236}">
                  <a16:creationId xmlns:a16="http://schemas.microsoft.com/office/drawing/2014/main" id="{7B0A3B2A-A4A6-7EF2-5E9F-731683B13845}"/>
                </a:ext>
              </a:extLst>
            </p:cNvPr>
            <p:cNvGrpSpPr/>
            <p:nvPr/>
          </p:nvGrpSpPr>
          <p:grpSpPr>
            <a:xfrm>
              <a:off x="2725755" y="3158301"/>
              <a:ext cx="873074" cy="1054852"/>
              <a:chOff x="1528350" y="4542749"/>
              <a:chExt cx="873074" cy="1054852"/>
            </a:xfrm>
          </p:grpSpPr>
          <p:cxnSp>
            <p:nvCxnSpPr>
              <p:cNvPr id="51" name="Straight Arrow Connector 50">
                <a:extLst>
                  <a:ext uri="{FF2B5EF4-FFF2-40B4-BE49-F238E27FC236}">
                    <a16:creationId xmlns:a16="http://schemas.microsoft.com/office/drawing/2014/main" id="{C6932B1B-FBEF-F047-CFB3-2CD0D3115C50}"/>
                  </a:ext>
                </a:extLst>
              </p:cNvPr>
              <p:cNvCxnSpPr>
                <a:cxnSpLocks/>
              </p:cNvCxnSpPr>
              <p:nvPr/>
            </p:nvCxnSpPr>
            <p:spPr>
              <a:xfrm>
                <a:off x="1720546" y="5114791"/>
                <a:ext cx="58614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0BB9673-2324-627D-44CF-90A8DCD18C53}"/>
                  </a:ext>
                </a:extLst>
              </p:cNvPr>
              <p:cNvCxnSpPr>
                <a:cxnSpLocks/>
              </p:cNvCxnSpPr>
              <p:nvPr/>
            </p:nvCxnSpPr>
            <p:spPr>
              <a:xfrm flipV="1">
                <a:off x="1720546" y="4650409"/>
                <a:ext cx="0" cy="4735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FA34F6B-4FC8-71C0-DBE1-B0C8647727FD}"/>
                  </a:ext>
                </a:extLst>
              </p:cNvPr>
              <p:cNvCxnSpPr>
                <a:cxnSpLocks/>
              </p:cNvCxnSpPr>
              <p:nvPr/>
            </p:nvCxnSpPr>
            <p:spPr>
              <a:xfrm flipH="1">
                <a:off x="1528350" y="5124005"/>
                <a:ext cx="192196" cy="3965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2B77FDC-934B-3FA9-6062-1F498495A860}"/>
                      </a:ext>
                    </a:extLst>
                  </p:cNvPr>
                  <p:cNvSpPr txBox="1"/>
                  <p:nvPr/>
                </p:nvSpPr>
                <p:spPr>
                  <a:xfrm>
                    <a:off x="2279724" y="5087907"/>
                    <a:ext cx="12170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𝑥</m:t>
                          </m:r>
                        </m:oMath>
                      </m:oMathPara>
                    </a14:m>
                    <a:endParaRPr lang="en-US" sz="1200" dirty="0"/>
                  </a:p>
                </p:txBody>
              </p:sp>
            </mc:Choice>
            <mc:Fallback xmlns="">
              <p:sp>
                <p:nvSpPr>
                  <p:cNvPr id="54" name="TextBox 53">
                    <a:extLst>
                      <a:ext uri="{FF2B5EF4-FFF2-40B4-BE49-F238E27FC236}">
                        <a16:creationId xmlns:a16="http://schemas.microsoft.com/office/drawing/2014/main" id="{42B77FDC-934B-3FA9-6062-1F498495A860}"/>
                      </a:ext>
                    </a:extLst>
                  </p:cNvPr>
                  <p:cNvSpPr txBox="1">
                    <a:spLocks noRot="1" noChangeAspect="1" noMove="1" noResize="1" noEditPoints="1" noAdjustHandles="1" noChangeArrowheads="1" noChangeShapeType="1" noTextEdit="1"/>
                  </p:cNvSpPr>
                  <p:nvPr/>
                </p:nvSpPr>
                <p:spPr>
                  <a:xfrm>
                    <a:off x="2279724" y="5087907"/>
                    <a:ext cx="121700" cy="184666"/>
                  </a:xfrm>
                  <a:prstGeom prst="rect">
                    <a:avLst/>
                  </a:prstGeom>
                  <a:blipFill>
                    <a:blip r:embed="rId15"/>
                    <a:stretch>
                      <a:fillRect l="-9091" r="-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FC1E71E-5CEB-18CB-87F2-E1F12A1E4398}"/>
                      </a:ext>
                    </a:extLst>
                  </p:cNvPr>
                  <p:cNvSpPr txBox="1"/>
                  <p:nvPr/>
                </p:nvSpPr>
                <p:spPr>
                  <a:xfrm>
                    <a:off x="1779610" y="4542749"/>
                    <a:ext cx="12445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𝑦</m:t>
                          </m:r>
                        </m:oMath>
                      </m:oMathPara>
                    </a14:m>
                    <a:endParaRPr lang="en-US" sz="1200" dirty="0"/>
                  </a:p>
                </p:txBody>
              </p:sp>
            </mc:Choice>
            <mc:Fallback xmlns="">
              <p:sp>
                <p:nvSpPr>
                  <p:cNvPr id="55" name="TextBox 54">
                    <a:extLst>
                      <a:ext uri="{FF2B5EF4-FFF2-40B4-BE49-F238E27FC236}">
                        <a16:creationId xmlns:a16="http://schemas.microsoft.com/office/drawing/2014/main" id="{3FC1E71E-5CEB-18CB-87F2-E1F12A1E4398}"/>
                      </a:ext>
                    </a:extLst>
                  </p:cNvPr>
                  <p:cNvSpPr txBox="1">
                    <a:spLocks noRot="1" noChangeAspect="1" noMove="1" noResize="1" noEditPoints="1" noAdjustHandles="1" noChangeArrowheads="1" noChangeShapeType="1" noTextEdit="1"/>
                  </p:cNvSpPr>
                  <p:nvPr/>
                </p:nvSpPr>
                <p:spPr>
                  <a:xfrm>
                    <a:off x="1779610" y="4542749"/>
                    <a:ext cx="124457" cy="184666"/>
                  </a:xfrm>
                  <a:prstGeom prst="rect">
                    <a:avLst/>
                  </a:prstGeom>
                  <a:blipFill>
                    <a:blip r:embed="rId16"/>
                    <a:stretch>
                      <a:fillRect l="-36364" r="-2727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A6336CF6-2B48-9E28-6CB1-C2D2D7E7FFF9}"/>
                      </a:ext>
                    </a:extLst>
                  </p:cNvPr>
                  <p:cNvSpPr txBox="1"/>
                  <p:nvPr/>
                </p:nvSpPr>
                <p:spPr>
                  <a:xfrm>
                    <a:off x="1568631" y="5412935"/>
                    <a:ext cx="11163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𝑧</m:t>
                          </m:r>
                        </m:oMath>
                      </m:oMathPara>
                    </a14:m>
                    <a:endParaRPr lang="en-US" sz="1200" dirty="0"/>
                  </a:p>
                </p:txBody>
              </p:sp>
            </mc:Choice>
            <mc:Fallback xmlns="">
              <p:sp>
                <p:nvSpPr>
                  <p:cNvPr id="56" name="TextBox 55">
                    <a:extLst>
                      <a:ext uri="{FF2B5EF4-FFF2-40B4-BE49-F238E27FC236}">
                        <a16:creationId xmlns:a16="http://schemas.microsoft.com/office/drawing/2014/main" id="{A6336CF6-2B48-9E28-6CB1-C2D2D7E7FFF9}"/>
                      </a:ext>
                    </a:extLst>
                  </p:cNvPr>
                  <p:cNvSpPr txBox="1">
                    <a:spLocks noRot="1" noChangeAspect="1" noMove="1" noResize="1" noEditPoints="1" noAdjustHandles="1" noChangeArrowheads="1" noChangeShapeType="1" noTextEdit="1"/>
                  </p:cNvSpPr>
                  <p:nvPr/>
                </p:nvSpPr>
                <p:spPr>
                  <a:xfrm>
                    <a:off x="1568631" y="5412935"/>
                    <a:ext cx="111633" cy="184666"/>
                  </a:xfrm>
                  <a:prstGeom prst="rect">
                    <a:avLst/>
                  </a:prstGeom>
                  <a:blipFill>
                    <a:blip r:embed="rId17"/>
                    <a:stretch>
                      <a:fillRect l="-10000"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EA1F9A4-BA8D-82AF-D5E3-C5746D02E815}"/>
                      </a:ext>
                    </a:extLst>
                  </p:cNvPr>
                  <p:cNvSpPr txBox="1"/>
                  <p:nvPr/>
                </p:nvSpPr>
                <p:spPr>
                  <a:xfrm>
                    <a:off x="1729165" y="5087975"/>
                    <a:ext cx="12041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𝑜</m:t>
                          </m:r>
                        </m:oMath>
                      </m:oMathPara>
                    </a14:m>
                    <a:endParaRPr lang="en-US" sz="1200" dirty="0"/>
                  </a:p>
                </p:txBody>
              </p:sp>
            </mc:Choice>
            <mc:Fallback xmlns="">
              <p:sp>
                <p:nvSpPr>
                  <p:cNvPr id="57" name="TextBox 56">
                    <a:extLst>
                      <a:ext uri="{FF2B5EF4-FFF2-40B4-BE49-F238E27FC236}">
                        <a16:creationId xmlns:a16="http://schemas.microsoft.com/office/drawing/2014/main" id="{8EA1F9A4-BA8D-82AF-D5E3-C5746D02E815}"/>
                      </a:ext>
                    </a:extLst>
                  </p:cNvPr>
                  <p:cNvSpPr txBox="1">
                    <a:spLocks noRot="1" noChangeAspect="1" noMove="1" noResize="1" noEditPoints="1" noAdjustHandles="1" noChangeArrowheads="1" noChangeShapeType="1" noTextEdit="1"/>
                  </p:cNvSpPr>
                  <p:nvPr/>
                </p:nvSpPr>
                <p:spPr>
                  <a:xfrm>
                    <a:off x="1729165" y="5087975"/>
                    <a:ext cx="120418" cy="184666"/>
                  </a:xfrm>
                  <a:prstGeom prst="rect">
                    <a:avLst/>
                  </a:prstGeom>
                  <a:blipFill>
                    <a:blip r:embed="rId18"/>
                    <a:stretch>
                      <a:fillRect l="-18182" r="-9091"/>
                    </a:stretch>
                  </a:blipFill>
                </p:spPr>
                <p:txBody>
                  <a:bodyPr/>
                  <a:lstStyle/>
                  <a:p>
                    <a:r>
                      <a:rPr lang="en-US">
                        <a:noFill/>
                      </a:rPr>
                      <a:t> </a:t>
                    </a:r>
                  </a:p>
                </p:txBody>
              </p:sp>
            </mc:Fallback>
          </mc:AlternateContent>
        </p:grpSp>
        <p:sp>
          <p:nvSpPr>
            <p:cNvPr id="60" name="TextBox 59">
              <a:extLst>
                <a:ext uri="{FF2B5EF4-FFF2-40B4-BE49-F238E27FC236}">
                  <a16:creationId xmlns:a16="http://schemas.microsoft.com/office/drawing/2014/main" id="{3F77717D-0C48-D34D-2932-7288992A1031}"/>
                </a:ext>
              </a:extLst>
            </p:cNvPr>
            <p:cNvSpPr txBox="1"/>
            <p:nvPr/>
          </p:nvSpPr>
          <p:spPr>
            <a:xfrm>
              <a:off x="2315006" y="4142859"/>
              <a:ext cx="1710405" cy="276999"/>
            </a:xfrm>
            <a:prstGeom prst="rect">
              <a:avLst/>
            </a:prstGeom>
            <a:noFill/>
          </p:spPr>
          <p:txBody>
            <a:bodyPr wrap="none" rtlCol="0">
              <a:spAutoFit/>
            </a:bodyPr>
            <a:lstStyle/>
            <a:p>
              <a:r>
                <a:rPr lang="en-US" sz="1200" dirty="0"/>
                <a:t>Local Coordinate System</a:t>
              </a:r>
            </a:p>
          </p:txBody>
        </p:sp>
        <p:sp>
          <p:nvSpPr>
            <p:cNvPr id="72" name="Rounded Rectangle 71">
              <a:extLst>
                <a:ext uri="{FF2B5EF4-FFF2-40B4-BE49-F238E27FC236}">
                  <a16:creationId xmlns:a16="http://schemas.microsoft.com/office/drawing/2014/main" id="{CC1C167A-0E9A-6FFC-EDC4-B609E3766D0F}"/>
                </a:ext>
              </a:extLst>
            </p:cNvPr>
            <p:cNvSpPr/>
            <p:nvPr/>
          </p:nvSpPr>
          <p:spPr>
            <a:xfrm>
              <a:off x="893435" y="3224988"/>
              <a:ext cx="1137745" cy="956942"/>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D6CA1070-213A-2E10-39C3-52AE7835D883}"/>
                </a:ext>
              </a:extLst>
            </p:cNvPr>
            <p:cNvCxnSpPr/>
            <p:nvPr/>
          </p:nvCxnSpPr>
          <p:spPr>
            <a:xfrm>
              <a:off x="904309" y="3538575"/>
              <a:ext cx="113973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51E133D-87F2-430D-BC6E-E547D88F7E7F}"/>
                </a:ext>
              </a:extLst>
            </p:cNvPr>
            <p:cNvSpPr txBox="1"/>
            <p:nvPr/>
          </p:nvSpPr>
          <p:spPr>
            <a:xfrm>
              <a:off x="1166075" y="3227893"/>
              <a:ext cx="543739" cy="307777"/>
            </a:xfrm>
            <a:prstGeom prst="rect">
              <a:avLst/>
            </a:prstGeom>
            <a:noFill/>
          </p:spPr>
          <p:txBody>
            <a:bodyPr wrap="none" rtlCol="0">
              <a:spAutoFit/>
            </a:bodyPr>
            <a:lstStyle/>
            <a:p>
              <a:r>
                <a:rPr lang="en-US" sz="1400" dirty="0"/>
                <a:t>BLAS</a:t>
              </a:r>
            </a:p>
          </p:txBody>
        </p:sp>
        <p:sp>
          <p:nvSpPr>
            <p:cNvPr id="76" name="Triangle 75">
              <a:extLst>
                <a:ext uri="{FF2B5EF4-FFF2-40B4-BE49-F238E27FC236}">
                  <a16:creationId xmlns:a16="http://schemas.microsoft.com/office/drawing/2014/main" id="{FB2E2FF7-A23A-DF2E-25FA-621BA797F3A2}"/>
                </a:ext>
              </a:extLst>
            </p:cNvPr>
            <p:cNvSpPr/>
            <p:nvPr/>
          </p:nvSpPr>
          <p:spPr>
            <a:xfrm>
              <a:off x="1366405" y="3581863"/>
              <a:ext cx="219808"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iangle 76">
              <a:extLst>
                <a:ext uri="{FF2B5EF4-FFF2-40B4-BE49-F238E27FC236}">
                  <a16:creationId xmlns:a16="http://schemas.microsoft.com/office/drawing/2014/main" id="{36A1B93F-D3FF-7F06-9754-69CAD6AA005C}"/>
                </a:ext>
              </a:extLst>
            </p:cNvPr>
            <p:cNvSpPr/>
            <p:nvPr/>
          </p:nvSpPr>
          <p:spPr>
            <a:xfrm rot="12026547">
              <a:off x="1056171" y="3646715"/>
              <a:ext cx="219808"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iangle 77">
              <a:extLst>
                <a:ext uri="{FF2B5EF4-FFF2-40B4-BE49-F238E27FC236}">
                  <a16:creationId xmlns:a16="http://schemas.microsoft.com/office/drawing/2014/main" id="{FFB83A8D-2A30-70E2-F267-B3F59EC4D718}"/>
                </a:ext>
              </a:extLst>
            </p:cNvPr>
            <p:cNvSpPr/>
            <p:nvPr/>
          </p:nvSpPr>
          <p:spPr>
            <a:xfrm rot="19349077">
              <a:off x="1313168" y="3880691"/>
              <a:ext cx="141339"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a:extLst>
                <a:ext uri="{FF2B5EF4-FFF2-40B4-BE49-F238E27FC236}">
                  <a16:creationId xmlns:a16="http://schemas.microsoft.com/office/drawing/2014/main" id="{A9A51C7D-1D0D-415E-19C3-EA3FA219A035}"/>
                </a:ext>
              </a:extLst>
            </p:cNvPr>
            <p:cNvSpPr/>
            <p:nvPr/>
          </p:nvSpPr>
          <p:spPr>
            <a:xfrm rot="1622074">
              <a:off x="1640910" y="3680283"/>
              <a:ext cx="219808" cy="404224"/>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a:extLst>
                <a:ext uri="{FF2B5EF4-FFF2-40B4-BE49-F238E27FC236}">
                  <a16:creationId xmlns:a16="http://schemas.microsoft.com/office/drawing/2014/main" id="{FD2734BF-1EE9-EE0B-57CA-C25E4ED57E48}"/>
                </a:ext>
              </a:extLst>
            </p:cNvPr>
            <p:cNvSpPr txBox="1"/>
            <p:nvPr/>
          </p:nvSpPr>
          <p:spPr>
            <a:xfrm>
              <a:off x="1723897" y="3806053"/>
              <a:ext cx="333746" cy="307777"/>
            </a:xfrm>
            <a:prstGeom prst="rect">
              <a:avLst/>
            </a:prstGeom>
            <a:noFill/>
          </p:spPr>
          <p:txBody>
            <a:bodyPr wrap="none" rtlCol="0">
              <a:spAutoFit/>
            </a:bodyPr>
            <a:lstStyle/>
            <a:p>
              <a:r>
                <a:rPr lang="en-US" sz="1400" dirty="0"/>
                <a:t>[ ]</a:t>
              </a:r>
            </a:p>
          </p:txBody>
        </p:sp>
      </p:grpSp>
      <p:grpSp>
        <p:nvGrpSpPr>
          <p:cNvPr id="7" name="Group 6">
            <a:extLst>
              <a:ext uri="{FF2B5EF4-FFF2-40B4-BE49-F238E27FC236}">
                <a16:creationId xmlns:a16="http://schemas.microsoft.com/office/drawing/2014/main" id="{DBA7FF0E-05EC-0D2E-67B7-E2F43081509B}"/>
              </a:ext>
            </a:extLst>
          </p:cNvPr>
          <p:cNvGrpSpPr/>
          <p:nvPr/>
        </p:nvGrpSpPr>
        <p:grpSpPr>
          <a:xfrm>
            <a:off x="924413" y="4655866"/>
            <a:ext cx="3100998" cy="1325022"/>
            <a:chOff x="924413" y="4655866"/>
            <a:chExt cx="3100998" cy="1325022"/>
          </a:xfrm>
        </p:grpSpPr>
        <mc:AlternateContent xmlns:mc="http://schemas.openxmlformats.org/markup-compatibility/2006">
          <mc:Choice xmlns:am3d="http://schemas.microsoft.com/office/drawing/2017/model3d" Requires="am3d">
            <p:graphicFrame>
              <p:nvGraphicFramePr>
                <p:cNvPr id="12" name="3D Model 11" descr="Grass lawn">
                  <a:extLst>
                    <a:ext uri="{FF2B5EF4-FFF2-40B4-BE49-F238E27FC236}">
                      <a16:creationId xmlns:a16="http://schemas.microsoft.com/office/drawing/2014/main" id="{7FD50115-617D-96DB-7AC9-CE60413759F7}"/>
                    </a:ext>
                  </a:extLst>
                </p:cNvPr>
                <p:cNvGraphicFramePr>
                  <a:graphicFrameLocks noChangeAspect="1"/>
                </p:cNvGraphicFramePr>
                <p:nvPr/>
              </p:nvGraphicFramePr>
              <p:xfrm>
                <a:off x="2722664" y="4992002"/>
                <a:ext cx="861597" cy="490240"/>
              </p:xfrm>
              <a:graphic>
                <a:graphicData uri="http://schemas.microsoft.com/office/drawing/2017/model3d">
                  <am3d:model3d r:embed="rId4">
                    <am3d:spPr>
                      <a:xfrm>
                        <a:off x="0" y="0"/>
                        <a:ext cx="861597" cy="490240"/>
                      </a:xfrm>
                      <a:prstGeom prst="rect">
                        <a:avLst/>
                      </a:prstGeom>
                      <a:effectLst>
                        <a:glow rad="127000">
                          <a:schemeClr val="accent1">
                            <a:alpha val="0"/>
                          </a:schemeClr>
                        </a:glow>
                        <a:reflection stA="45000" endPos="65000" dist="1270000" dir="5400000" sy="-100000" algn="bl" rotWithShape="0"/>
                      </a:effectLst>
                    </am3d:spPr>
                    <am3d:camera>
                      <am3d:pos x="0" y="0" z="66527465"/>
                      <am3d:up dx="0" dy="36000000" dz="0"/>
                      <am3d:lookAt x="0" y="0" z="0"/>
                      <am3d:perspective fov="2700000"/>
                    </am3d:camera>
                    <am3d:trans>
                      <am3d:meterPerModelUnit n="50000001" d="1000000"/>
                      <am3d:preTrans dx="0" dy="-398889" dz="184"/>
                      <am3d:scale>
                        <am3d:sx n="1000000" d="1000000"/>
                        <am3d:sy n="1000000" d="1000000"/>
                        <am3d:sz n="1000000" d="1000000"/>
                      </am3d:scale>
                      <am3d:rot ax="5465613" ay="-4174710" az="-5470018"/>
                      <am3d:postTrans dx="0" dy="0" dz="0"/>
                    </am3d:trans>
                    <am3d:raster rName="Office3DRenderer" rVer="16.0.8326">
                      <am3d:blip r:embed="rId19"/>
                    </am3d:raster>
                    <am3d:objViewport viewportSz="9772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ass lawn">
                  <a:extLst>
                    <a:ext uri="{FF2B5EF4-FFF2-40B4-BE49-F238E27FC236}">
                      <a16:creationId xmlns:a16="http://schemas.microsoft.com/office/drawing/2014/main" id="{7FD50115-617D-96DB-7AC9-CE60413759F7}"/>
                    </a:ext>
                  </a:extLst>
                </p:cNvPr>
                <p:cNvPicPr>
                  <a:picLocks noGrp="1" noRot="1" noChangeAspect="1" noMove="1" noResize="1" noEditPoints="1" noAdjustHandles="1" noChangeArrowheads="1" noChangeShapeType="1" noCrop="1"/>
                </p:cNvPicPr>
                <p:nvPr/>
              </p:nvPicPr>
              <p:blipFill>
                <a:blip r:embed="rId19"/>
                <a:stretch>
                  <a:fillRect/>
                </a:stretch>
              </p:blipFill>
              <p:spPr>
                <a:xfrm>
                  <a:off x="2722664" y="4992002"/>
                  <a:ext cx="861597" cy="490240"/>
                </a:xfrm>
                <a:prstGeom prst="rect">
                  <a:avLst/>
                </a:prstGeom>
                <a:effectLst>
                  <a:glow rad="127000">
                    <a:schemeClr val="accent1">
                      <a:alpha val="0"/>
                    </a:schemeClr>
                  </a:glow>
                  <a:reflection stA="45000" endPos="65000" dist="1270000" dir="5400000" sy="-100000" algn="bl" rotWithShape="0"/>
                </a:effectLst>
              </p:spPr>
            </p:pic>
          </mc:Fallback>
        </mc:AlternateContent>
        <p:grpSp>
          <p:nvGrpSpPr>
            <p:cNvPr id="49" name="Group 48">
              <a:extLst>
                <a:ext uri="{FF2B5EF4-FFF2-40B4-BE49-F238E27FC236}">
                  <a16:creationId xmlns:a16="http://schemas.microsoft.com/office/drawing/2014/main" id="{987FD6CC-2EFC-9415-2701-3CA2DA95ACF3}"/>
                </a:ext>
              </a:extLst>
            </p:cNvPr>
            <p:cNvGrpSpPr/>
            <p:nvPr/>
          </p:nvGrpSpPr>
          <p:grpSpPr>
            <a:xfrm>
              <a:off x="2909185" y="4655866"/>
              <a:ext cx="873074" cy="1054852"/>
              <a:chOff x="1528350" y="4542749"/>
              <a:chExt cx="873074" cy="1054852"/>
            </a:xfrm>
          </p:grpSpPr>
          <p:cxnSp>
            <p:nvCxnSpPr>
              <p:cNvPr id="14" name="Straight Arrow Connector 13">
                <a:extLst>
                  <a:ext uri="{FF2B5EF4-FFF2-40B4-BE49-F238E27FC236}">
                    <a16:creationId xmlns:a16="http://schemas.microsoft.com/office/drawing/2014/main" id="{15231829-9572-331F-8CFE-5B154ADFB1A6}"/>
                  </a:ext>
                </a:extLst>
              </p:cNvPr>
              <p:cNvCxnSpPr>
                <a:cxnSpLocks/>
              </p:cNvCxnSpPr>
              <p:nvPr/>
            </p:nvCxnSpPr>
            <p:spPr>
              <a:xfrm>
                <a:off x="1720546" y="5114791"/>
                <a:ext cx="58614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1A4449-572A-931D-5967-CCD172571B50}"/>
                  </a:ext>
                </a:extLst>
              </p:cNvPr>
              <p:cNvCxnSpPr>
                <a:cxnSpLocks/>
              </p:cNvCxnSpPr>
              <p:nvPr/>
            </p:nvCxnSpPr>
            <p:spPr>
              <a:xfrm flipV="1">
                <a:off x="1720546" y="4635082"/>
                <a:ext cx="0" cy="4889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5CC71F-DC04-0940-50B2-90DF6CD5CF27}"/>
                  </a:ext>
                </a:extLst>
              </p:cNvPr>
              <p:cNvCxnSpPr>
                <a:cxnSpLocks/>
              </p:cNvCxnSpPr>
              <p:nvPr/>
            </p:nvCxnSpPr>
            <p:spPr>
              <a:xfrm flipH="1">
                <a:off x="1528350" y="5124005"/>
                <a:ext cx="192196" cy="3965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205CF0E-1DF2-38A9-3299-FC3A1FEFD263}"/>
                      </a:ext>
                    </a:extLst>
                  </p:cNvPr>
                  <p:cNvSpPr txBox="1"/>
                  <p:nvPr/>
                </p:nvSpPr>
                <p:spPr>
                  <a:xfrm>
                    <a:off x="2279724" y="5087907"/>
                    <a:ext cx="121700"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𝑥</m:t>
                          </m:r>
                        </m:oMath>
                      </m:oMathPara>
                    </a14:m>
                    <a:endParaRPr lang="en-US" sz="1200" dirty="0"/>
                  </a:p>
                </p:txBody>
              </p:sp>
            </mc:Choice>
            <mc:Fallback xmlns="">
              <p:sp>
                <p:nvSpPr>
                  <p:cNvPr id="30" name="TextBox 29">
                    <a:extLst>
                      <a:ext uri="{FF2B5EF4-FFF2-40B4-BE49-F238E27FC236}">
                        <a16:creationId xmlns:a16="http://schemas.microsoft.com/office/drawing/2014/main" id="{4205CF0E-1DF2-38A9-3299-FC3A1FEFD263}"/>
                      </a:ext>
                    </a:extLst>
                  </p:cNvPr>
                  <p:cNvSpPr txBox="1">
                    <a:spLocks noRot="1" noChangeAspect="1" noMove="1" noResize="1" noEditPoints="1" noAdjustHandles="1" noChangeArrowheads="1" noChangeShapeType="1" noTextEdit="1"/>
                  </p:cNvSpPr>
                  <p:nvPr/>
                </p:nvSpPr>
                <p:spPr>
                  <a:xfrm>
                    <a:off x="2279724" y="5087907"/>
                    <a:ext cx="121700" cy="184666"/>
                  </a:xfrm>
                  <a:prstGeom prst="rect">
                    <a:avLst/>
                  </a:prstGeom>
                  <a:blipFill>
                    <a:blip r:embed="rId20"/>
                    <a:stretch>
                      <a:fillRect l="-20000"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09E89E7-1890-13E5-A0F4-FDE432C94200}"/>
                      </a:ext>
                    </a:extLst>
                  </p:cNvPr>
                  <p:cNvSpPr txBox="1"/>
                  <p:nvPr/>
                </p:nvSpPr>
                <p:spPr>
                  <a:xfrm>
                    <a:off x="1779610" y="4542749"/>
                    <a:ext cx="12445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𝑦</m:t>
                          </m:r>
                        </m:oMath>
                      </m:oMathPara>
                    </a14:m>
                    <a:endParaRPr lang="en-US" sz="1200" dirty="0"/>
                  </a:p>
                </p:txBody>
              </p:sp>
            </mc:Choice>
            <mc:Fallback xmlns="">
              <p:sp>
                <p:nvSpPr>
                  <p:cNvPr id="31" name="TextBox 30">
                    <a:extLst>
                      <a:ext uri="{FF2B5EF4-FFF2-40B4-BE49-F238E27FC236}">
                        <a16:creationId xmlns:a16="http://schemas.microsoft.com/office/drawing/2014/main" id="{D09E89E7-1890-13E5-A0F4-FDE432C94200}"/>
                      </a:ext>
                    </a:extLst>
                  </p:cNvPr>
                  <p:cNvSpPr txBox="1">
                    <a:spLocks noRot="1" noChangeAspect="1" noMove="1" noResize="1" noEditPoints="1" noAdjustHandles="1" noChangeArrowheads="1" noChangeShapeType="1" noTextEdit="1"/>
                  </p:cNvSpPr>
                  <p:nvPr/>
                </p:nvSpPr>
                <p:spPr>
                  <a:xfrm>
                    <a:off x="1779610" y="4542749"/>
                    <a:ext cx="124457" cy="184666"/>
                  </a:xfrm>
                  <a:prstGeom prst="rect">
                    <a:avLst/>
                  </a:prstGeom>
                  <a:blipFill>
                    <a:blip r:embed="rId21"/>
                    <a:stretch>
                      <a:fillRect l="-27273" r="-2727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1644622-36D8-931D-CBF5-CCAB8BBAA15D}"/>
                      </a:ext>
                    </a:extLst>
                  </p:cNvPr>
                  <p:cNvSpPr txBox="1"/>
                  <p:nvPr/>
                </p:nvSpPr>
                <p:spPr>
                  <a:xfrm>
                    <a:off x="1568631" y="5412935"/>
                    <a:ext cx="11163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𝑧</m:t>
                          </m:r>
                        </m:oMath>
                      </m:oMathPara>
                    </a14:m>
                    <a:endParaRPr lang="en-US" sz="1200" dirty="0"/>
                  </a:p>
                </p:txBody>
              </p:sp>
            </mc:Choice>
            <mc:Fallback xmlns="">
              <p:sp>
                <p:nvSpPr>
                  <p:cNvPr id="37" name="TextBox 36">
                    <a:extLst>
                      <a:ext uri="{FF2B5EF4-FFF2-40B4-BE49-F238E27FC236}">
                        <a16:creationId xmlns:a16="http://schemas.microsoft.com/office/drawing/2014/main" id="{01644622-36D8-931D-CBF5-CCAB8BBAA15D}"/>
                      </a:ext>
                    </a:extLst>
                  </p:cNvPr>
                  <p:cNvSpPr txBox="1">
                    <a:spLocks noRot="1" noChangeAspect="1" noMove="1" noResize="1" noEditPoints="1" noAdjustHandles="1" noChangeArrowheads="1" noChangeShapeType="1" noTextEdit="1"/>
                  </p:cNvSpPr>
                  <p:nvPr/>
                </p:nvSpPr>
                <p:spPr>
                  <a:xfrm>
                    <a:off x="1568631" y="5412935"/>
                    <a:ext cx="111633" cy="184666"/>
                  </a:xfrm>
                  <a:prstGeom prst="rect">
                    <a:avLst/>
                  </a:prstGeom>
                  <a:blipFill>
                    <a:blip r:embed="rId22"/>
                    <a:stretch>
                      <a:fillRect l="-22222" r="-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090F20F-1243-DEDD-CC68-524AC50E9E62}"/>
                      </a:ext>
                    </a:extLst>
                  </p:cNvPr>
                  <p:cNvSpPr txBox="1"/>
                  <p:nvPr/>
                </p:nvSpPr>
                <p:spPr>
                  <a:xfrm>
                    <a:off x="1729165" y="5087975"/>
                    <a:ext cx="120418"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𝑜</m:t>
                          </m:r>
                        </m:oMath>
                      </m:oMathPara>
                    </a14:m>
                    <a:endParaRPr lang="en-US" sz="1200" dirty="0"/>
                  </a:p>
                </p:txBody>
              </p:sp>
            </mc:Choice>
            <mc:Fallback xmlns="">
              <p:sp>
                <p:nvSpPr>
                  <p:cNvPr id="38" name="TextBox 37">
                    <a:extLst>
                      <a:ext uri="{FF2B5EF4-FFF2-40B4-BE49-F238E27FC236}">
                        <a16:creationId xmlns:a16="http://schemas.microsoft.com/office/drawing/2014/main" id="{6090F20F-1243-DEDD-CC68-524AC50E9E62}"/>
                      </a:ext>
                    </a:extLst>
                  </p:cNvPr>
                  <p:cNvSpPr txBox="1">
                    <a:spLocks noRot="1" noChangeAspect="1" noMove="1" noResize="1" noEditPoints="1" noAdjustHandles="1" noChangeArrowheads="1" noChangeShapeType="1" noTextEdit="1"/>
                  </p:cNvSpPr>
                  <p:nvPr/>
                </p:nvSpPr>
                <p:spPr>
                  <a:xfrm>
                    <a:off x="1729165" y="5087975"/>
                    <a:ext cx="120418" cy="184666"/>
                  </a:xfrm>
                  <a:prstGeom prst="rect">
                    <a:avLst/>
                  </a:prstGeom>
                  <a:blipFill>
                    <a:blip r:embed="rId23"/>
                    <a:stretch>
                      <a:fillRect l="-18182" r="-9091"/>
                    </a:stretch>
                  </a:blipFill>
                </p:spPr>
                <p:txBody>
                  <a:bodyPr/>
                  <a:lstStyle/>
                  <a:p>
                    <a:r>
                      <a:rPr lang="en-US">
                        <a:noFill/>
                      </a:rPr>
                      <a:t> </a:t>
                    </a:r>
                  </a:p>
                </p:txBody>
              </p:sp>
            </mc:Fallback>
          </mc:AlternateContent>
        </p:grpSp>
        <p:sp>
          <p:nvSpPr>
            <p:cNvPr id="59" name="TextBox 58">
              <a:extLst>
                <a:ext uri="{FF2B5EF4-FFF2-40B4-BE49-F238E27FC236}">
                  <a16:creationId xmlns:a16="http://schemas.microsoft.com/office/drawing/2014/main" id="{265EE161-DF69-0153-7F16-AFB23C66D98B}"/>
                </a:ext>
              </a:extLst>
            </p:cNvPr>
            <p:cNvSpPr txBox="1"/>
            <p:nvPr/>
          </p:nvSpPr>
          <p:spPr>
            <a:xfrm>
              <a:off x="2315006" y="5703889"/>
              <a:ext cx="1710405" cy="276999"/>
            </a:xfrm>
            <a:prstGeom prst="rect">
              <a:avLst/>
            </a:prstGeom>
            <a:noFill/>
          </p:spPr>
          <p:txBody>
            <a:bodyPr wrap="none" rtlCol="0">
              <a:spAutoFit/>
            </a:bodyPr>
            <a:lstStyle/>
            <a:p>
              <a:r>
                <a:rPr lang="en-US" sz="1200" dirty="0"/>
                <a:t>Local Coordinate System</a:t>
              </a:r>
            </a:p>
          </p:txBody>
        </p:sp>
        <p:sp>
          <p:nvSpPr>
            <p:cNvPr id="80" name="Rounded Rectangle 79">
              <a:extLst>
                <a:ext uri="{FF2B5EF4-FFF2-40B4-BE49-F238E27FC236}">
                  <a16:creationId xmlns:a16="http://schemas.microsoft.com/office/drawing/2014/main" id="{60610E25-97D5-4E22-F183-47A873986498}"/>
                </a:ext>
              </a:extLst>
            </p:cNvPr>
            <p:cNvSpPr/>
            <p:nvPr/>
          </p:nvSpPr>
          <p:spPr>
            <a:xfrm>
              <a:off x="924413" y="4746947"/>
              <a:ext cx="1137745" cy="956942"/>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89ACF548-BCCD-0EB2-DAD4-00F24228B427}"/>
                </a:ext>
              </a:extLst>
            </p:cNvPr>
            <p:cNvCxnSpPr/>
            <p:nvPr/>
          </p:nvCxnSpPr>
          <p:spPr>
            <a:xfrm>
              <a:off x="935287" y="5060534"/>
              <a:ext cx="113973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DC7D259-084F-38EA-1E4F-3A61CDED0C8D}"/>
                </a:ext>
              </a:extLst>
            </p:cNvPr>
            <p:cNvSpPr txBox="1"/>
            <p:nvPr/>
          </p:nvSpPr>
          <p:spPr>
            <a:xfrm>
              <a:off x="1197053" y="4749852"/>
              <a:ext cx="543739" cy="307777"/>
            </a:xfrm>
            <a:prstGeom prst="rect">
              <a:avLst/>
            </a:prstGeom>
            <a:noFill/>
          </p:spPr>
          <p:txBody>
            <a:bodyPr wrap="none" rtlCol="0">
              <a:spAutoFit/>
            </a:bodyPr>
            <a:lstStyle/>
            <a:p>
              <a:r>
                <a:rPr lang="en-US" sz="1400" dirty="0"/>
                <a:t>BLAS</a:t>
              </a:r>
            </a:p>
          </p:txBody>
        </p:sp>
        <p:sp>
          <p:nvSpPr>
            <p:cNvPr id="83" name="Triangle 82">
              <a:extLst>
                <a:ext uri="{FF2B5EF4-FFF2-40B4-BE49-F238E27FC236}">
                  <a16:creationId xmlns:a16="http://schemas.microsoft.com/office/drawing/2014/main" id="{623C04F7-C559-2087-082D-B5EDB44EEBD3}"/>
                </a:ext>
              </a:extLst>
            </p:cNvPr>
            <p:cNvSpPr/>
            <p:nvPr/>
          </p:nvSpPr>
          <p:spPr>
            <a:xfrm rot="2371135">
              <a:off x="1530857" y="5279193"/>
              <a:ext cx="219808"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iangle 83">
              <a:extLst>
                <a:ext uri="{FF2B5EF4-FFF2-40B4-BE49-F238E27FC236}">
                  <a16:creationId xmlns:a16="http://schemas.microsoft.com/office/drawing/2014/main" id="{6B11DBDE-0296-C84A-CB1F-C2612BCADED5}"/>
                </a:ext>
              </a:extLst>
            </p:cNvPr>
            <p:cNvSpPr/>
            <p:nvPr/>
          </p:nvSpPr>
          <p:spPr>
            <a:xfrm rot="12026547">
              <a:off x="1200843" y="5330101"/>
              <a:ext cx="219808"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iangle 84">
              <a:extLst>
                <a:ext uri="{FF2B5EF4-FFF2-40B4-BE49-F238E27FC236}">
                  <a16:creationId xmlns:a16="http://schemas.microsoft.com/office/drawing/2014/main" id="{A56FD815-2208-A3DB-B809-D2C1B6ACE532}"/>
                </a:ext>
              </a:extLst>
            </p:cNvPr>
            <p:cNvSpPr/>
            <p:nvPr/>
          </p:nvSpPr>
          <p:spPr>
            <a:xfrm rot="19349077">
              <a:off x="1033245" y="5392470"/>
              <a:ext cx="141339"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iangle 85">
              <a:extLst>
                <a:ext uri="{FF2B5EF4-FFF2-40B4-BE49-F238E27FC236}">
                  <a16:creationId xmlns:a16="http://schemas.microsoft.com/office/drawing/2014/main" id="{DC7C5841-319A-2CB4-788D-DE06CD0A643D}"/>
                </a:ext>
              </a:extLst>
            </p:cNvPr>
            <p:cNvSpPr/>
            <p:nvPr/>
          </p:nvSpPr>
          <p:spPr>
            <a:xfrm rot="1622074">
              <a:off x="1747831" y="5220499"/>
              <a:ext cx="219808" cy="70059"/>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7FCEE8F5-7899-59D1-5163-896BABC82A0A}"/>
                </a:ext>
              </a:extLst>
            </p:cNvPr>
            <p:cNvSpPr txBox="1"/>
            <p:nvPr/>
          </p:nvSpPr>
          <p:spPr>
            <a:xfrm>
              <a:off x="1712051" y="5374122"/>
              <a:ext cx="333746" cy="307777"/>
            </a:xfrm>
            <a:prstGeom prst="rect">
              <a:avLst/>
            </a:prstGeom>
            <a:noFill/>
          </p:spPr>
          <p:txBody>
            <a:bodyPr wrap="none" rtlCol="0">
              <a:spAutoFit/>
            </a:bodyPr>
            <a:lstStyle/>
            <a:p>
              <a:r>
                <a:rPr lang="en-US" sz="1400" dirty="0"/>
                <a:t>[ ]</a:t>
              </a:r>
            </a:p>
          </p:txBody>
        </p:sp>
      </p:grpSp>
      <p:grpSp>
        <p:nvGrpSpPr>
          <p:cNvPr id="13" name="Group 12">
            <a:extLst>
              <a:ext uri="{FF2B5EF4-FFF2-40B4-BE49-F238E27FC236}">
                <a16:creationId xmlns:a16="http://schemas.microsoft.com/office/drawing/2014/main" id="{D3BF6D06-31E5-DA10-F8FE-671A25ACA736}"/>
              </a:ext>
            </a:extLst>
          </p:cNvPr>
          <p:cNvGrpSpPr/>
          <p:nvPr/>
        </p:nvGrpSpPr>
        <p:grpSpPr>
          <a:xfrm>
            <a:off x="8384567" y="4846588"/>
            <a:ext cx="2749178" cy="967802"/>
            <a:chOff x="8384567" y="4846588"/>
            <a:chExt cx="2749178" cy="967802"/>
          </a:xfrm>
        </p:grpSpPr>
        <p:grpSp>
          <p:nvGrpSpPr>
            <p:cNvPr id="104" name="Group 103">
              <a:extLst>
                <a:ext uri="{FF2B5EF4-FFF2-40B4-BE49-F238E27FC236}">
                  <a16:creationId xmlns:a16="http://schemas.microsoft.com/office/drawing/2014/main" id="{91120DED-ADEA-1DD2-F93D-92B581B119FA}"/>
                </a:ext>
              </a:extLst>
            </p:cNvPr>
            <p:cNvGrpSpPr/>
            <p:nvPr/>
          </p:nvGrpSpPr>
          <p:grpSpPr>
            <a:xfrm>
              <a:off x="8384567" y="4857448"/>
              <a:ext cx="1143624" cy="956942"/>
              <a:chOff x="8190277" y="5318280"/>
              <a:chExt cx="1143624" cy="956942"/>
            </a:xfrm>
          </p:grpSpPr>
          <p:sp>
            <p:nvSpPr>
              <p:cNvPr id="90" name="Rounded Rectangle 89">
                <a:extLst>
                  <a:ext uri="{FF2B5EF4-FFF2-40B4-BE49-F238E27FC236}">
                    <a16:creationId xmlns:a16="http://schemas.microsoft.com/office/drawing/2014/main" id="{179FA54D-7C2E-3823-0BA8-A8A3D3EC5376}"/>
                  </a:ext>
                </a:extLst>
              </p:cNvPr>
              <p:cNvSpPr/>
              <p:nvPr/>
            </p:nvSpPr>
            <p:spPr>
              <a:xfrm>
                <a:off x="8190277" y="5318280"/>
                <a:ext cx="1137745" cy="956942"/>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ADE03E4B-D0FF-3D79-9619-D95683C2682B}"/>
                  </a:ext>
                </a:extLst>
              </p:cNvPr>
              <p:cNvCxnSpPr/>
              <p:nvPr/>
            </p:nvCxnSpPr>
            <p:spPr>
              <a:xfrm>
                <a:off x="8194171" y="5631867"/>
                <a:ext cx="113973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EF958BD8-BEC0-7C65-5DF7-A623FF269F5F}"/>
                  </a:ext>
                </a:extLst>
              </p:cNvPr>
              <p:cNvSpPr txBox="1"/>
              <p:nvPr/>
            </p:nvSpPr>
            <p:spPr>
              <a:xfrm>
                <a:off x="8462917" y="5321185"/>
                <a:ext cx="543739" cy="307777"/>
              </a:xfrm>
              <a:prstGeom prst="rect">
                <a:avLst/>
              </a:prstGeom>
              <a:noFill/>
            </p:spPr>
            <p:txBody>
              <a:bodyPr wrap="none" rtlCol="0">
                <a:spAutoFit/>
              </a:bodyPr>
              <a:lstStyle/>
              <a:p>
                <a:r>
                  <a:rPr lang="en-US" sz="1400" dirty="0"/>
                  <a:t>BLAS</a:t>
                </a:r>
              </a:p>
            </p:txBody>
          </p:sp>
          <p:sp>
            <p:nvSpPr>
              <p:cNvPr id="93" name="Triangle 92">
                <a:extLst>
                  <a:ext uri="{FF2B5EF4-FFF2-40B4-BE49-F238E27FC236}">
                    <a16:creationId xmlns:a16="http://schemas.microsoft.com/office/drawing/2014/main" id="{E430DDBC-1CE5-4DF1-D489-18A894963550}"/>
                  </a:ext>
                </a:extLst>
              </p:cNvPr>
              <p:cNvSpPr/>
              <p:nvPr/>
            </p:nvSpPr>
            <p:spPr>
              <a:xfrm>
                <a:off x="8663247" y="5675155"/>
                <a:ext cx="219808"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iangle 93">
                <a:extLst>
                  <a:ext uri="{FF2B5EF4-FFF2-40B4-BE49-F238E27FC236}">
                    <a16:creationId xmlns:a16="http://schemas.microsoft.com/office/drawing/2014/main" id="{25D6A25E-EBB5-D18E-D2EA-5AE5378A044C}"/>
                  </a:ext>
                </a:extLst>
              </p:cNvPr>
              <p:cNvSpPr/>
              <p:nvPr/>
            </p:nvSpPr>
            <p:spPr>
              <a:xfrm rot="12026547">
                <a:off x="8353013" y="5740007"/>
                <a:ext cx="219808"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iangle 94">
                <a:extLst>
                  <a:ext uri="{FF2B5EF4-FFF2-40B4-BE49-F238E27FC236}">
                    <a16:creationId xmlns:a16="http://schemas.microsoft.com/office/drawing/2014/main" id="{ECFBBE4B-6ABC-70E1-57A6-1914863D96D8}"/>
                  </a:ext>
                </a:extLst>
              </p:cNvPr>
              <p:cNvSpPr/>
              <p:nvPr/>
            </p:nvSpPr>
            <p:spPr>
              <a:xfrm rot="19349077">
                <a:off x="8610010" y="5973983"/>
                <a:ext cx="141339" cy="210632"/>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iangle 95">
                <a:extLst>
                  <a:ext uri="{FF2B5EF4-FFF2-40B4-BE49-F238E27FC236}">
                    <a16:creationId xmlns:a16="http://schemas.microsoft.com/office/drawing/2014/main" id="{B00DB6A8-EA1A-EEE1-7451-9B465EC3C740}"/>
                  </a:ext>
                </a:extLst>
              </p:cNvPr>
              <p:cNvSpPr/>
              <p:nvPr/>
            </p:nvSpPr>
            <p:spPr>
              <a:xfrm rot="1622074">
                <a:off x="8937752" y="5773575"/>
                <a:ext cx="219808" cy="404224"/>
              </a:xfrm>
              <a:prstGeom prst="triangle">
                <a:avLst/>
              </a:prstGeom>
              <a:solidFill>
                <a:srgbClr val="7030A0">
                  <a:alpha val="3405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Rounded Rectangle 121">
              <a:extLst>
                <a:ext uri="{FF2B5EF4-FFF2-40B4-BE49-F238E27FC236}">
                  <a16:creationId xmlns:a16="http://schemas.microsoft.com/office/drawing/2014/main" id="{2EC238F2-8719-0097-1DE3-BAF28857B8C8}"/>
                </a:ext>
              </a:extLst>
            </p:cNvPr>
            <p:cNvSpPr/>
            <p:nvPr/>
          </p:nvSpPr>
          <p:spPr>
            <a:xfrm>
              <a:off x="9990121" y="4846588"/>
              <a:ext cx="1137745" cy="956942"/>
            </a:xfrm>
            <a:prstGeom prst="round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a:extLst>
                <a:ext uri="{FF2B5EF4-FFF2-40B4-BE49-F238E27FC236}">
                  <a16:creationId xmlns:a16="http://schemas.microsoft.com/office/drawing/2014/main" id="{E255B7A0-9255-D77B-0449-6BE5466DBF53}"/>
                </a:ext>
              </a:extLst>
            </p:cNvPr>
            <p:cNvCxnSpPr/>
            <p:nvPr/>
          </p:nvCxnSpPr>
          <p:spPr>
            <a:xfrm>
              <a:off x="9994015" y="5160175"/>
              <a:ext cx="1139730" cy="0"/>
            </a:xfrm>
            <a:prstGeom prst="line">
              <a:avLst/>
            </a:prstGeom>
            <a:ln w="158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C6EA54A6-8472-D4FC-EC4B-FF13A5068EB0}"/>
                </a:ext>
              </a:extLst>
            </p:cNvPr>
            <p:cNvSpPr txBox="1"/>
            <p:nvPr/>
          </p:nvSpPr>
          <p:spPr>
            <a:xfrm>
              <a:off x="10262761" y="4849493"/>
              <a:ext cx="543739" cy="307777"/>
            </a:xfrm>
            <a:prstGeom prst="rect">
              <a:avLst/>
            </a:prstGeom>
            <a:noFill/>
          </p:spPr>
          <p:txBody>
            <a:bodyPr wrap="none" rtlCol="0">
              <a:spAutoFit/>
            </a:bodyPr>
            <a:lstStyle/>
            <a:p>
              <a:r>
                <a:rPr lang="en-US" sz="1400" dirty="0"/>
                <a:t>BLAS</a:t>
              </a:r>
            </a:p>
          </p:txBody>
        </p:sp>
        <p:sp>
          <p:nvSpPr>
            <p:cNvPr id="125" name="Triangle 124">
              <a:extLst>
                <a:ext uri="{FF2B5EF4-FFF2-40B4-BE49-F238E27FC236}">
                  <a16:creationId xmlns:a16="http://schemas.microsoft.com/office/drawing/2014/main" id="{7DEB5B2A-7D46-F40C-07EA-D43336C76C40}"/>
                </a:ext>
              </a:extLst>
            </p:cNvPr>
            <p:cNvSpPr/>
            <p:nvPr/>
          </p:nvSpPr>
          <p:spPr>
            <a:xfrm rot="2371135">
              <a:off x="10596565" y="5378834"/>
              <a:ext cx="219808"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iangle 125">
              <a:extLst>
                <a:ext uri="{FF2B5EF4-FFF2-40B4-BE49-F238E27FC236}">
                  <a16:creationId xmlns:a16="http://schemas.microsoft.com/office/drawing/2014/main" id="{2113FD5E-EB92-1343-F5F1-CF422E91A650}"/>
                </a:ext>
              </a:extLst>
            </p:cNvPr>
            <p:cNvSpPr/>
            <p:nvPr/>
          </p:nvSpPr>
          <p:spPr>
            <a:xfrm rot="12026547">
              <a:off x="10266551" y="5429742"/>
              <a:ext cx="219808"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iangle 126">
              <a:extLst>
                <a:ext uri="{FF2B5EF4-FFF2-40B4-BE49-F238E27FC236}">
                  <a16:creationId xmlns:a16="http://schemas.microsoft.com/office/drawing/2014/main" id="{D3A6F93A-5E0E-C0B5-06E0-0A425D45709A}"/>
                </a:ext>
              </a:extLst>
            </p:cNvPr>
            <p:cNvSpPr/>
            <p:nvPr/>
          </p:nvSpPr>
          <p:spPr>
            <a:xfrm rot="19349077">
              <a:off x="10098953" y="5492111"/>
              <a:ext cx="141339" cy="210632"/>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iangle 127">
              <a:extLst>
                <a:ext uri="{FF2B5EF4-FFF2-40B4-BE49-F238E27FC236}">
                  <a16:creationId xmlns:a16="http://schemas.microsoft.com/office/drawing/2014/main" id="{5EF7F684-7F03-4EEE-E70A-FF3ED63F82CB}"/>
                </a:ext>
              </a:extLst>
            </p:cNvPr>
            <p:cNvSpPr/>
            <p:nvPr/>
          </p:nvSpPr>
          <p:spPr>
            <a:xfrm rot="1622074">
              <a:off x="10813539" y="5320140"/>
              <a:ext cx="219808" cy="70059"/>
            </a:xfrm>
            <a:prstGeom prst="triangle">
              <a:avLst/>
            </a:prstGeom>
            <a:solidFill>
              <a:srgbClr val="92D050">
                <a:alpha val="5715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extBox 178">
              <a:extLst>
                <a:ext uri="{FF2B5EF4-FFF2-40B4-BE49-F238E27FC236}">
                  <a16:creationId xmlns:a16="http://schemas.microsoft.com/office/drawing/2014/main" id="{12E51842-4E3B-A7D2-5204-2110279EDFBE}"/>
                </a:ext>
              </a:extLst>
            </p:cNvPr>
            <p:cNvSpPr txBox="1"/>
            <p:nvPr/>
          </p:nvSpPr>
          <p:spPr>
            <a:xfrm>
              <a:off x="9218250" y="5450486"/>
              <a:ext cx="333746" cy="307777"/>
            </a:xfrm>
            <a:prstGeom prst="rect">
              <a:avLst/>
            </a:prstGeom>
            <a:noFill/>
          </p:spPr>
          <p:txBody>
            <a:bodyPr wrap="none" rtlCol="0">
              <a:spAutoFit/>
            </a:bodyPr>
            <a:lstStyle/>
            <a:p>
              <a:r>
                <a:rPr lang="en-US" sz="1400" dirty="0"/>
                <a:t>[ ]</a:t>
              </a:r>
            </a:p>
          </p:txBody>
        </p:sp>
        <p:sp>
          <p:nvSpPr>
            <p:cNvPr id="180" name="TextBox 179">
              <a:extLst>
                <a:ext uri="{FF2B5EF4-FFF2-40B4-BE49-F238E27FC236}">
                  <a16:creationId xmlns:a16="http://schemas.microsoft.com/office/drawing/2014/main" id="{8DB98ACE-2397-AFD3-8D5D-CBF86E4B8460}"/>
                </a:ext>
              </a:extLst>
            </p:cNvPr>
            <p:cNvSpPr txBox="1"/>
            <p:nvPr/>
          </p:nvSpPr>
          <p:spPr>
            <a:xfrm>
              <a:off x="10779711" y="5482242"/>
              <a:ext cx="333746" cy="307777"/>
            </a:xfrm>
            <a:prstGeom prst="rect">
              <a:avLst/>
            </a:prstGeom>
            <a:noFill/>
          </p:spPr>
          <p:txBody>
            <a:bodyPr wrap="none" rtlCol="0">
              <a:spAutoFit/>
            </a:bodyPr>
            <a:lstStyle/>
            <a:p>
              <a:r>
                <a:rPr lang="en-US" sz="1400" dirty="0"/>
                <a:t>[ ]</a:t>
              </a:r>
            </a:p>
          </p:txBody>
        </p:sp>
      </p:grpSp>
    </p:spTree>
    <p:custDataLst>
      <p:tags r:id="rId1"/>
    </p:custDataLst>
    <p:extLst>
      <p:ext uri="{BB962C8B-B14F-4D97-AF65-F5344CB8AC3E}">
        <p14:creationId xmlns:p14="http://schemas.microsoft.com/office/powerpoint/2010/main" val="1594397786"/>
      </p:ext>
    </p:extLst>
  </p:cSld>
  <p:clrMapOvr>
    <a:masterClrMapping/>
  </p:clrMapOvr>
  <mc:AlternateContent xmlns:mc="http://schemas.openxmlformats.org/markup-compatibility/2006" xmlns:p14="http://schemas.microsoft.com/office/powerpoint/2010/main">
    <mc:Choice Requires="p14">
      <p:transition spd="slow" p14:dur="2000" advTm="85873"/>
    </mc:Choice>
    <mc:Fallback xmlns="">
      <p:transition spd="slow" advTm="858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180A-421A-2497-00DA-EED9088279D3}"/>
              </a:ext>
            </a:extLst>
          </p:cNvPr>
          <p:cNvSpPr>
            <a:spLocks noGrp="1"/>
          </p:cNvSpPr>
          <p:nvPr>
            <p:ph type="title"/>
          </p:nvPr>
        </p:nvSpPr>
        <p:spPr/>
        <p:txBody>
          <a:bodyPr/>
          <a:lstStyle/>
          <a:p>
            <a:r>
              <a:rPr lang="en-US" dirty="0"/>
              <a:t>Real-world Example: Geofencing</a:t>
            </a:r>
          </a:p>
        </p:txBody>
      </p:sp>
      <p:sp>
        <p:nvSpPr>
          <p:cNvPr id="3" name="Content Placeholder 2">
            <a:extLst>
              <a:ext uri="{FF2B5EF4-FFF2-40B4-BE49-F238E27FC236}">
                <a16:creationId xmlns:a16="http://schemas.microsoft.com/office/drawing/2014/main" id="{AF7E5433-562B-F3D1-C61A-F2E80550EC6C}"/>
              </a:ext>
            </a:extLst>
          </p:cNvPr>
          <p:cNvSpPr>
            <a:spLocks noGrp="1"/>
          </p:cNvSpPr>
          <p:nvPr>
            <p:ph idx="1"/>
          </p:nvPr>
        </p:nvSpPr>
        <p:spPr/>
        <p:txBody>
          <a:bodyPr>
            <a:normAutofit lnSpcReduction="10000"/>
          </a:bodyPr>
          <a:lstStyle/>
          <a:p>
            <a:r>
              <a:rPr dirty="0"/>
              <a:t>Given a set of areas of interest (spheres representing fences)</a:t>
            </a:r>
          </a:p>
          <a:p>
            <a:endParaRPr dirty="0"/>
          </a:p>
          <a:p>
            <a:r>
              <a:rPr dirty="0"/>
              <a:t>Given a set of moving devices (points reporting their locations)</a:t>
            </a:r>
          </a:p>
          <a:p>
            <a:endParaRPr dirty="0"/>
          </a:p>
          <a:p>
            <a:r>
              <a:rPr dirty="0"/>
              <a:t>Monitor when an object enters or leaves a fenced area</a:t>
            </a:r>
            <a:endParaRPr lang="en-US" dirty="0"/>
          </a:p>
          <a:p>
            <a:pPr lvl="1">
              <a:buFontTx/>
              <a:buChar char="-"/>
            </a:pPr>
            <a:r>
              <a:rPr lang="en-US" dirty="0"/>
              <a:t>Fleet Management – A logistics company tracks when trucks enter or leave a warehouse</a:t>
            </a:r>
            <a:endParaRPr dirty="0"/>
          </a:p>
          <a:p>
            <a:endParaRPr dirty="0"/>
          </a:p>
          <a:p>
            <a:r>
              <a:rPr dirty="0"/>
              <a:t>Properties &amp; Requirements</a:t>
            </a:r>
          </a:p>
          <a:p>
            <a:pPr lvl="1">
              <a:buFontTx/>
              <a:buChar char="-"/>
            </a:pPr>
            <a:r>
              <a:rPr u="sng" dirty="0">
                <a:solidFill>
                  <a:srgbClr val="FF0000"/>
                </a:solidFill>
              </a:rPr>
              <a:t>Large</a:t>
            </a:r>
            <a:r>
              <a:rPr dirty="0"/>
              <a:t> volume of data</a:t>
            </a:r>
            <a:endParaRPr lang="en-US" dirty="0"/>
          </a:p>
          <a:p>
            <a:pPr lvl="1">
              <a:buFontTx/>
              <a:buChar char="-"/>
            </a:pPr>
            <a:r>
              <a:rPr dirty="0"/>
              <a:t>Constantly </a:t>
            </a:r>
            <a:r>
              <a:rPr u="sng" dirty="0">
                <a:solidFill>
                  <a:srgbClr val="FF0000"/>
                </a:solidFill>
              </a:rPr>
              <a:t>changing</a:t>
            </a:r>
            <a:r>
              <a:rPr dirty="0"/>
              <a:t> data</a:t>
            </a:r>
            <a:endParaRPr lang="en-US" dirty="0"/>
          </a:p>
          <a:p>
            <a:pPr lvl="1">
              <a:buFontTx/>
              <a:buChar char="-"/>
            </a:pPr>
            <a:r>
              <a:rPr dirty="0"/>
              <a:t>Queries must have </a:t>
            </a:r>
            <a:r>
              <a:rPr u="sng" dirty="0"/>
              <a:t>fast</a:t>
            </a:r>
            <a:r>
              <a:rPr dirty="0"/>
              <a:t> response times</a:t>
            </a:r>
          </a:p>
          <a:p>
            <a:endParaRPr dirty="0"/>
          </a:p>
        </p:txBody>
      </p:sp>
      <p:pic>
        <p:nvPicPr>
          <p:cNvPr id="5124" name="Picture 4" descr="Geofence animation">
            <a:extLst>
              <a:ext uri="{FF2B5EF4-FFF2-40B4-BE49-F238E27FC236}">
                <a16:creationId xmlns:a16="http://schemas.microsoft.com/office/drawing/2014/main" id="{2D544244-ABAB-C835-7E14-CA56E9838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3940" y="3739940"/>
            <a:ext cx="3118060" cy="31180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2BC46A-AC2A-8FD3-50CB-758022278E89}"/>
              </a:ext>
            </a:extLst>
          </p:cNvPr>
          <p:cNvSpPr txBox="1"/>
          <p:nvPr/>
        </p:nvSpPr>
        <p:spPr>
          <a:xfrm>
            <a:off x="0" y="6672635"/>
            <a:ext cx="3889331" cy="246221"/>
          </a:xfrm>
          <a:prstGeom prst="rect">
            <a:avLst/>
          </a:prstGeom>
          <a:noFill/>
        </p:spPr>
        <p:txBody>
          <a:bodyPr wrap="square">
            <a:spAutoFit/>
          </a:bodyPr>
          <a:lstStyle/>
          <a:p>
            <a:r>
              <a:rPr lang="en-US" sz="1000" dirty="0"/>
              <a:t>https://tile38.com/topics/geofencing</a:t>
            </a:r>
          </a:p>
        </p:txBody>
      </p:sp>
      <p:sp>
        <p:nvSpPr>
          <p:cNvPr id="6" name="Slide Number Placeholder 5">
            <a:extLst>
              <a:ext uri="{FF2B5EF4-FFF2-40B4-BE49-F238E27FC236}">
                <a16:creationId xmlns:a16="http://schemas.microsoft.com/office/drawing/2014/main" id="{A9E54A3D-8C2E-274D-15B9-205D1390E07B}"/>
              </a:ext>
            </a:extLst>
          </p:cNvPr>
          <p:cNvSpPr>
            <a:spLocks noGrp="1"/>
          </p:cNvSpPr>
          <p:nvPr>
            <p:ph type="sldNum" sz="quarter" idx="12"/>
          </p:nvPr>
        </p:nvSpPr>
        <p:spPr/>
        <p:txBody>
          <a:bodyPr/>
          <a:lstStyle/>
          <a:p>
            <a:fld id="{9D3D49B9-F9C9-8A41-9FE2-284E129F6E43}" type="slidenum">
              <a:rPr lang="en-US" smtClean="0"/>
              <a:t>3</a:t>
            </a:fld>
            <a:endParaRPr lang="en-US"/>
          </a:p>
        </p:txBody>
      </p:sp>
    </p:spTree>
    <p:custDataLst>
      <p:tags r:id="rId1"/>
    </p:custDataLst>
    <p:extLst>
      <p:ext uri="{BB962C8B-B14F-4D97-AF65-F5344CB8AC3E}">
        <p14:creationId xmlns:p14="http://schemas.microsoft.com/office/powerpoint/2010/main" val="770256837"/>
      </p:ext>
    </p:extLst>
  </p:cSld>
  <p:clrMapOvr>
    <a:masterClrMapping/>
  </p:clrMapOvr>
  <mc:AlternateContent xmlns:mc="http://schemas.openxmlformats.org/markup-compatibility/2006" xmlns:p14="http://schemas.microsoft.com/office/powerpoint/2010/main">
    <mc:Choice Requires="p14">
      <p:transition spd="slow" p14:dur="2000" advTm="51339"/>
    </mc:Choice>
    <mc:Fallback xmlns="">
      <p:transition spd="slow" advTm="513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5C6CC-BFAC-B328-BC15-7C01A7C14D4E}"/>
              </a:ext>
            </a:extLst>
          </p:cNvPr>
          <p:cNvSpPr>
            <a:spLocks noGrp="1"/>
          </p:cNvSpPr>
          <p:nvPr>
            <p:ph type="title"/>
          </p:nvPr>
        </p:nvSpPr>
        <p:spPr/>
        <p:txBody>
          <a:bodyPr/>
          <a:lstStyle/>
          <a:p>
            <a:r>
              <a:rPr lang="en-US" dirty="0"/>
              <a:t>Range Query - Contains</a:t>
            </a:r>
          </a:p>
        </p:txBody>
      </p:sp>
      <p:sp>
        <p:nvSpPr>
          <p:cNvPr id="3" name="Content Placeholder 2">
            <a:extLst>
              <a:ext uri="{FF2B5EF4-FFF2-40B4-BE49-F238E27FC236}">
                <a16:creationId xmlns:a16="http://schemas.microsoft.com/office/drawing/2014/main" id="{9064B208-01ED-D0B7-A094-CA9C6BB6DB28}"/>
              </a:ext>
            </a:extLst>
          </p:cNvPr>
          <p:cNvSpPr>
            <a:spLocks noGrp="1"/>
          </p:cNvSpPr>
          <p:nvPr>
            <p:ph idx="1"/>
          </p:nvPr>
        </p:nvSpPr>
        <p:spPr/>
        <p:txBody>
          <a:bodyPr/>
          <a:lstStyle/>
          <a:p>
            <a:r>
              <a:rPr lang="en-US" dirty="0"/>
              <a:t>Setting 1: Fix # of range queries to 100K</a:t>
            </a:r>
          </a:p>
          <a:p>
            <a:pPr lvl="1">
              <a:buFontTx/>
              <a:buChar char="-"/>
            </a:pPr>
            <a:r>
              <a:rPr lang="en-US" dirty="0"/>
              <a:t>Each query at least contains a rectangle</a:t>
            </a:r>
          </a:p>
          <a:p>
            <a:r>
              <a:rPr lang="en-US" dirty="0"/>
              <a:t>Setting 2: Varying query sizes on </a:t>
            </a:r>
            <a:r>
              <a:rPr lang="en-US" dirty="0" err="1"/>
              <a:t>OSMParks</a:t>
            </a:r>
            <a:endParaRPr lang="en-US" dirty="0"/>
          </a:p>
          <a:p>
            <a:endParaRPr lang="en-US" dirty="0"/>
          </a:p>
        </p:txBody>
      </p:sp>
      <p:sp>
        <p:nvSpPr>
          <p:cNvPr id="4" name="Slide Number Placeholder 3">
            <a:extLst>
              <a:ext uri="{FF2B5EF4-FFF2-40B4-BE49-F238E27FC236}">
                <a16:creationId xmlns:a16="http://schemas.microsoft.com/office/drawing/2014/main" id="{3AC47BD7-6553-AE57-8DD0-754F23ED17DC}"/>
              </a:ext>
            </a:extLst>
          </p:cNvPr>
          <p:cNvSpPr>
            <a:spLocks noGrp="1"/>
          </p:cNvSpPr>
          <p:nvPr>
            <p:ph type="sldNum" sz="quarter" idx="12"/>
          </p:nvPr>
        </p:nvSpPr>
        <p:spPr/>
        <p:txBody>
          <a:bodyPr/>
          <a:lstStyle/>
          <a:p>
            <a:fld id="{9D3D49B9-F9C9-8A41-9FE2-284E129F6E43}" type="slidenum">
              <a:rPr lang="en-US" smtClean="0"/>
              <a:t>30</a:t>
            </a:fld>
            <a:endParaRPr lang="en-US"/>
          </a:p>
        </p:txBody>
      </p:sp>
      <p:pic>
        <p:nvPicPr>
          <p:cNvPr id="14" name="Picture 13" descr="A graph of a graph of a line&#10;&#10;AI-generated content may be incorrect.">
            <a:extLst>
              <a:ext uri="{FF2B5EF4-FFF2-40B4-BE49-F238E27FC236}">
                <a16:creationId xmlns:a16="http://schemas.microsoft.com/office/drawing/2014/main" id="{1F508A0E-03C0-D425-021C-3E8590E27421}"/>
              </a:ext>
            </a:extLst>
          </p:cNvPr>
          <p:cNvPicPr>
            <a:picLocks noChangeAspect="1"/>
          </p:cNvPicPr>
          <p:nvPr/>
        </p:nvPicPr>
        <p:blipFill>
          <a:blip r:embed="rId3"/>
          <a:stretch>
            <a:fillRect/>
          </a:stretch>
        </p:blipFill>
        <p:spPr>
          <a:xfrm>
            <a:off x="501015" y="2433003"/>
            <a:ext cx="11189970" cy="3757930"/>
          </a:xfrm>
          <a:prstGeom prst="rect">
            <a:avLst/>
          </a:prstGeom>
        </p:spPr>
      </p:pic>
      <p:pic>
        <p:nvPicPr>
          <p:cNvPr id="16" name="Picture 15" descr="A graph of a graph and a chart of a graph&#10;&#10;AI-generated content may be incorrect.">
            <a:extLst>
              <a:ext uri="{FF2B5EF4-FFF2-40B4-BE49-F238E27FC236}">
                <a16:creationId xmlns:a16="http://schemas.microsoft.com/office/drawing/2014/main" id="{36770DFF-B5AD-60D1-613A-88799C8EB826}"/>
              </a:ext>
            </a:extLst>
          </p:cNvPr>
          <p:cNvPicPr>
            <a:picLocks noChangeAspect="1"/>
          </p:cNvPicPr>
          <p:nvPr/>
        </p:nvPicPr>
        <p:blipFill>
          <a:blip r:embed="rId4"/>
          <a:stretch>
            <a:fillRect/>
          </a:stretch>
        </p:blipFill>
        <p:spPr>
          <a:xfrm>
            <a:off x="501016" y="2433004"/>
            <a:ext cx="11176000" cy="3743960"/>
          </a:xfrm>
          <a:prstGeom prst="rect">
            <a:avLst/>
          </a:prstGeom>
        </p:spPr>
      </p:pic>
      <p:pic>
        <p:nvPicPr>
          <p:cNvPr id="18" name="Picture 17" descr="A graph of different colored bars&#10;&#10;AI-generated content may be incorrect.">
            <a:extLst>
              <a:ext uri="{FF2B5EF4-FFF2-40B4-BE49-F238E27FC236}">
                <a16:creationId xmlns:a16="http://schemas.microsoft.com/office/drawing/2014/main" id="{4E42CF51-A3D8-7E24-51E4-A3C3024988AE}"/>
              </a:ext>
            </a:extLst>
          </p:cNvPr>
          <p:cNvPicPr>
            <a:picLocks noChangeAspect="1"/>
          </p:cNvPicPr>
          <p:nvPr/>
        </p:nvPicPr>
        <p:blipFill>
          <a:blip r:embed="rId5"/>
          <a:stretch>
            <a:fillRect/>
          </a:stretch>
        </p:blipFill>
        <p:spPr>
          <a:xfrm>
            <a:off x="501016" y="2433004"/>
            <a:ext cx="11176000" cy="3771900"/>
          </a:xfrm>
          <a:prstGeom prst="rect">
            <a:avLst/>
          </a:prstGeom>
        </p:spPr>
      </p:pic>
      <p:pic>
        <p:nvPicPr>
          <p:cNvPr id="20" name="Picture 19" descr="A graph of different colored bars&#10;&#10;AI-generated content may be incorrect.">
            <a:extLst>
              <a:ext uri="{FF2B5EF4-FFF2-40B4-BE49-F238E27FC236}">
                <a16:creationId xmlns:a16="http://schemas.microsoft.com/office/drawing/2014/main" id="{978CB389-9AA3-4605-F426-8EF572C9D1EC}"/>
              </a:ext>
            </a:extLst>
          </p:cNvPr>
          <p:cNvPicPr>
            <a:picLocks noChangeAspect="1"/>
          </p:cNvPicPr>
          <p:nvPr/>
        </p:nvPicPr>
        <p:blipFill>
          <a:blip r:embed="rId6"/>
          <a:stretch>
            <a:fillRect/>
          </a:stretch>
        </p:blipFill>
        <p:spPr>
          <a:xfrm>
            <a:off x="501015" y="2433004"/>
            <a:ext cx="11189970" cy="3743960"/>
          </a:xfrm>
          <a:prstGeom prst="rect">
            <a:avLst/>
          </a:prstGeom>
        </p:spPr>
      </p:pic>
      <p:sp>
        <p:nvSpPr>
          <p:cNvPr id="5" name="TextBox 4">
            <a:extLst>
              <a:ext uri="{FF2B5EF4-FFF2-40B4-BE49-F238E27FC236}">
                <a16:creationId xmlns:a16="http://schemas.microsoft.com/office/drawing/2014/main" id="{BB2C76B7-3BAF-1CD5-9CF5-6C7BA1965E16}"/>
              </a:ext>
            </a:extLst>
          </p:cNvPr>
          <p:cNvSpPr txBox="1"/>
          <p:nvPr/>
        </p:nvSpPr>
        <p:spPr>
          <a:xfrm>
            <a:off x="1376802" y="3429000"/>
            <a:ext cx="718466" cy="461665"/>
          </a:xfrm>
          <a:prstGeom prst="rect">
            <a:avLst/>
          </a:prstGeom>
          <a:noFill/>
        </p:spPr>
        <p:txBody>
          <a:bodyPr wrap="none" rtlCol="0">
            <a:spAutoFit/>
          </a:bodyPr>
          <a:lstStyle/>
          <a:p>
            <a:r>
              <a:rPr lang="en-US" sz="2400" b="1" dirty="0">
                <a:solidFill>
                  <a:srgbClr val="FF0000"/>
                </a:solidFill>
              </a:rPr>
              <a:t>1.9x</a:t>
            </a:r>
          </a:p>
        </p:txBody>
      </p:sp>
      <p:sp>
        <p:nvSpPr>
          <p:cNvPr id="6" name="TextBox 5">
            <a:extLst>
              <a:ext uri="{FF2B5EF4-FFF2-40B4-BE49-F238E27FC236}">
                <a16:creationId xmlns:a16="http://schemas.microsoft.com/office/drawing/2014/main" id="{A51598BC-3F5D-261B-4B2F-EA5363E7B2DB}"/>
              </a:ext>
            </a:extLst>
          </p:cNvPr>
          <p:cNvSpPr txBox="1"/>
          <p:nvPr/>
        </p:nvSpPr>
        <p:spPr>
          <a:xfrm>
            <a:off x="5862578" y="2739453"/>
            <a:ext cx="873957" cy="461665"/>
          </a:xfrm>
          <a:prstGeom prst="rect">
            <a:avLst/>
          </a:prstGeom>
          <a:noFill/>
        </p:spPr>
        <p:txBody>
          <a:bodyPr wrap="none" rtlCol="0">
            <a:spAutoFit/>
          </a:bodyPr>
          <a:lstStyle/>
          <a:p>
            <a:r>
              <a:rPr lang="en-US" sz="2400" b="1" dirty="0">
                <a:solidFill>
                  <a:srgbClr val="FF0000"/>
                </a:solidFill>
              </a:rPr>
              <a:t>94.0x</a:t>
            </a:r>
          </a:p>
        </p:txBody>
      </p:sp>
    </p:spTree>
    <p:custDataLst>
      <p:tags r:id="rId1"/>
    </p:custDataLst>
    <p:extLst>
      <p:ext uri="{BB962C8B-B14F-4D97-AF65-F5344CB8AC3E}">
        <p14:creationId xmlns:p14="http://schemas.microsoft.com/office/powerpoint/2010/main" val="1887087456"/>
      </p:ext>
    </p:extLst>
  </p:cSld>
  <p:clrMapOvr>
    <a:masterClrMapping/>
  </p:clrMapOvr>
  <mc:AlternateContent xmlns:mc="http://schemas.openxmlformats.org/markup-compatibility/2006" xmlns:p14="http://schemas.microsoft.com/office/powerpoint/2010/main">
    <mc:Choice Requires="p14">
      <p:transition spd="slow" p14:dur="2000" advTm="23609"/>
    </mc:Choice>
    <mc:Fallback xmlns="">
      <p:transition spd="slow" advTm="236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07F1-3E95-B1C1-3983-53696E7ED913}"/>
              </a:ext>
            </a:extLst>
          </p:cNvPr>
          <p:cNvSpPr>
            <a:spLocks noGrp="1"/>
          </p:cNvSpPr>
          <p:nvPr>
            <p:ph type="title"/>
          </p:nvPr>
        </p:nvSpPr>
        <p:spPr/>
        <p:txBody>
          <a:bodyPr/>
          <a:lstStyle/>
          <a:p>
            <a:r>
              <a:rPr lang="en-US" dirty="0"/>
              <a:t>Bulk-loading Performance</a:t>
            </a:r>
          </a:p>
        </p:txBody>
      </p:sp>
      <p:sp>
        <p:nvSpPr>
          <p:cNvPr id="3" name="Content Placeholder 2">
            <a:extLst>
              <a:ext uri="{FF2B5EF4-FFF2-40B4-BE49-F238E27FC236}">
                <a16:creationId xmlns:a16="http://schemas.microsoft.com/office/drawing/2014/main" id="{6D858561-EA4F-412F-74D8-33D9CB78CFBD}"/>
              </a:ext>
            </a:extLst>
          </p:cNvPr>
          <p:cNvSpPr>
            <a:spLocks noGrp="1"/>
          </p:cNvSpPr>
          <p:nvPr>
            <p:ph idx="1"/>
          </p:nvPr>
        </p:nvSpPr>
        <p:spPr/>
        <p:txBody>
          <a:bodyPr/>
          <a:lstStyle/>
          <a:p>
            <a:r>
              <a:rPr lang="en-US" dirty="0"/>
              <a:t>Index Construction Time</a:t>
            </a:r>
          </a:p>
          <a:p>
            <a:pPr lvl="1">
              <a:buFontTx/>
              <a:buChar char="-"/>
            </a:pPr>
            <a:r>
              <a:rPr lang="en-US" dirty="0"/>
              <a:t>Boost and GLIN only support serial construction</a:t>
            </a:r>
          </a:p>
          <a:p>
            <a:pPr lvl="1">
              <a:buFontTx/>
              <a:buChar char="-"/>
            </a:pPr>
            <a:r>
              <a:rPr lang="en-US" dirty="0"/>
              <a:t>LBVH and </a:t>
            </a:r>
            <a:r>
              <a:rPr lang="en-US" dirty="0" err="1"/>
              <a:t>RTSpatial</a:t>
            </a:r>
            <a:r>
              <a:rPr lang="en-US" dirty="0"/>
              <a:t> use parallel construction algorithms</a:t>
            </a:r>
          </a:p>
          <a:p>
            <a:pPr lvl="1">
              <a:buFontTx/>
              <a:buChar char="-"/>
            </a:pPr>
            <a:r>
              <a:rPr lang="en-US" dirty="0"/>
              <a:t>When batch size = 1M, Insertion &gt;100M rect./s</a:t>
            </a:r>
          </a:p>
          <a:p>
            <a:pPr lvl="1">
              <a:buFontTx/>
              <a:buChar char="-"/>
            </a:pPr>
            <a:r>
              <a:rPr lang="en-US" dirty="0"/>
              <a:t>Deletion &gt;1000M rect./s</a:t>
            </a:r>
          </a:p>
        </p:txBody>
      </p:sp>
      <p:sp>
        <p:nvSpPr>
          <p:cNvPr id="4" name="Slide Number Placeholder 3">
            <a:extLst>
              <a:ext uri="{FF2B5EF4-FFF2-40B4-BE49-F238E27FC236}">
                <a16:creationId xmlns:a16="http://schemas.microsoft.com/office/drawing/2014/main" id="{1D3C8909-AA7F-A614-E484-FB73F2FB5EAB}"/>
              </a:ext>
            </a:extLst>
          </p:cNvPr>
          <p:cNvSpPr>
            <a:spLocks noGrp="1"/>
          </p:cNvSpPr>
          <p:nvPr>
            <p:ph type="sldNum" sz="quarter" idx="12"/>
          </p:nvPr>
        </p:nvSpPr>
        <p:spPr/>
        <p:txBody>
          <a:bodyPr/>
          <a:lstStyle/>
          <a:p>
            <a:fld id="{9D3D49B9-F9C9-8A41-9FE2-284E129F6E43}" type="slidenum">
              <a:rPr lang="en-US" smtClean="0"/>
              <a:t>31</a:t>
            </a:fld>
            <a:endParaRPr lang="en-US"/>
          </a:p>
        </p:txBody>
      </p:sp>
      <p:pic>
        <p:nvPicPr>
          <p:cNvPr id="25" name="Picture 24" descr="A graph of different sizes and colors&#10;&#10;AI-generated content may be incorrect.">
            <a:extLst>
              <a:ext uri="{FF2B5EF4-FFF2-40B4-BE49-F238E27FC236}">
                <a16:creationId xmlns:a16="http://schemas.microsoft.com/office/drawing/2014/main" id="{1B23EE84-FD7B-21C2-E5A1-B4F14D3ABC97}"/>
              </a:ext>
            </a:extLst>
          </p:cNvPr>
          <p:cNvPicPr>
            <a:picLocks noChangeAspect="1"/>
          </p:cNvPicPr>
          <p:nvPr/>
        </p:nvPicPr>
        <p:blipFill>
          <a:blip r:embed="rId3"/>
          <a:stretch>
            <a:fillRect/>
          </a:stretch>
        </p:blipFill>
        <p:spPr>
          <a:xfrm>
            <a:off x="838200" y="3124423"/>
            <a:ext cx="10319639" cy="3142234"/>
          </a:xfrm>
          <a:prstGeom prst="rect">
            <a:avLst/>
          </a:prstGeom>
        </p:spPr>
      </p:pic>
      <p:pic>
        <p:nvPicPr>
          <p:cNvPr id="27" name="Picture 26" descr="A graph of different sizes and colors&#10;&#10;AI-generated content may be incorrect.">
            <a:extLst>
              <a:ext uri="{FF2B5EF4-FFF2-40B4-BE49-F238E27FC236}">
                <a16:creationId xmlns:a16="http://schemas.microsoft.com/office/drawing/2014/main" id="{D0EFE04B-ACEF-E9B1-D9F1-3A1AAA72C42E}"/>
              </a:ext>
            </a:extLst>
          </p:cNvPr>
          <p:cNvPicPr>
            <a:picLocks noChangeAspect="1"/>
          </p:cNvPicPr>
          <p:nvPr/>
        </p:nvPicPr>
        <p:blipFill>
          <a:blip r:embed="rId4"/>
          <a:stretch>
            <a:fillRect/>
          </a:stretch>
        </p:blipFill>
        <p:spPr>
          <a:xfrm>
            <a:off x="838200" y="3124423"/>
            <a:ext cx="10319639" cy="3142234"/>
          </a:xfrm>
          <a:prstGeom prst="rect">
            <a:avLst/>
          </a:prstGeom>
        </p:spPr>
      </p:pic>
      <p:pic>
        <p:nvPicPr>
          <p:cNvPr id="29" name="Picture 28" descr="A graph of different sizes and colors&#10;&#10;AI-generated content may be incorrect.">
            <a:extLst>
              <a:ext uri="{FF2B5EF4-FFF2-40B4-BE49-F238E27FC236}">
                <a16:creationId xmlns:a16="http://schemas.microsoft.com/office/drawing/2014/main" id="{8476F82E-19AC-37C6-4CCE-E8871910E55D}"/>
              </a:ext>
            </a:extLst>
          </p:cNvPr>
          <p:cNvPicPr>
            <a:picLocks noChangeAspect="1"/>
          </p:cNvPicPr>
          <p:nvPr/>
        </p:nvPicPr>
        <p:blipFill>
          <a:blip r:embed="rId5"/>
          <a:stretch>
            <a:fillRect/>
          </a:stretch>
        </p:blipFill>
        <p:spPr>
          <a:xfrm>
            <a:off x="838200" y="3124423"/>
            <a:ext cx="10319639" cy="3142234"/>
          </a:xfrm>
          <a:prstGeom prst="rect">
            <a:avLst/>
          </a:prstGeom>
        </p:spPr>
      </p:pic>
      <p:pic>
        <p:nvPicPr>
          <p:cNvPr id="31" name="Picture 30" descr="A graph of different sizes and colors&#10;&#10;AI-generated content may be incorrect.">
            <a:extLst>
              <a:ext uri="{FF2B5EF4-FFF2-40B4-BE49-F238E27FC236}">
                <a16:creationId xmlns:a16="http://schemas.microsoft.com/office/drawing/2014/main" id="{99405926-FD7E-DE67-26F4-4B097C257BCB}"/>
              </a:ext>
            </a:extLst>
          </p:cNvPr>
          <p:cNvPicPr>
            <a:picLocks noChangeAspect="1"/>
          </p:cNvPicPr>
          <p:nvPr/>
        </p:nvPicPr>
        <p:blipFill>
          <a:blip r:embed="rId6"/>
          <a:stretch>
            <a:fillRect/>
          </a:stretch>
        </p:blipFill>
        <p:spPr>
          <a:xfrm>
            <a:off x="838200" y="3124423"/>
            <a:ext cx="10319639" cy="3142234"/>
          </a:xfrm>
          <a:prstGeom prst="rect">
            <a:avLst/>
          </a:prstGeom>
        </p:spPr>
      </p:pic>
    </p:spTree>
    <p:custDataLst>
      <p:tags r:id="rId1"/>
    </p:custDataLst>
    <p:extLst>
      <p:ext uri="{BB962C8B-B14F-4D97-AF65-F5344CB8AC3E}">
        <p14:creationId xmlns:p14="http://schemas.microsoft.com/office/powerpoint/2010/main" val="131212080"/>
      </p:ext>
    </p:extLst>
  </p:cSld>
  <p:clrMapOvr>
    <a:masterClrMapping/>
  </p:clrMapOvr>
  <mc:AlternateContent xmlns:mc="http://schemas.openxmlformats.org/markup-compatibility/2006" xmlns:p14="http://schemas.microsoft.com/office/powerpoint/2010/main">
    <mc:Choice Requires="p14">
      <p:transition spd="slow" p14:dur="2000" advTm="43720"/>
    </mc:Choice>
    <mc:Fallback xmlns="">
      <p:transition spd="slow" advTm="437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of different colored lines and numbers&#10;&#10;AI-generated content may be incorrect.">
            <a:extLst>
              <a:ext uri="{FF2B5EF4-FFF2-40B4-BE49-F238E27FC236}">
                <a16:creationId xmlns:a16="http://schemas.microsoft.com/office/drawing/2014/main" id="{1046737D-FBC4-CB9C-6607-BBF71740AE2A}"/>
              </a:ext>
            </a:extLst>
          </p:cNvPr>
          <p:cNvPicPr>
            <a:picLocks noChangeAspect="1"/>
          </p:cNvPicPr>
          <p:nvPr/>
        </p:nvPicPr>
        <p:blipFill>
          <a:blip r:embed="rId3"/>
          <a:stretch>
            <a:fillRect/>
          </a:stretch>
        </p:blipFill>
        <p:spPr>
          <a:xfrm>
            <a:off x="656968" y="2894872"/>
            <a:ext cx="7772400" cy="3461478"/>
          </a:xfrm>
          <a:prstGeom prst="rect">
            <a:avLst/>
          </a:prstGeom>
        </p:spPr>
      </p:pic>
      <p:sp>
        <p:nvSpPr>
          <p:cNvPr id="2" name="Title 1">
            <a:extLst>
              <a:ext uri="{FF2B5EF4-FFF2-40B4-BE49-F238E27FC236}">
                <a16:creationId xmlns:a16="http://schemas.microsoft.com/office/drawing/2014/main" id="{21D8B6D0-60F9-A10E-F9B2-FC67A166EF10}"/>
              </a:ext>
            </a:extLst>
          </p:cNvPr>
          <p:cNvSpPr>
            <a:spLocks noGrp="1"/>
          </p:cNvSpPr>
          <p:nvPr>
            <p:ph type="title"/>
          </p:nvPr>
        </p:nvSpPr>
        <p:spPr/>
        <p:txBody>
          <a:bodyPr/>
          <a:lstStyle/>
          <a:p>
            <a:r>
              <a:rPr lang="en-US" dirty="0"/>
              <a:t>Effectiveness of Ray Multicast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E8BE76-353C-4258-50A2-3B27FA255184}"/>
                  </a:ext>
                </a:extLst>
              </p:cNvPr>
              <p:cNvSpPr>
                <a:spLocks noGrp="1"/>
              </p:cNvSpPr>
              <p:nvPr>
                <p:ph idx="1"/>
              </p:nvPr>
            </p:nvSpPr>
            <p:spPr/>
            <p:txBody>
              <a:bodyPr/>
              <a:lstStyle/>
              <a:p>
                <a:r>
                  <a:rPr lang="en-US" dirty="0"/>
                  <a:t>Varying the number of rays per query</a:t>
                </a:r>
              </a:p>
              <a:p>
                <a:pPr lvl="1">
                  <a:buFontTx/>
                  <a:buChar char="-"/>
                </a:pPr>
                <a:r>
                  <a:rPr lang="en-US" dirty="0"/>
                  <a:t># of rays per query (</a:t>
                </a:r>
                <a14:m>
                  <m:oMath xmlns:m="http://schemas.openxmlformats.org/officeDocument/2006/math">
                    <m:r>
                      <a:rPr lang="en-US" b="0" i="1" smtClean="0">
                        <a:latin typeface="Cambria Math" panose="02040503050406030204" pitchFamily="18" charset="0"/>
                      </a:rPr>
                      <m:t>𝑘</m:t>
                    </m:r>
                  </m:oMath>
                </a14:m>
                <a:r>
                  <a:rPr lang="en-US" dirty="0"/>
                  <a:t>) = 1 means disable the LB</a:t>
                </a:r>
              </a:p>
              <a:p>
                <a:pPr lvl="1">
                  <a:buFontTx/>
                  <a:buChar char="-"/>
                </a:pPr>
                <a:r>
                  <a:rPr lang="en-US" dirty="0"/>
                  <a:t>Red circle represents the optimal </a:t>
                </a:r>
                <a14:m>
                  <m:oMath xmlns:m="http://schemas.openxmlformats.org/officeDocument/2006/math">
                    <m:r>
                      <a:rPr lang="en-US" i="1">
                        <a:latin typeface="Cambria Math" panose="02040503050406030204" pitchFamily="18" charset="0"/>
                      </a:rPr>
                      <m:t>𝑘</m:t>
                    </m:r>
                  </m:oMath>
                </a14:m>
                <a:r>
                  <a:rPr lang="en-US" dirty="0"/>
                  <a:t> predicted by our method</a:t>
                </a:r>
              </a:p>
              <a:p>
                <a:pPr lvl="1">
                  <a:buFontTx/>
                  <a:buChar char="-"/>
                </a:pPr>
                <a:r>
                  <a:rPr lang="en-US" dirty="0"/>
                  <a:t>Overhead of predicting </a:t>
                </a:r>
                <a14:m>
                  <m:oMath xmlns:m="http://schemas.openxmlformats.org/officeDocument/2006/math">
                    <m:r>
                      <a:rPr lang="en-US" i="1">
                        <a:latin typeface="Cambria Math" panose="02040503050406030204" pitchFamily="18" charset="0"/>
                      </a:rPr>
                      <m:t>𝑘</m:t>
                    </m:r>
                  </m:oMath>
                </a14:m>
                <a:r>
                  <a:rPr lang="en-US" dirty="0"/>
                  <a:t> is negligible</a:t>
                </a:r>
              </a:p>
              <a:p>
                <a:pPr>
                  <a:buFontTx/>
                  <a:buChar char="-"/>
                </a:pPr>
                <a:endParaRPr lang="en-US" dirty="0"/>
              </a:p>
            </p:txBody>
          </p:sp>
        </mc:Choice>
        <mc:Fallback xmlns="">
          <p:sp>
            <p:nvSpPr>
              <p:cNvPr id="3" name="Content Placeholder 2">
                <a:extLst>
                  <a:ext uri="{FF2B5EF4-FFF2-40B4-BE49-F238E27FC236}">
                    <a16:creationId xmlns:a16="http://schemas.microsoft.com/office/drawing/2014/main" id="{F0E8BE76-353C-4258-50A2-3B27FA255184}"/>
                  </a:ext>
                </a:extLst>
              </p:cNvPr>
              <p:cNvSpPr>
                <a:spLocks noGrp="1" noRot="1" noChangeAspect="1" noMove="1" noResize="1" noEditPoints="1" noAdjustHandles="1" noChangeArrowheads="1" noChangeShapeType="1" noTextEdit="1"/>
              </p:cNvSpPr>
              <p:nvPr>
                <p:ph idx="1"/>
              </p:nvPr>
            </p:nvSpPr>
            <p:spPr>
              <a:blipFill>
                <a:blip r:embed="rId4"/>
                <a:stretch>
                  <a:fillRect l="-1086" t="-222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B18F5E0-8034-9AFE-59BF-C73C82B47DDC}"/>
              </a:ext>
            </a:extLst>
          </p:cNvPr>
          <p:cNvSpPr>
            <a:spLocks noGrp="1"/>
          </p:cNvSpPr>
          <p:nvPr>
            <p:ph type="sldNum" sz="quarter" idx="12"/>
          </p:nvPr>
        </p:nvSpPr>
        <p:spPr/>
        <p:txBody>
          <a:bodyPr/>
          <a:lstStyle/>
          <a:p>
            <a:fld id="{9D3D49B9-F9C9-8A41-9FE2-284E129F6E43}" type="slidenum">
              <a:rPr lang="en-US" smtClean="0"/>
              <a:t>32</a:t>
            </a:fld>
            <a:endParaRPr lang="en-US"/>
          </a:p>
        </p:txBody>
      </p:sp>
      <p:grpSp>
        <p:nvGrpSpPr>
          <p:cNvPr id="5" name="Group 4">
            <a:extLst>
              <a:ext uri="{FF2B5EF4-FFF2-40B4-BE49-F238E27FC236}">
                <a16:creationId xmlns:a16="http://schemas.microsoft.com/office/drawing/2014/main" id="{88C14AEA-3A0D-1DB4-8C36-7D82C79BF78B}"/>
              </a:ext>
            </a:extLst>
          </p:cNvPr>
          <p:cNvGrpSpPr/>
          <p:nvPr/>
        </p:nvGrpSpPr>
        <p:grpSpPr>
          <a:xfrm>
            <a:off x="1273365" y="3630517"/>
            <a:ext cx="978837" cy="1924285"/>
            <a:chOff x="1273365" y="3245435"/>
            <a:chExt cx="978837" cy="1924285"/>
          </a:xfrm>
        </p:grpSpPr>
        <p:sp>
          <p:nvSpPr>
            <p:cNvPr id="6" name="Rectangle 5">
              <a:extLst>
                <a:ext uri="{FF2B5EF4-FFF2-40B4-BE49-F238E27FC236}">
                  <a16:creationId xmlns:a16="http://schemas.microsoft.com/office/drawing/2014/main" id="{15DA9271-AF3E-A504-A1EB-EB63E96FA2ED}"/>
                </a:ext>
              </a:extLst>
            </p:cNvPr>
            <p:cNvSpPr/>
            <p:nvPr/>
          </p:nvSpPr>
          <p:spPr>
            <a:xfrm>
              <a:off x="1273365" y="3245435"/>
              <a:ext cx="186715" cy="1924285"/>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9" name="Rounded Rectangular Callout 8">
              <a:extLst>
                <a:ext uri="{FF2B5EF4-FFF2-40B4-BE49-F238E27FC236}">
                  <a16:creationId xmlns:a16="http://schemas.microsoft.com/office/drawing/2014/main" id="{B4301208-8646-E4DD-677A-D74A80F3E12B}"/>
                </a:ext>
              </a:extLst>
            </p:cNvPr>
            <p:cNvSpPr/>
            <p:nvPr/>
          </p:nvSpPr>
          <p:spPr>
            <a:xfrm>
              <a:off x="1500495" y="4554931"/>
              <a:ext cx="751707" cy="373427"/>
            </a:xfrm>
            <a:prstGeom prst="wedgeRoundRectCallout">
              <a:avLst>
                <a:gd name="adj1" fmla="val -71571"/>
                <a:gd name="adj2" fmla="val 14954"/>
                <a:gd name="adj3" fmla="val 16667"/>
              </a:avLst>
            </a:prstGeom>
            <a:solidFill>
              <a:srgbClr val="FFC000">
                <a:alpha val="44000"/>
              </a:srgb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t>No LB</a:t>
              </a:r>
            </a:p>
          </p:txBody>
        </p:sp>
      </p:grpSp>
      <p:sp>
        <p:nvSpPr>
          <p:cNvPr id="11" name="Rounded Rectangular Callout 10">
            <a:extLst>
              <a:ext uri="{FF2B5EF4-FFF2-40B4-BE49-F238E27FC236}">
                <a16:creationId xmlns:a16="http://schemas.microsoft.com/office/drawing/2014/main" id="{8302FE4D-1389-D145-159C-B70FC5F4B3AE}"/>
              </a:ext>
            </a:extLst>
          </p:cNvPr>
          <p:cNvSpPr/>
          <p:nvPr/>
        </p:nvSpPr>
        <p:spPr>
          <a:xfrm>
            <a:off x="2839142" y="3443803"/>
            <a:ext cx="751707" cy="373427"/>
          </a:xfrm>
          <a:prstGeom prst="wedgeRoundRectCallout">
            <a:avLst>
              <a:gd name="adj1" fmla="val -42593"/>
              <a:gd name="adj2" fmla="val 96620"/>
              <a:gd name="adj3" fmla="val 16667"/>
            </a:avLst>
          </a:prstGeom>
          <a:solidFill>
            <a:srgbClr val="8EFA00">
              <a:alpha val="76000"/>
            </a:srgb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dirty="0"/>
              <a:t>Use LB</a:t>
            </a:r>
          </a:p>
        </p:txBody>
      </p:sp>
      <p:sp>
        <p:nvSpPr>
          <p:cNvPr id="10" name="Rectangle 9">
            <a:extLst>
              <a:ext uri="{FF2B5EF4-FFF2-40B4-BE49-F238E27FC236}">
                <a16:creationId xmlns:a16="http://schemas.microsoft.com/office/drawing/2014/main" id="{A88D2DC8-6C4A-0E6C-7A9B-2447130CF2C7}"/>
              </a:ext>
            </a:extLst>
          </p:cNvPr>
          <p:cNvSpPr/>
          <p:nvPr/>
        </p:nvSpPr>
        <p:spPr>
          <a:xfrm>
            <a:off x="5331417" y="5531555"/>
            <a:ext cx="2898183" cy="259588"/>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Tree>
    <p:extLst>
      <p:ext uri="{BB962C8B-B14F-4D97-AF65-F5344CB8AC3E}">
        <p14:creationId xmlns:p14="http://schemas.microsoft.com/office/powerpoint/2010/main" val="10836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1EAE-2A99-5602-95CA-0528B4C51583}"/>
              </a:ext>
            </a:extLst>
          </p:cNvPr>
          <p:cNvSpPr>
            <a:spLocks noGrp="1"/>
          </p:cNvSpPr>
          <p:nvPr>
            <p:ph type="title"/>
          </p:nvPr>
        </p:nvSpPr>
        <p:spPr/>
        <p:txBody>
          <a:bodyPr/>
          <a:lstStyle/>
          <a:p>
            <a:r>
              <a:rPr lang="en-US" dirty="0"/>
              <a:t>RT cores Programming Model</a:t>
            </a:r>
          </a:p>
        </p:txBody>
      </p:sp>
      <p:sp>
        <p:nvSpPr>
          <p:cNvPr id="3" name="Content Placeholder 2">
            <a:extLst>
              <a:ext uri="{FF2B5EF4-FFF2-40B4-BE49-F238E27FC236}">
                <a16:creationId xmlns:a16="http://schemas.microsoft.com/office/drawing/2014/main" id="{018208E2-9854-B112-6EB3-F4AC2177EA55}"/>
              </a:ext>
            </a:extLst>
          </p:cNvPr>
          <p:cNvSpPr>
            <a:spLocks noGrp="1"/>
          </p:cNvSpPr>
          <p:nvPr>
            <p:ph idx="1"/>
          </p:nvPr>
        </p:nvSpPr>
        <p:spPr/>
        <p:txBody>
          <a:bodyPr/>
          <a:lstStyle/>
          <a:p>
            <a:r>
              <a:rPr lang="en-US" dirty="0"/>
              <a:t>Using RT cores</a:t>
            </a:r>
          </a:p>
          <a:p>
            <a:pPr lvl="1">
              <a:buFontTx/>
              <a:buChar char="-"/>
            </a:pPr>
            <a:r>
              <a:rPr lang="en-US" b="0" i="0" dirty="0">
                <a:solidFill>
                  <a:srgbClr val="000000"/>
                </a:solidFill>
                <a:effectLst/>
                <a:latin typeface="Linux Libertine"/>
              </a:rPr>
              <a:t>DXR, </a:t>
            </a:r>
            <a:r>
              <a:rPr lang="en-US" dirty="0"/>
              <a:t>Vulkan, </a:t>
            </a:r>
            <a:r>
              <a:rPr lang="en-US" dirty="0" err="1"/>
              <a:t>OptiX</a:t>
            </a:r>
            <a:endParaRPr lang="en-US" dirty="0"/>
          </a:p>
          <a:p>
            <a:pPr lvl="1">
              <a:buFontTx/>
              <a:buChar char="-"/>
            </a:pPr>
            <a:r>
              <a:rPr lang="en-US" dirty="0"/>
              <a:t>Focus on </a:t>
            </a:r>
            <a:r>
              <a:rPr lang="en-US" dirty="0" err="1"/>
              <a:t>OptiX</a:t>
            </a:r>
            <a:r>
              <a:rPr lang="en-US" dirty="0"/>
              <a:t> because of its interoperability to CUDA</a:t>
            </a:r>
          </a:p>
          <a:p>
            <a:r>
              <a:rPr lang="en-US" dirty="0"/>
              <a:t>Users implement shaders, which are invoked when a ray hits something</a:t>
            </a:r>
          </a:p>
        </p:txBody>
      </p:sp>
      <p:sp>
        <p:nvSpPr>
          <p:cNvPr id="4" name="Slide Number Placeholder 3">
            <a:extLst>
              <a:ext uri="{FF2B5EF4-FFF2-40B4-BE49-F238E27FC236}">
                <a16:creationId xmlns:a16="http://schemas.microsoft.com/office/drawing/2014/main" id="{6644F361-DDE9-E6CC-74FC-BE777D9858ED}"/>
              </a:ext>
            </a:extLst>
          </p:cNvPr>
          <p:cNvSpPr>
            <a:spLocks noGrp="1"/>
          </p:cNvSpPr>
          <p:nvPr>
            <p:ph type="sldNum" sz="quarter" idx="12"/>
          </p:nvPr>
        </p:nvSpPr>
        <p:spPr/>
        <p:txBody>
          <a:bodyPr/>
          <a:lstStyle/>
          <a:p>
            <a:fld id="{9D3D49B9-F9C9-8A41-9FE2-284E129F6E43}" type="slidenum">
              <a:rPr lang="en-US" smtClean="0"/>
              <a:t>33</a:t>
            </a:fld>
            <a:endParaRPr lang="en-US"/>
          </a:p>
        </p:txBody>
      </p:sp>
      <p:grpSp>
        <p:nvGrpSpPr>
          <p:cNvPr id="46" name="Group 45">
            <a:extLst>
              <a:ext uri="{FF2B5EF4-FFF2-40B4-BE49-F238E27FC236}">
                <a16:creationId xmlns:a16="http://schemas.microsoft.com/office/drawing/2014/main" id="{F4D8565A-3C61-4F58-93D6-D146A7346232}"/>
              </a:ext>
            </a:extLst>
          </p:cNvPr>
          <p:cNvGrpSpPr/>
          <p:nvPr/>
        </p:nvGrpSpPr>
        <p:grpSpPr>
          <a:xfrm>
            <a:off x="1043349" y="4235168"/>
            <a:ext cx="1442656" cy="1008874"/>
            <a:chOff x="1348150" y="4667184"/>
            <a:chExt cx="1442656" cy="1008874"/>
          </a:xfrm>
        </p:grpSpPr>
        <p:sp>
          <p:nvSpPr>
            <p:cNvPr id="9" name="Parallelogram 8">
              <a:extLst>
                <a:ext uri="{FF2B5EF4-FFF2-40B4-BE49-F238E27FC236}">
                  <a16:creationId xmlns:a16="http://schemas.microsoft.com/office/drawing/2014/main" id="{D40BA0D2-AE8C-2F38-4F65-A8EF822DE555}"/>
                </a:ext>
              </a:extLst>
            </p:cNvPr>
            <p:cNvSpPr/>
            <p:nvPr/>
          </p:nvSpPr>
          <p:spPr>
            <a:xfrm>
              <a:off x="1348150" y="5133749"/>
              <a:ext cx="1442656" cy="542309"/>
            </a:xfrm>
            <a:prstGeom prst="parallelogram">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a:t>Primitives</a:t>
              </a:r>
            </a:p>
          </p:txBody>
        </p:sp>
        <p:cxnSp>
          <p:nvCxnSpPr>
            <p:cNvPr id="34" name="Straight Arrow Connector 33">
              <a:extLst>
                <a:ext uri="{FF2B5EF4-FFF2-40B4-BE49-F238E27FC236}">
                  <a16:creationId xmlns:a16="http://schemas.microsoft.com/office/drawing/2014/main" id="{3696087C-9B1A-B2E4-CF85-AB95A1C18AF1}"/>
                </a:ext>
              </a:extLst>
            </p:cNvPr>
            <p:cNvCxnSpPr>
              <a:cxnSpLocks/>
              <a:stCxn id="9" idx="0"/>
              <a:endCxn id="5" idx="2"/>
            </p:cNvCxnSpPr>
            <p:nvPr/>
          </p:nvCxnSpPr>
          <p:spPr>
            <a:xfrm flipV="1">
              <a:off x="2069478" y="4667184"/>
              <a:ext cx="5195" cy="4665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110F200-0B8C-9C1D-F3F9-7506D2276331}"/>
              </a:ext>
            </a:extLst>
          </p:cNvPr>
          <p:cNvGrpSpPr/>
          <p:nvPr/>
        </p:nvGrpSpPr>
        <p:grpSpPr>
          <a:xfrm>
            <a:off x="3358576" y="3664751"/>
            <a:ext cx="1996639" cy="556093"/>
            <a:chOff x="3358576" y="4220751"/>
            <a:chExt cx="1996639" cy="556093"/>
          </a:xfrm>
        </p:grpSpPr>
        <p:sp>
          <p:nvSpPr>
            <p:cNvPr id="7" name="Rectangle 6">
              <a:extLst>
                <a:ext uri="{FF2B5EF4-FFF2-40B4-BE49-F238E27FC236}">
                  <a16:creationId xmlns:a16="http://schemas.microsoft.com/office/drawing/2014/main" id="{5F5CEC0A-5584-1513-FE93-2F8A4A23786B}"/>
                </a:ext>
              </a:extLst>
            </p:cNvPr>
            <p:cNvSpPr/>
            <p:nvPr/>
          </p:nvSpPr>
          <p:spPr>
            <a:xfrm>
              <a:off x="3358576" y="4220751"/>
              <a:ext cx="1433382" cy="556093"/>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err="1"/>
                <a:t>RayGen</a:t>
              </a:r>
              <a:endParaRPr lang="en-US" sz="1600" dirty="0"/>
            </a:p>
          </p:txBody>
        </p:sp>
        <p:cxnSp>
          <p:nvCxnSpPr>
            <p:cNvPr id="48" name="Straight Arrow Connector 47">
              <a:extLst>
                <a:ext uri="{FF2B5EF4-FFF2-40B4-BE49-F238E27FC236}">
                  <a16:creationId xmlns:a16="http://schemas.microsoft.com/office/drawing/2014/main" id="{647943BE-9C3B-0A42-CDBB-89E3D72C1AAA}"/>
                </a:ext>
              </a:extLst>
            </p:cNvPr>
            <p:cNvCxnSpPr>
              <a:cxnSpLocks/>
              <a:stCxn id="7" idx="3"/>
              <a:endCxn id="10" idx="1"/>
            </p:cNvCxnSpPr>
            <p:nvPr/>
          </p:nvCxnSpPr>
          <p:spPr>
            <a:xfrm>
              <a:off x="4791958" y="4498798"/>
              <a:ext cx="563257" cy="62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4B50D947-45A6-4284-5D39-3F530CF53A2C}"/>
              </a:ext>
            </a:extLst>
          </p:cNvPr>
          <p:cNvGrpSpPr/>
          <p:nvPr/>
        </p:nvGrpSpPr>
        <p:grpSpPr>
          <a:xfrm>
            <a:off x="5355215" y="3555114"/>
            <a:ext cx="1981001" cy="672008"/>
            <a:chOff x="5355215" y="4111114"/>
            <a:chExt cx="1981001" cy="672008"/>
          </a:xfrm>
        </p:grpSpPr>
        <p:sp>
          <p:nvSpPr>
            <p:cNvPr id="10" name="Rectangle 9">
              <a:extLst>
                <a:ext uri="{FF2B5EF4-FFF2-40B4-BE49-F238E27FC236}">
                  <a16:creationId xmlns:a16="http://schemas.microsoft.com/office/drawing/2014/main" id="{80D0C0CC-AFC5-785F-84C6-84E06C5B5F4C}"/>
                </a:ext>
              </a:extLst>
            </p:cNvPr>
            <p:cNvSpPr/>
            <p:nvPr/>
          </p:nvSpPr>
          <p:spPr>
            <a:xfrm>
              <a:off x="5355215" y="4227029"/>
              <a:ext cx="1433382" cy="556093"/>
            </a:xfrm>
            <a:prstGeom prst="rect">
              <a:avLst/>
            </a:prstGeom>
            <a:solidFill>
              <a:schemeClr val="accent6"/>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a:t>BVH Traversal</a:t>
              </a:r>
            </a:p>
          </p:txBody>
        </p:sp>
        <p:cxnSp>
          <p:nvCxnSpPr>
            <p:cNvPr id="54" name="Straight Arrow Connector 53">
              <a:extLst>
                <a:ext uri="{FF2B5EF4-FFF2-40B4-BE49-F238E27FC236}">
                  <a16:creationId xmlns:a16="http://schemas.microsoft.com/office/drawing/2014/main" id="{332FE9F8-3F36-00AF-B17D-C96AD01A55A3}"/>
                </a:ext>
              </a:extLst>
            </p:cNvPr>
            <p:cNvCxnSpPr>
              <a:cxnSpLocks/>
              <a:stCxn id="10" idx="3"/>
              <a:endCxn id="6" idx="1"/>
            </p:cNvCxnSpPr>
            <p:nvPr/>
          </p:nvCxnSpPr>
          <p:spPr>
            <a:xfrm>
              <a:off x="6788597" y="4505076"/>
              <a:ext cx="547619"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D301A2C-F89D-0EF5-F0FD-78265AD0607A}"/>
                </a:ext>
              </a:extLst>
            </p:cNvPr>
            <p:cNvSpPr txBox="1"/>
            <p:nvPr/>
          </p:nvSpPr>
          <p:spPr>
            <a:xfrm>
              <a:off x="6758557" y="4111114"/>
              <a:ext cx="577659" cy="369332"/>
            </a:xfrm>
            <a:prstGeom prst="rect">
              <a:avLst/>
            </a:prstGeom>
            <a:noFill/>
          </p:spPr>
          <p:txBody>
            <a:bodyPr wrap="none" rtlCol="0">
              <a:spAutoFit/>
            </a:bodyPr>
            <a:lstStyle/>
            <a:p>
              <a:r>
                <a:rPr lang="en-US" dirty="0">
                  <a:solidFill>
                    <a:srgbClr val="FF0000"/>
                  </a:solidFill>
                </a:rPr>
                <a:t>Leaf</a:t>
              </a:r>
            </a:p>
          </p:txBody>
        </p:sp>
      </p:grpSp>
      <p:grpSp>
        <p:nvGrpSpPr>
          <p:cNvPr id="4144" name="Group 4143">
            <a:extLst>
              <a:ext uri="{FF2B5EF4-FFF2-40B4-BE49-F238E27FC236}">
                <a16:creationId xmlns:a16="http://schemas.microsoft.com/office/drawing/2014/main" id="{D9D980DF-E314-3325-2D10-4126E2B1F2F8}"/>
              </a:ext>
            </a:extLst>
          </p:cNvPr>
          <p:cNvGrpSpPr/>
          <p:nvPr/>
        </p:nvGrpSpPr>
        <p:grpSpPr>
          <a:xfrm>
            <a:off x="5355215" y="3671030"/>
            <a:ext cx="3414383" cy="1587360"/>
            <a:chOff x="5355215" y="3671030"/>
            <a:chExt cx="3414383" cy="1587360"/>
          </a:xfrm>
        </p:grpSpPr>
        <p:grpSp>
          <p:nvGrpSpPr>
            <p:cNvPr id="63" name="Group 62">
              <a:extLst>
                <a:ext uri="{FF2B5EF4-FFF2-40B4-BE49-F238E27FC236}">
                  <a16:creationId xmlns:a16="http://schemas.microsoft.com/office/drawing/2014/main" id="{50895322-A71E-2554-E3AB-E78730E5A9CD}"/>
                </a:ext>
              </a:extLst>
            </p:cNvPr>
            <p:cNvGrpSpPr/>
            <p:nvPr/>
          </p:nvGrpSpPr>
          <p:grpSpPr>
            <a:xfrm>
              <a:off x="5355215" y="3671030"/>
              <a:ext cx="3414383" cy="1587360"/>
              <a:chOff x="5355215" y="4036530"/>
              <a:chExt cx="3414383" cy="1587360"/>
            </a:xfrm>
          </p:grpSpPr>
          <p:sp>
            <p:nvSpPr>
              <p:cNvPr id="6" name="Right Triangle 5">
                <a:extLst>
                  <a:ext uri="{FF2B5EF4-FFF2-40B4-BE49-F238E27FC236}">
                    <a16:creationId xmlns:a16="http://schemas.microsoft.com/office/drawing/2014/main" id="{6F5297C5-BC4F-58E5-45AE-0557C691BCCB}"/>
                  </a:ext>
                </a:extLst>
              </p:cNvPr>
              <p:cNvSpPr/>
              <p:nvPr/>
            </p:nvSpPr>
            <p:spPr>
              <a:xfrm>
                <a:off x="7336216" y="4036530"/>
                <a:ext cx="1433382" cy="556093"/>
              </a:xfrm>
              <a:prstGeom prst="r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5471E2-D401-AAE1-2C15-B3B54E6B5F8A}"/>
                  </a:ext>
                </a:extLst>
              </p:cNvPr>
              <p:cNvSpPr/>
              <p:nvPr/>
            </p:nvSpPr>
            <p:spPr>
              <a:xfrm>
                <a:off x="7336216" y="4036530"/>
                <a:ext cx="1433382" cy="556093"/>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err="1"/>
                  <a:t>IsIntersection</a:t>
                </a:r>
                <a:endParaRPr lang="en-US" sz="1600" dirty="0"/>
              </a:p>
            </p:txBody>
          </p:sp>
          <p:sp>
            <p:nvSpPr>
              <p:cNvPr id="12" name="Diamond 11">
                <a:extLst>
                  <a:ext uri="{FF2B5EF4-FFF2-40B4-BE49-F238E27FC236}">
                    <a16:creationId xmlns:a16="http://schemas.microsoft.com/office/drawing/2014/main" id="{E76FD629-3ACC-8C71-FA99-55C87B02E6FE}"/>
                  </a:ext>
                </a:extLst>
              </p:cNvPr>
              <p:cNvSpPr/>
              <p:nvPr/>
            </p:nvSpPr>
            <p:spPr>
              <a:xfrm>
                <a:off x="5355215" y="4929465"/>
                <a:ext cx="1433382" cy="694425"/>
              </a:xfrm>
              <a:prstGeom prst="diamond">
                <a:avLst/>
              </a:prstGeom>
              <a:solidFill>
                <a:schemeClr val="accent3">
                  <a:lumMod val="60000"/>
                  <a:lumOff val="4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a:t>Hit Prim.?</a:t>
                </a:r>
              </a:p>
            </p:txBody>
          </p:sp>
          <p:cxnSp>
            <p:nvCxnSpPr>
              <p:cNvPr id="59" name="Straight Arrow Connector 58">
                <a:extLst>
                  <a:ext uri="{FF2B5EF4-FFF2-40B4-BE49-F238E27FC236}">
                    <a16:creationId xmlns:a16="http://schemas.microsoft.com/office/drawing/2014/main" id="{7DE64BB3-3325-C67E-8542-6D85F8C63848}"/>
                  </a:ext>
                </a:extLst>
              </p:cNvPr>
              <p:cNvCxnSpPr>
                <a:cxnSpLocks/>
                <a:stCxn id="6" idx="3"/>
                <a:endCxn id="12" idx="3"/>
              </p:cNvCxnSpPr>
              <p:nvPr/>
            </p:nvCxnSpPr>
            <p:spPr>
              <a:xfrm flipH="1">
                <a:off x="6788597" y="4592623"/>
                <a:ext cx="1264310" cy="6840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2" name="Group 4101">
              <a:extLst>
                <a:ext uri="{FF2B5EF4-FFF2-40B4-BE49-F238E27FC236}">
                  <a16:creationId xmlns:a16="http://schemas.microsoft.com/office/drawing/2014/main" id="{0FE8AA64-A4B5-A646-E2AB-EF7158A5BD04}"/>
                </a:ext>
              </a:extLst>
            </p:cNvPr>
            <p:cNvGrpSpPr/>
            <p:nvPr/>
          </p:nvGrpSpPr>
          <p:grpSpPr>
            <a:xfrm>
              <a:off x="6031180" y="4220844"/>
              <a:ext cx="455574" cy="371609"/>
              <a:chOff x="6031180" y="4227122"/>
              <a:chExt cx="455574" cy="371609"/>
            </a:xfrm>
          </p:grpSpPr>
          <p:cxnSp>
            <p:nvCxnSpPr>
              <p:cNvPr id="62" name="Straight Arrow Connector 61">
                <a:extLst>
                  <a:ext uri="{FF2B5EF4-FFF2-40B4-BE49-F238E27FC236}">
                    <a16:creationId xmlns:a16="http://schemas.microsoft.com/office/drawing/2014/main" id="{FBF9F7F0-F4BC-A42A-D931-B5ACE9951F8A}"/>
                  </a:ext>
                </a:extLst>
              </p:cNvPr>
              <p:cNvCxnSpPr>
                <a:cxnSpLocks/>
                <a:stCxn id="12" idx="0"/>
                <a:endCxn id="10" idx="2"/>
              </p:cNvCxnSpPr>
              <p:nvPr/>
            </p:nvCxnSpPr>
            <p:spPr>
              <a:xfrm flipV="1">
                <a:off x="6071906" y="4227122"/>
                <a:ext cx="0" cy="3368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1" name="TextBox 4100">
                <a:extLst>
                  <a:ext uri="{FF2B5EF4-FFF2-40B4-BE49-F238E27FC236}">
                    <a16:creationId xmlns:a16="http://schemas.microsoft.com/office/drawing/2014/main" id="{EAB5FED0-F26A-AB25-D88E-0A528F38E95E}"/>
                  </a:ext>
                </a:extLst>
              </p:cNvPr>
              <p:cNvSpPr txBox="1"/>
              <p:nvPr/>
            </p:nvSpPr>
            <p:spPr>
              <a:xfrm>
                <a:off x="6031180" y="4229399"/>
                <a:ext cx="455574" cy="369332"/>
              </a:xfrm>
              <a:prstGeom prst="rect">
                <a:avLst/>
              </a:prstGeom>
              <a:noFill/>
            </p:spPr>
            <p:txBody>
              <a:bodyPr wrap="none" rtlCol="0">
                <a:spAutoFit/>
              </a:bodyPr>
              <a:lstStyle/>
              <a:p>
                <a:r>
                  <a:rPr lang="en-US" dirty="0">
                    <a:solidFill>
                      <a:srgbClr val="FF0000"/>
                    </a:solidFill>
                  </a:rPr>
                  <a:t>No</a:t>
                </a:r>
              </a:p>
            </p:txBody>
          </p:sp>
        </p:grpSp>
      </p:grpSp>
      <p:grpSp>
        <p:nvGrpSpPr>
          <p:cNvPr id="4111" name="Group 4110">
            <a:extLst>
              <a:ext uri="{FF2B5EF4-FFF2-40B4-BE49-F238E27FC236}">
                <a16:creationId xmlns:a16="http://schemas.microsoft.com/office/drawing/2014/main" id="{612C2793-74D6-62BF-4341-3CEEA4C79947}"/>
              </a:ext>
            </a:extLst>
          </p:cNvPr>
          <p:cNvGrpSpPr/>
          <p:nvPr/>
        </p:nvGrpSpPr>
        <p:grpSpPr>
          <a:xfrm>
            <a:off x="3370517" y="4215528"/>
            <a:ext cx="1991264" cy="969793"/>
            <a:chOff x="3370517" y="4581028"/>
            <a:chExt cx="1991264" cy="969793"/>
          </a:xfrm>
        </p:grpSpPr>
        <p:sp>
          <p:nvSpPr>
            <p:cNvPr id="17" name="Rectangle 16">
              <a:extLst>
                <a:ext uri="{FF2B5EF4-FFF2-40B4-BE49-F238E27FC236}">
                  <a16:creationId xmlns:a16="http://schemas.microsoft.com/office/drawing/2014/main" id="{3946F7B6-2340-511A-AC5B-06B041D574DC}"/>
                </a:ext>
              </a:extLst>
            </p:cNvPr>
            <p:cNvSpPr/>
            <p:nvPr/>
          </p:nvSpPr>
          <p:spPr>
            <a:xfrm>
              <a:off x="3370517" y="4994728"/>
              <a:ext cx="1433382" cy="556093"/>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err="1"/>
                <a:t>AnyHit</a:t>
              </a:r>
              <a:endParaRPr lang="en-US" sz="1600" dirty="0"/>
            </a:p>
          </p:txBody>
        </p:sp>
        <p:cxnSp>
          <p:nvCxnSpPr>
            <p:cNvPr id="4103" name="Straight Arrow Connector 4102">
              <a:extLst>
                <a:ext uri="{FF2B5EF4-FFF2-40B4-BE49-F238E27FC236}">
                  <a16:creationId xmlns:a16="http://schemas.microsoft.com/office/drawing/2014/main" id="{37C80234-8825-8609-E69E-9B9ED10967DE}"/>
                </a:ext>
              </a:extLst>
            </p:cNvPr>
            <p:cNvCxnSpPr>
              <a:cxnSpLocks/>
              <a:stCxn id="12" idx="1"/>
              <a:endCxn id="17" idx="3"/>
            </p:cNvCxnSpPr>
            <p:nvPr/>
          </p:nvCxnSpPr>
          <p:spPr>
            <a:xfrm flipH="1" flipV="1">
              <a:off x="4803899" y="5272775"/>
              <a:ext cx="551316" cy="39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07" name="TextBox 4106">
              <a:extLst>
                <a:ext uri="{FF2B5EF4-FFF2-40B4-BE49-F238E27FC236}">
                  <a16:creationId xmlns:a16="http://schemas.microsoft.com/office/drawing/2014/main" id="{79987DA8-F379-661D-0904-8CB358F6F99E}"/>
                </a:ext>
              </a:extLst>
            </p:cNvPr>
            <p:cNvSpPr txBox="1"/>
            <p:nvPr/>
          </p:nvSpPr>
          <p:spPr>
            <a:xfrm>
              <a:off x="4876263" y="4930676"/>
              <a:ext cx="485518" cy="369332"/>
            </a:xfrm>
            <a:prstGeom prst="rect">
              <a:avLst/>
            </a:prstGeom>
            <a:noFill/>
          </p:spPr>
          <p:txBody>
            <a:bodyPr wrap="none" rtlCol="0">
              <a:spAutoFit/>
            </a:bodyPr>
            <a:lstStyle/>
            <a:p>
              <a:r>
                <a:rPr lang="en-US" dirty="0">
                  <a:solidFill>
                    <a:srgbClr val="FF0000"/>
                  </a:solidFill>
                </a:rPr>
                <a:t>Yes</a:t>
              </a:r>
            </a:p>
          </p:txBody>
        </p:sp>
        <p:cxnSp>
          <p:nvCxnSpPr>
            <p:cNvPr id="4108" name="Straight Arrow Connector 4107">
              <a:extLst>
                <a:ext uri="{FF2B5EF4-FFF2-40B4-BE49-F238E27FC236}">
                  <a16:creationId xmlns:a16="http://schemas.microsoft.com/office/drawing/2014/main" id="{59ED5737-4092-1ADD-59AD-112509A6A3FF}"/>
                </a:ext>
              </a:extLst>
            </p:cNvPr>
            <p:cNvCxnSpPr>
              <a:cxnSpLocks/>
              <a:stCxn id="17" idx="0"/>
            </p:cNvCxnSpPr>
            <p:nvPr/>
          </p:nvCxnSpPr>
          <p:spPr>
            <a:xfrm flipV="1">
              <a:off x="4087208" y="4581028"/>
              <a:ext cx="1274573" cy="413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16" name="Group 4115">
            <a:extLst>
              <a:ext uri="{FF2B5EF4-FFF2-40B4-BE49-F238E27FC236}">
                <a16:creationId xmlns:a16="http://schemas.microsoft.com/office/drawing/2014/main" id="{7104D04E-5D80-5ECD-78A1-FED311BC0503}"/>
              </a:ext>
            </a:extLst>
          </p:cNvPr>
          <p:cNvGrpSpPr/>
          <p:nvPr/>
        </p:nvGrpSpPr>
        <p:grpSpPr>
          <a:xfrm>
            <a:off x="5355215" y="5213335"/>
            <a:ext cx="1756318" cy="1234147"/>
            <a:chOff x="5355215" y="5455517"/>
            <a:chExt cx="1756318" cy="1234147"/>
          </a:xfrm>
        </p:grpSpPr>
        <p:sp>
          <p:nvSpPr>
            <p:cNvPr id="16" name="Diamond 15">
              <a:extLst>
                <a:ext uri="{FF2B5EF4-FFF2-40B4-BE49-F238E27FC236}">
                  <a16:creationId xmlns:a16="http://schemas.microsoft.com/office/drawing/2014/main" id="{2DC39E36-23C2-5B11-255B-40453B685718}"/>
                </a:ext>
              </a:extLst>
            </p:cNvPr>
            <p:cNvSpPr/>
            <p:nvPr/>
          </p:nvSpPr>
          <p:spPr>
            <a:xfrm>
              <a:off x="5355215" y="5995239"/>
              <a:ext cx="1433382" cy="694425"/>
            </a:xfrm>
            <a:prstGeom prst="diamond">
              <a:avLst/>
            </a:prstGeom>
            <a:solidFill>
              <a:schemeClr val="accent3">
                <a:lumMod val="60000"/>
                <a:lumOff val="4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a:t>Found a Hit?</a:t>
              </a:r>
            </a:p>
          </p:txBody>
        </p:sp>
        <p:cxnSp>
          <p:nvCxnSpPr>
            <p:cNvPr id="4112" name="Straight Arrow Connector 4111">
              <a:extLst>
                <a:ext uri="{FF2B5EF4-FFF2-40B4-BE49-F238E27FC236}">
                  <a16:creationId xmlns:a16="http://schemas.microsoft.com/office/drawing/2014/main" id="{830BD466-0587-3922-E157-FF91B6174C84}"/>
                </a:ext>
              </a:extLst>
            </p:cNvPr>
            <p:cNvCxnSpPr>
              <a:cxnSpLocks/>
              <a:stCxn id="12" idx="2"/>
              <a:endCxn id="16" idx="0"/>
            </p:cNvCxnSpPr>
            <p:nvPr/>
          </p:nvCxnSpPr>
          <p:spPr>
            <a:xfrm>
              <a:off x="6071906" y="5500572"/>
              <a:ext cx="0" cy="4946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15" name="TextBox 4114">
              <a:extLst>
                <a:ext uri="{FF2B5EF4-FFF2-40B4-BE49-F238E27FC236}">
                  <a16:creationId xmlns:a16="http://schemas.microsoft.com/office/drawing/2014/main" id="{83416A4B-79E6-E914-AB5D-31EA440E40D1}"/>
                </a:ext>
              </a:extLst>
            </p:cNvPr>
            <p:cNvSpPr txBox="1"/>
            <p:nvPr/>
          </p:nvSpPr>
          <p:spPr>
            <a:xfrm>
              <a:off x="6040471" y="5455517"/>
              <a:ext cx="1071062" cy="584775"/>
            </a:xfrm>
            <a:prstGeom prst="rect">
              <a:avLst/>
            </a:prstGeom>
            <a:noFill/>
          </p:spPr>
          <p:txBody>
            <a:bodyPr wrap="square" rtlCol="0">
              <a:spAutoFit/>
            </a:bodyPr>
            <a:lstStyle/>
            <a:p>
              <a:pPr algn="ctr"/>
              <a:r>
                <a:rPr lang="en-US" sz="1600" dirty="0">
                  <a:solidFill>
                    <a:srgbClr val="FF0000"/>
                  </a:solidFill>
                </a:rPr>
                <a:t>Traversal</a:t>
              </a:r>
            </a:p>
            <a:p>
              <a:pPr algn="ctr"/>
              <a:r>
                <a:rPr lang="en-US" sz="1600" dirty="0">
                  <a:solidFill>
                    <a:srgbClr val="FF0000"/>
                  </a:solidFill>
                </a:rPr>
                <a:t>Completes</a:t>
              </a:r>
            </a:p>
          </p:txBody>
        </p:sp>
      </p:grpSp>
      <p:grpSp>
        <p:nvGrpSpPr>
          <p:cNvPr id="4126" name="Group 4125">
            <a:extLst>
              <a:ext uri="{FF2B5EF4-FFF2-40B4-BE49-F238E27FC236}">
                <a16:creationId xmlns:a16="http://schemas.microsoft.com/office/drawing/2014/main" id="{7BCC11EC-AF08-59FA-B32E-341F73C9E4C2}"/>
              </a:ext>
            </a:extLst>
          </p:cNvPr>
          <p:cNvGrpSpPr/>
          <p:nvPr/>
        </p:nvGrpSpPr>
        <p:grpSpPr>
          <a:xfrm>
            <a:off x="6788597" y="4701733"/>
            <a:ext cx="1981001" cy="1436884"/>
            <a:chOff x="6788597" y="5067233"/>
            <a:chExt cx="1981001" cy="1436884"/>
          </a:xfrm>
        </p:grpSpPr>
        <p:sp>
          <p:nvSpPr>
            <p:cNvPr id="19" name="Rectangle 18">
              <a:extLst>
                <a:ext uri="{FF2B5EF4-FFF2-40B4-BE49-F238E27FC236}">
                  <a16:creationId xmlns:a16="http://schemas.microsoft.com/office/drawing/2014/main" id="{F940C1FC-A83C-5CF3-762A-A2661948EA7B}"/>
                </a:ext>
              </a:extLst>
            </p:cNvPr>
            <p:cNvSpPr/>
            <p:nvPr/>
          </p:nvSpPr>
          <p:spPr>
            <a:xfrm>
              <a:off x="7336216" y="5067233"/>
              <a:ext cx="1433382" cy="556093"/>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a:t>Miss</a:t>
              </a:r>
            </a:p>
          </p:txBody>
        </p:sp>
        <p:cxnSp>
          <p:nvCxnSpPr>
            <p:cNvPr id="4120" name="Elbow Connector 4119">
              <a:extLst>
                <a:ext uri="{FF2B5EF4-FFF2-40B4-BE49-F238E27FC236}">
                  <a16:creationId xmlns:a16="http://schemas.microsoft.com/office/drawing/2014/main" id="{CDCA4605-E692-39C5-31DC-DE1A59FBAEF1}"/>
                </a:ext>
              </a:extLst>
            </p:cNvPr>
            <p:cNvCxnSpPr>
              <a:cxnSpLocks/>
              <a:stCxn id="16" idx="3"/>
              <a:endCxn id="19" idx="2"/>
            </p:cNvCxnSpPr>
            <p:nvPr/>
          </p:nvCxnSpPr>
          <p:spPr>
            <a:xfrm flipV="1">
              <a:off x="6788597" y="5623326"/>
              <a:ext cx="1264310" cy="84244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24" name="TextBox 4123">
              <a:extLst>
                <a:ext uri="{FF2B5EF4-FFF2-40B4-BE49-F238E27FC236}">
                  <a16:creationId xmlns:a16="http://schemas.microsoft.com/office/drawing/2014/main" id="{30ED01E0-B797-B636-D9B7-DDD3ACF64F72}"/>
                </a:ext>
              </a:extLst>
            </p:cNvPr>
            <p:cNvSpPr txBox="1"/>
            <p:nvPr/>
          </p:nvSpPr>
          <p:spPr>
            <a:xfrm>
              <a:off x="7560711" y="6134785"/>
              <a:ext cx="455574" cy="369332"/>
            </a:xfrm>
            <a:prstGeom prst="rect">
              <a:avLst/>
            </a:prstGeom>
            <a:noFill/>
          </p:spPr>
          <p:txBody>
            <a:bodyPr wrap="none" rtlCol="0">
              <a:spAutoFit/>
            </a:bodyPr>
            <a:lstStyle/>
            <a:p>
              <a:r>
                <a:rPr lang="en-US" dirty="0">
                  <a:solidFill>
                    <a:srgbClr val="FF0000"/>
                  </a:solidFill>
                </a:rPr>
                <a:t>No</a:t>
              </a:r>
            </a:p>
          </p:txBody>
        </p:sp>
      </p:grpSp>
      <p:grpSp>
        <p:nvGrpSpPr>
          <p:cNvPr id="4128" name="Group 4127">
            <a:extLst>
              <a:ext uri="{FF2B5EF4-FFF2-40B4-BE49-F238E27FC236}">
                <a16:creationId xmlns:a16="http://schemas.microsoft.com/office/drawing/2014/main" id="{EFD23193-12E2-6B02-BD1B-39CAABD3936B}"/>
              </a:ext>
            </a:extLst>
          </p:cNvPr>
          <p:cNvGrpSpPr/>
          <p:nvPr/>
        </p:nvGrpSpPr>
        <p:grpSpPr>
          <a:xfrm>
            <a:off x="1053181" y="3593458"/>
            <a:ext cx="2305395" cy="641710"/>
            <a:chOff x="1357982" y="3940755"/>
            <a:chExt cx="2305395" cy="641710"/>
          </a:xfrm>
        </p:grpSpPr>
        <p:grpSp>
          <p:nvGrpSpPr>
            <p:cNvPr id="47" name="Group 46">
              <a:extLst>
                <a:ext uri="{FF2B5EF4-FFF2-40B4-BE49-F238E27FC236}">
                  <a16:creationId xmlns:a16="http://schemas.microsoft.com/office/drawing/2014/main" id="{8F706CA5-4C22-2914-A9E7-467C6B770A40}"/>
                </a:ext>
              </a:extLst>
            </p:cNvPr>
            <p:cNvGrpSpPr/>
            <p:nvPr/>
          </p:nvGrpSpPr>
          <p:grpSpPr>
            <a:xfrm>
              <a:off x="1357982" y="4026372"/>
              <a:ext cx="2305395" cy="556093"/>
              <a:chOff x="1357982" y="4216872"/>
              <a:chExt cx="2305395" cy="556093"/>
            </a:xfrm>
          </p:grpSpPr>
          <p:sp>
            <p:nvSpPr>
              <p:cNvPr id="5" name="Rectangle 4">
                <a:extLst>
                  <a:ext uri="{FF2B5EF4-FFF2-40B4-BE49-F238E27FC236}">
                    <a16:creationId xmlns:a16="http://schemas.microsoft.com/office/drawing/2014/main" id="{9A46A7FE-3E55-8706-D56A-F0A5EAD9B07E}"/>
                  </a:ext>
                </a:extLst>
              </p:cNvPr>
              <p:cNvSpPr/>
              <p:nvPr/>
            </p:nvSpPr>
            <p:spPr>
              <a:xfrm>
                <a:off x="1357982" y="4216872"/>
                <a:ext cx="1433382" cy="556093"/>
              </a:xfrm>
              <a:prstGeom prst="rect">
                <a:avLst/>
              </a:prstGeom>
              <a:solidFill>
                <a:schemeClr val="accent3">
                  <a:lumMod val="60000"/>
                  <a:lumOff val="40000"/>
                </a:schemeClr>
              </a:solid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a:t>Build BVH</a:t>
                </a:r>
              </a:p>
            </p:txBody>
          </p:sp>
          <p:cxnSp>
            <p:nvCxnSpPr>
              <p:cNvPr id="41" name="Straight Arrow Connector 40">
                <a:extLst>
                  <a:ext uri="{FF2B5EF4-FFF2-40B4-BE49-F238E27FC236}">
                    <a16:creationId xmlns:a16="http://schemas.microsoft.com/office/drawing/2014/main" id="{8FD3A1AB-CBCA-1806-CAF2-2AF619CABCBD}"/>
                  </a:ext>
                </a:extLst>
              </p:cNvPr>
              <p:cNvCxnSpPr>
                <a:cxnSpLocks/>
                <a:stCxn id="5" idx="3"/>
                <a:endCxn id="7" idx="1"/>
              </p:cNvCxnSpPr>
              <p:nvPr/>
            </p:nvCxnSpPr>
            <p:spPr>
              <a:xfrm flipV="1">
                <a:off x="2791364" y="4480595"/>
                <a:ext cx="872013" cy="143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127" name="TextBox 4126">
              <a:extLst>
                <a:ext uri="{FF2B5EF4-FFF2-40B4-BE49-F238E27FC236}">
                  <a16:creationId xmlns:a16="http://schemas.microsoft.com/office/drawing/2014/main" id="{94B27947-C9A9-3084-432F-415FB517106C}"/>
                </a:ext>
              </a:extLst>
            </p:cNvPr>
            <p:cNvSpPr txBox="1"/>
            <p:nvPr/>
          </p:nvSpPr>
          <p:spPr>
            <a:xfrm>
              <a:off x="2790806" y="3940755"/>
              <a:ext cx="851515" cy="369332"/>
            </a:xfrm>
            <a:prstGeom prst="rect">
              <a:avLst/>
            </a:prstGeom>
            <a:noFill/>
          </p:spPr>
          <p:txBody>
            <a:bodyPr wrap="none" rtlCol="0">
              <a:spAutoFit/>
            </a:bodyPr>
            <a:lstStyle/>
            <a:p>
              <a:r>
                <a:rPr lang="en-US" dirty="0">
                  <a:solidFill>
                    <a:srgbClr val="FF0000"/>
                  </a:solidFill>
                </a:rPr>
                <a:t>Handle</a:t>
              </a:r>
            </a:p>
          </p:txBody>
        </p:sp>
      </p:grpSp>
      <p:grpSp>
        <p:nvGrpSpPr>
          <p:cNvPr id="4143" name="Group 4142">
            <a:extLst>
              <a:ext uri="{FF2B5EF4-FFF2-40B4-BE49-F238E27FC236}">
                <a16:creationId xmlns:a16="http://schemas.microsoft.com/office/drawing/2014/main" id="{2309BA76-6CC0-AA35-65CB-488908264644}"/>
              </a:ext>
            </a:extLst>
          </p:cNvPr>
          <p:cNvGrpSpPr/>
          <p:nvPr/>
        </p:nvGrpSpPr>
        <p:grpSpPr>
          <a:xfrm>
            <a:off x="3370517" y="5753057"/>
            <a:ext cx="1984698" cy="627118"/>
            <a:chOff x="3370517" y="5753057"/>
            <a:chExt cx="1984698" cy="627118"/>
          </a:xfrm>
        </p:grpSpPr>
        <p:sp>
          <p:nvSpPr>
            <p:cNvPr id="18" name="Rectangle 17">
              <a:extLst>
                <a:ext uri="{FF2B5EF4-FFF2-40B4-BE49-F238E27FC236}">
                  <a16:creationId xmlns:a16="http://schemas.microsoft.com/office/drawing/2014/main" id="{CD93215B-0DF6-5CD8-5D82-0784742C7210}"/>
                </a:ext>
              </a:extLst>
            </p:cNvPr>
            <p:cNvSpPr/>
            <p:nvPr/>
          </p:nvSpPr>
          <p:spPr>
            <a:xfrm>
              <a:off x="3370517" y="5824082"/>
              <a:ext cx="1433382" cy="556093"/>
            </a:xfrm>
            <a:prstGeom prst="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err="1"/>
                <a:t>ClosestHit</a:t>
              </a:r>
              <a:endParaRPr lang="en-US" sz="1600" dirty="0"/>
            </a:p>
          </p:txBody>
        </p:sp>
        <p:sp>
          <p:nvSpPr>
            <p:cNvPr id="4123" name="TextBox 4122">
              <a:extLst>
                <a:ext uri="{FF2B5EF4-FFF2-40B4-BE49-F238E27FC236}">
                  <a16:creationId xmlns:a16="http://schemas.microsoft.com/office/drawing/2014/main" id="{31957C02-45E1-CA0E-A304-79845A330EC4}"/>
                </a:ext>
              </a:extLst>
            </p:cNvPr>
            <p:cNvSpPr txBox="1"/>
            <p:nvPr/>
          </p:nvSpPr>
          <p:spPr>
            <a:xfrm>
              <a:off x="4819974" y="5753057"/>
              <a:ext cx="485518" cy="369332"/>
            </a:xfrm>
            <a:prstGeom prst="rect">
              <a:avLst/>
            </a:prstGeom>
            <a:noFill/>
          </p:spPr>
          <p:txBody>
            <a:bodyPr wrap="none" rtlCol="0">
              <a:spAutoFit/>
            </a:bodyPr>
            <a:lstStyle/>
            <a:p>
              <a:r>
                <a:rPr lang="en-US" dirty="0">
                  <a:solidFill>
                    <a:srgbClr val="FF0000"/>
                  </a:solidFill>
                </a:rPr>
                <a:t>Yes</a:t>
              </a:r>
            </a:p>
          </p:txBody>
        </p:sp>
        <p:cxnSp>
          <p:nvCxnSpPr>
            <p:cNvPr id="4140" name="Straight Arrow Connector 4139">
              <a:extLst>
                <a:ext uri="{FF2B5EF4-FFF2-40B4-BE49-F238E27FC236}">
                  <a16:creationId xmlns:a16="http://schemas.microsoft.com/office/drawing/2014/main" id="{BF2F40C2-F2C0-FEF5-3BB5-1F61ADA0E7B2}"/>
                </a:ext>
              </a:extLst>
            </p:cNvPr>
            <p:cNvCxnSpPr>
              <a:cxnSpLocks/>
              <a:stCxn id="16" idx="1"/>
              <a:endCxn id="18" idx="3"/>
            </p:cNvCxnSpPr>
            <p:nvPr/>
          </p:nvCxnSpPr>
          <p:spPr>
            <a:xfrm flipH="1">
              <a:off x="4803899" y="6100270"/>
              <a:ext cx="551316" cy="1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67428599"/>
      </p:ext>
    </p:extLst>
  </p:cSld>
  <p:clrMapOvr>
    <a:masterClrMapping/>
  </p:clrMapOvr>
  <mc:AlternateContent xmlns:mc="http://schemas.openxmlformats.org/markup-compatibility/2006">
    <mc:Choice xmlns:p14="http://schemas.microsoft.com/office/powerpoint/2010/main" Requires="p14">
      <p:transition spd="slow" p14:dur="2000" advTm="86287"/>
    </mc:Choice>
    <mc:Fallback>
      <p:transition spd="slow" advTm="86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128"/>
                                        </p:tgtEl>
                                        <p:attrNameLst>
                                          <p:attrName>style.visibility</p:attrName>
                                        </p:attrNameLst>
                                      </p:cBhvr>
                                      <p:to>
                                        <p:strVal val="visible"/>
                                      </p:to>
                                    </p:set>
                                    <p:anim calcmode="lin" valueType="num">
                                      <p:cBhvr additive="base">
                                        <p:cTn id="25" dur="500" fill="hold"/>
                                        <p:tgtEl>
                                          <p:spTgt spid="4128"/>
                                        </p:tgtEl>
                                        <p:attrNameLst>
                                          <p:attrName>ppt_x</p:attrName>
                                        </p:attrNameLst>
                                      </p:cBhvr>
                                      <p:tavLst>
                                        <p:tav tm="0">
                                          <p:val>
                                            <p:strVal val="0-#ppt_w/2"/>
                                          </p:val>
                                        </p:tav>
                                        <p:tav tm="100000">
                                          <p:val>
                                            <p:strVal val="#ppt_x"/>
                                          </p:val>
                                        </p:tav>
                                      </p:tavLst>
                                    </p:anim>
                                    <p:anim calcmode="lin" valueType="num">
                                      <p:cBhvr additive="base">
                                        <p:cTn id="26"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0-#ppt_w/2"/>
                                          </p:val>
                                        </p:tav>
                                        <p:tav tm="100000">
                                          <p:val>
                                            <p:strVal val="#ppt_x"/>
                                          </p:val>
                                        </p:tav>
                                      </p:tavLst>
                                    </p:anim>
                                    <p:anim calcmode="lin" valueType="num">
                                      <p:cBhvr additive="base">
                                        <p:cTn id="3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blinds(horizontal)">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144"/>
                                        </p:tgtEl>
                                        <p:attrNameLst>
                                          <p:attrName>style.visibility</p:attrName>
                                        </p:attrNameLst>
                                      </p:cBhvr>
                                      <p:to>
                                        <p:strVal val="visible"/>
                                      </p:to>
                                    </p:set>
                                    <p:animEffect transition="in" filter="dissolve">
                                      <p:cBhvr>
                                        <p:cTn id="42" dur="500"/>
                                        <p:tgtEl>
                                          <p:spTgt spid="414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111"/>
                                        </p:tgtEl>
                                        <p:attrNameLst>
                                          <p:attrName>style.visibility</p:attrName>
                                        </p:attrNameLst>
                                      </p:cBhvr>
                                      <p:to>
                                        <p:strVal val="visible"/>
                                      </p:to>
                                    </p:set>
                                    <p:animEffect transition="in" filter="dissolve">
                                      <p:cBhvr>
                                        <p:cTn id="47" dur="500"/>
                                        <p:tgtEl>
                                          <p:spTgt spid="411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116"/>
                                        </p:tgtEl>
                                        <p:attrNameLst>
                                          <p:attrName>style.visibility</p:attrName>
                                        </p:attrNameLst>
                                      </p:cBhvr>
                                      <p:to>
                                        <p:strVal val="visible"/>
                                      </p:to>
                                    </p:set>
                                    <p:animEffect transition="in" filter="dissolve">
                                      <p:cBhvr>
                                        <p:cTn id="52" dur="500"/>
                                        <p:tgtEl>
                                          <p:spTgt spid="411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143"/>
                                        </p:tgtEl>
                                        <p:attrNameLst>
                                          <p:attrName>style.visibility</p:attrName>
                                        </p:attrNameLst>
                                      </p:cBhvr>
                                      <p:to>
                                        <p:strVal val="visible"/>
                                      </p:to>
                                    </p:set>
                                    <p:animEffect transition="in" filter="dissolve">
                                      <p:cBhvr>
                                        <p:cTn id="57" dur="500"/>
                                        <p:tgtEl>
                                          <p:spTgt spid="414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4126"/>
                                        </p:tgtEl>
                                        <p:attrNameLst>
                                          <p:attrName>style.visibility</p:attrName>
                                        </p:attrNameLst>
                                      </p:cBhvr>
                                      <p:to>
                                        <p:strVal val="visible"/>
                                      </p:to>
                                    </p:set>
                                    <p:animEffect transition="in" filter="dissolve">
                                      <p:cBhvr>
                                        <p:cTn id="62" dur="500"/>
                                        <p:tgtEl>
                                          <p:spTgt spid="4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9B8B-3F39-A52F-EBCD-2F5BF817B31B}"/>
              </a:ext>
            </a:extLst>
          </p:cNvPr>
          <p:cNvSpPr>
            <a:spLocks noGrp="1"/>
          </p:cNvSpPr>
          <p:nvPr>
            <p:ph type="title"/>
          </p:nvPr>
        </p:nvSpPr>
        <p:spPr/>
        <p:txBody>
          <a:bodyPr/>
          <a:lstStyle/>
          <a:p>
            <a:r>
              <a:rPr lang="en-US" dirty="0"/>
              <a:t>We propose </a:t>
            </a:r>
            <a:r>
              <a:rPr lang="en-US" dirty="0" err="1"/>
              <a:t>LibRTS</a:t>
            </a:r>
            <a:endParaRPr lang="en-US" dirty="0"/>
          </a:p>
        </p:txBody>
      </p:sp>
      <p:sp>
        <p:nvSpPr>
          <p:cNvPr id="3" name="Content Placeholder 2">
            <a:extLst>
              <a:ext uri="{FF2B5EF4-FFF2-40B4-BE49-F238E27FC236}">
                <a16:creationId xmlns:a16="http://schemas.microsoft.com/office/drawing/2014/main" id="{EE573848-CEFE-E2E1-4D28-5CEEB87875BA}"/>
              </a:ext>
            </a:extLst>
          </p:cNvPr>
          <p:cNvSpPr>
            <a:spLocks noGrp="1"/>
          </p:cNvSpPr>
          <p:nvPr>
            <p:ph idx="1"/>
          </p:nvPr>
        </p:nvSpPr>
        <p:spPr/>
        <p:txBody>
          <a:bodyPr>
            <a:normAutofit/>
          </a:bodyPr>
          <a:lstStyle/>
          <a:p>
            <a:r>
              <a:rPr lang="en-US" dirty="0" err="1"/>
              <a:t>LibRTS</a:t>
            </a:r>
            <a:r>
              <a:rPr lang="en-US" dirty="0"/>
              <a:t>: A general spatial index powered by RT cores</a:t>
            </a:r>
          </a:p>
          <a:p>
            <a:endParaRPr lang="en-US" dirty="0"/>
          </a:p>
          <a:p>
            <a:pPr lvl="1">
              <a:buFontTx/>
              <a:buChar char="-"/>
            </a:pPr>
            <a:r>
              <a:rPr lang="en-US" sz="2600" dirty="0"/>
              <a:t>Providing </a:t>
            </a:r>
            <a:r>
              <a:rPr lang="en-US" sz="2600" dirty="0">
                <a:solidFill>
                  <a:srgbClr val="FF0000"/>
                </a:solidFill>
              </a:rPr>
              <a:t>various</a:t>
            </a:r>
            <a:r>
              <a:rPr lang="en-US" sz="2600" dirty="0"/>
              <a:t> spatial queries</a:t>
            </a:r>
          </a:p>
          <a:p>
            <a:pPr lvl="1">
              <a:buFontTx/>
              <a:buChar char="-"/>
            </a:pPr>
            <a:endParaRPr lang="en-US" sz="2600" dirty="0"/>
          </a:p>
          <a:p>
            <a:pPr lvl="1">
              <a:buFontTx/>
              <a:buChar char="-"/>
            </a:pPr>
            <a:r>
              <a:rPr lang="en-US" sz="2600" dirty="0">
                <a:solidFill>
                  <a:srgbClr val="FF0000"/>
                </a:solidFill>
              </a:rPr>
              <a:t>High-performance</a:t>
            </a:r>
            <a:r>
              <a:rPr lang="en-US" sz="2600" dirty="0"/>
              <a:t> powered by RT cores</a:t>
            </a:r>
          </a:p>
          <a:p>
            <a:pPr lvl="1">
              <a:buFontTx/>
              <a:buChar char="-"/>
            </a:pPr>
            <a:endParaRPr lang="en-US" sz="2600" dirty="0"/>
          </a:p>
          <a:p>
            <a:pPr lvl="1">
              <a:buFontTx/>
              <a:buChar char="-"/>
            </a:pPr>
            <a:r>
              <a:rPr lang="en-US" sz="2600" dirty="0">
                <a:solidFill>
                  <a:srgbClr val="FF0000"/>
                </a:solidFill>
              </a:rPr>
              <a:t>Mutable</a:t>
            </a:r>
            <a:r>
              <a:rPr lang="en-US" sz="2600" dirty="0"/>
              <a:t>, including insert, delete, and update geometries</a:t>
            </a:r>
          </a:p>
          <a:p>
            <a:pPr lvl="1">
              <a:buFontTx/>
              <a:buChar char="-"/>
            </a:pPr>
            <a:endParaRPr lang="en-US" sz="2600" dirty="0"/>
          </a:p>
          <a:p>
            <a:pPr lvl="1">
              <a:buFontTx/>
              <a:buChar char="-"/>
            </a:pPr>
            <a:r>
              <a:rPr lang="en-US" sz="2600" dirty="0"/>
              <a:t>Presenting </a:t>
            </a:r>
            <a:r>
              <a:rPr lang="en-US" sz="2600" dirty="0">
                <a:solidFill>
                  <a:srgbClr val="FF0000"/>
                </a:solidFill>
              </a:rPr>
              <a:t>an easy interface</a:t>
            </a:r>
          </a:p>
        </p:txBody>
      </p:sp>
      <p:sp>
        <p:nvSpPr>
          <p:cNvPr id="4" name="Slide Number Placeholder 3">
            <a:extLst>
              <a:ext uri="{FF2B5EF4-FFF2-40B4-BE49-F238E27FC236}">
                <a16:creationId xmlns:a16="http://schemas.microsoft.com/office/drawing/2014/main" id="{ED173A3A-6D71-BA85-E9CC-1D6080CEB62F}"/>
              </a:ext>
            </a:extLst>
          </p:cNvPr>
          <p:cNvSpPr>
            <a:spLocks noGrp="1"/>
          </p:cNvSpPr>
          <p:nvPr>
            <p:ph type="sldNum" sz="quarter" idx="12"/>
          </p:nvPr>
        </p:nvSpPr>
        <p:spPr/>
        <p:txBody>
          <a:bodyPr/>
          <a:lstStyle/>
          <a:p>
            <a:fld id="{9D3D49B9-F9C9-8A41-9FE2-284E129F6E43}" type="slidenum">
              <a:rPr lang="en-US" smtClean="0"/>
              <a:t>34</a:t>
            </a:fld>
            <a:endParaRPr lang="en-US"/>
          </a:p>
        </p:txBody>
      </p:sp>
    </p:spTree>
    <p:custDataLst>
      <p:tags r:id="rId1"/>
    </p:custDataLst>
    <p:extLst>
      <p:ext uri="{BB962C8B-B14F-4D97-AF65-F5344CB8AC3E}">
        <p14:creationId xmlns:p14="http://schemas.microsoft.com/office/powerpoint/2010/main" val="3650739691"/>
      </p:ext>
    </p:extLst>
  </p:cSld>
  <p:clrMapOvr>
    <a:masterClrMapping/>
  </p:clrMapOvr>
  <mc:AlternateContent xmlns:mc="http://schemas.openxmlformats.org/markup-compatibility/2006">
    <mc:Choice xmlns:p14="http://schemas.microsoft.com/office/powerpoint/2010/main" Requires="p14">
      <p:transition spd="slow" p14:dur="2000" advTm="25799"/>
    </mc:Choice>
    <mc:Fallback>
      <p:transition spd="slow" advTm="257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2CADE-CE41-6930-AD5A-D27F6C051876}"/>
              </a:ext>
            </a:extLst>
          </p:cNvPr>
          <p:cNvSpPr>
            <a:spLocks noGrp="1"/>
          </p:cNvSpPr>
          <p:nvPr>
            <p:ph type="title"/>
          </p:nvPr>
        </p:nvSpPr>
        <p:spPr/>
        <p:txBody>
          <a:bodyPr/>
          <a:lstStyle/>
          <a:p>
            <a:r>
              <a:rPr lang="en-US" dirty="0"/>
              <a:t>Interface – Point-in-polygon (PIP)</a:t>
            </a:r>
          </a:p>
        </p:txBody>
      </p:sp>
      <p:sp>
        <p:nvSpPr>
          <p:cNvPr id="3" name="Content Placeholder 2">
            <a:extLst>
              <a:ext uri="{FF2B5EF4-FFF2-40B4-BE49-F238E27FC236}">
                <a16:creationId xmlns:a16="http://schemas.microsoft.com/office/drawing/2014/main" id="{361D95A5-E351-94D8-E557-22638562F218}"/>
              </a:ext>
            </a:extLst>
          </p:cNvPr>
          <p:cNvSpPr>
            <a:spLocks noGrp="1"/>
          </p:cNvSpPr>
          <p:nvPr>
            <p:ph idx="1"/>
          </p:nvPr>
        </p:nvSpPr>
        <p:spPr/>
        <p:txBody>
          <a:bodyPr/>
          <a:lstStyle/>
          <a:p>
            <a:r>
              <a:rPr lang="en-US" dirty="0"/>
              <a:t>Users are also allowed to provide a customized handler</a:t>
            </a:r>
          </a:p>
        </p:txBody>
      </p:sp>
      <p:sp>
        <p:nvSpPr>
          <p:cNvPr id="4" name="Slide Number Placeholder 3">
            <a:extLst>
              <a:ext uri="{FF2B5EF4-FFF2-40B4-BE49-F238E27FC236}">
                <a16:creationId xmlns:a16="http://schemas.microsoft.com/office/drawing/2014/main" id="{284EE2C1-BF2A-8A32-9F8B-3A4336D90835}"/>
              </a:ext>
            </a:extLst>
          </p:cNvPr>
          <p:cNvSpPr>
            <a:spLocks noGrp="1"/>
          </p:cNvSpPr>
          <p:nvPr>
            <p:ph type="sldNum" sz="quarter" idx="12"/>
          </p:nvPr>
        </p:nvSpPr>
        <p:spPr/>
        <p:txBody>
          <a:bodyPr/>
          <a:lstStyle/>
          <a:p>
            <a:fld id="{9D3D49B9-F9C9-8A41-9FE2-284E129F6E43}" type="slidenum">
              <a:rPr lang="en-US" smtClean="0"/>
              <a:t>35</a:t>
            </a:fld>
            <a:endParaRPr lang="en-US"/>
          </a:p>
        </p:txBody>
      </p:sp>
      <p:grpSp>
        <p:nvGrpSpPr>
          <p:cNvPr id="10" name="Group 9">
            <a:extLst>
              <a:ext uri="{FF2B5EF4-FFF2-40B4-BE49-F238E27FC236}">
                <a16:creationId xmlns:a16="http://schemas.microsoft.com/office/drawing/2014/main" id="{37C3C7F7-A845-A655-8761-5EB022484067}"/>
              </a:ext>
            </a:extLst>
          </p:cNvPr>
          <p:cNvGrpSpPr/>
          <p:nvPr/>
        </p:nvGrpSpPr>
        <p:grpSpPr>
          <a:xfrm>
            <a:off x="838200" y="1637424"/>
            <a:ext cx="10320011" cy="1616764"/>
            <a:chOff x="838200" y="1637424"/>
            <a:chExt cx="10320011" cy="1616764"/>
          </a:xfrm>
        </p:grpSpPr>
        <p:pic>
          <p:nvPicPr>
            <p:cNvPr id="6" name="Picture 5">
              <a:extLst>
                <a:ext uri="{FF2B5EF4-FFF2-40B4-BE49-F238E27FC236}">
                  <a16:creationId xmlns:a16="http://schemas.microsoft.com/office/drawing/2014/main" id="{6AF291B6-FCCD-4E75-D03B-921F91AB78E0}"/>
                </a:ext>
              </a:extLst>
            </p:cNvPr>
            <p:cNvPicPr>
              <a:picLocks noChangeAspect="1"/>
            </p:cNvPicPr>
            <p:nvPr/>
          </p:nvPicPr>
          <p:blipFill>
            <a:blip r:embed="rId3"/>
            <a:srcRect b="68863"/>
            <a:stretch/>
          </p:blipFill>
          <p:spPr>
            <a:xfrm>
              <a:off x="838200" y="1637424"/>
              <a:ext cx="7772400" cy="1616764"/>
            </a:xfrm>
            <a:prstGeom prst="rect">
              <a:avLst/>
            </a:prstGeom>
          </p:spPr>
        </p:pic>
        <p:sp>
          <p:nvSpPr>
            <p:cNvPr id="7" name="Rectangular Callout 6">
              <a:extLst>
                <a:ext uri="{FF2B5EF4-FFF2-40B4-BE49-F238E27FC236}">
                  <a16:creationId xmlns:a16="http://schemas.microsoft.com/office/drawing/2014/main" id="{27C8D728-904F-ABBB-CC91-2E5A3809053B}"/>
                </a:ext>
              </a:extLst>
            </p:cNvPr>
            <p:cNvSpPr/>
            <p:nvPr/>
          </p:nvSpPr>
          <p:spPr>
            <a:xfrm>
              <a:off x="8816181" y="1798379"/>
              <a:ext cx="2342030" cy="984429"/>
            </a:xfrm>
            <a:prstGeom prst="wedgeRectCallout">
              <a:avLst>
                <a:gd name="adj1" fmla="val -43910"/>
                <a:gd name="adj2" fmla="val 78513"/>
              </a:avLst>
            </a:prstGeom>
            <a:gradFill>
              <a:gsLst>
                <a:gs pos="0">
                  <a:srgbClr val="C00000">
                    <a:shade val="30000"/>
                    <a:satMod val="115000"/>
                  </a:srgbClr>
                </a:gs>
                <a:gs pos="29000">
                  <a:srgbClr val="C00000">
                    <a:shade val="67500"/>
                    <a:satMod val="115000"/>
                  </a:srgbClr>
                </a:gs>
                <a:gs pos="100000">
                  <a:srgbClr val="C00000">
                    <a:shade val="100000"/>
                    <a:satMod val="115000"/>
                  </a:srgbClr>
                </a:gs>
              </a:gsLst>
              <a:lin ang="5400000" scaled="1"/>
            </a:gra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Declare a context to pass user provided data structures</a:t>
              </a:r>
            </a:p>
          </p:txBody>
        </p:sp>
      </p:grpSp>
      <p:grpSp>
        <p:nvGrpSpPr>
          <p:cNvPr id="11" name="Group 10">
            <a:extLst>
              <a:ext uri="{FF2B5EF4-FFF2-40B4-BE49-F238E27FC236}">
                <a16:creationId xmlns:a16="http://schemas.microsoft.com/office/drawing/2014/main" id="{3D44F7AF-014A-B285-6E1D-706402AF77B8}"/>
              </a:ext>
            </a:extLst>
          </p:cNvPr>
          <p:cNvGrpSpPr/>
          <p:nvPr/>
        </p:nvGrpSpPr>
        <p:grpSpPr>
          <a:xfrm>
            <a:off x="848193" y="1639989"/>
            <a:ext cx="10305022" cy="5192440"/>
            <a:chOff x="838200" y="1665560"/>
            <a:chExt cx="10305022" cy="5192440"/>
          </a:xfrm>
        </p:grpSpPr>
        <p:pic>
          <p:nvPicPr>
            <p:cNvPr id="8" name="Picture 7">
              <a:extLst>
                <a:ext uri="{FF2B5EF4-FFF2-40B4-BE49-F238E27FC236}">
                  <a16:creationId xmlns:a16="http://schemas.microsoft.com/office/drawing/2014/main" id="{0471DE46-9855-760F-3CF8-9B23B35A76C2}"/>
                </a:ext>
              </a:extLst>
            </p:cNvPr>
            <p:cNvPicPr>
              <a:picLocks noChangeAspect="1"/>
            </p:cNvPicPr>
            <p:nvPr/>
          </p:nvPicPr>
          <p:blipFill>
            <a:blip r:embed="rId3"/>
            <a:stretch>
              <a:fillRect/>
            </a:stretch>
          </p:blipFill>
          <p:spPr>
            <a:xfrm>
              <a:off x="838200" y="1665560"/>
              <a:ext cx="7772400" cy="5192440"/>
            </a:xfrm>
            <a:prstGeom prst="rect">
              <a:avLst/>
            </a:prstGeom>
          </p:spPr>
        </p:pic>
        <p:sp>
          <p:nvSpPr>
            <p:cNvPr id="9" name="Rectangular Callout 8">
              <a:extLst>
                <a:ext uri="{FF2B5EF4-FFF2-40B4-BE49-F238E27FC236}">
                  <a16:creationId xmlns:a16="http://schemas.microsoft.com/office/drawing/2014/main" id="{8B068BB5-C41C-9480-D212-3E09E975DA75}"/>
                </a:ext>
              </a:extLst>
            </p:cNvPr>
            <p:cNvSpPr/>
            <p:nvPr/>
          </p:nvSpPr>
          <p:spPr>
            <a:xfrm>
              <a:off x="8801192" y="4100764"/>
              <a:ext cx="2342030" cy="1231325"/>
            </a:xfrm>
            <a:prstGeom prst="wedgeRectCallout">
              <a:avLst>
                <a:gd name="adj1" fmla="val -43910"/>
                <a:gd name="adj2" fmla="val 78513"/>
              </a:avLst>
            </a:prstGeom>
            <a:gradFill>
              <a:gsLst>
                <a:gs pos="0">
                  <a:srgbClr val="C00000">
                    <a:shade val="30000"/>
                    <a:satMod val="115000"/>
                  </a:srgbClr>
                </a:gs>
                <a:gs pos="29000">
                  <a:srgbClr val="C00000">
                    <a:shade val="67500"/>
                    <a:satMod val="115000"/>
                  </a:srgbClr>
                </a:gs>
                <a:gs pos="100000">
                  <a:srgbClr val="C00000">
                    <a:shade val="100000"/>
                    <a:satMod val="115000"/>
                  </a:srgbClr>
                </a:gs>
              </a:gsLst>
              <a:lin ang="5400000" scaled="1"/>
            </a:gra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Implement a customized handler to check whether a point in a polygon</a:t>
              </a:r>
            </a:p>
          </p:txBody>
        </p:sp>
      </p:grpSp>
    </p:spTree>
    <p:extLst>
      <p:ext uri="{BB962C8B-B14F-4D97-AF65-F5344CB8AC3E}">
        <p14:creationId xmlns:p14="http://schemas.microsoft.com/office/powerpoint/2010/main" val="395161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7A071-B822-A623-3170-B12CDD52157D}"/>
              </a:ext>
            </a:extLst>
          </p:cNvPr>
          <p:cNvSpPr>
            <a:spLocks noGrp="1"/>
          </p:cNvSpPr>
          <p:nvPr>
            <p:ph type="title"/>
          </p:nvPr>
        </p:nvSpPr>
        <p:spPr/>
        <p:txBody>
          <a:bodyPr/>
          <a:lstStyle/>
          <a:p>
            <a:r>
              <a:rPr lang="en-US" dirty="0"/>
              <a:t>Why Do We Need a Spatial Index</a:t>
            </a:r>
          </a:p>
        </p:txBody>
      </p:sp>
      <p:sp>
        <p:nvSpPr>
          <p:cNvPr id="3" name="Content Placeholder 2">
            <a:extLst>
              <a:ext uri="{FF2B5EF4-FFF2-40B4-BE49-F238E27FC236}">
                <a16:creationId xmlns:a16="http://schemas.microsoft.com/office/drawing/2014/main" id="{2773D34D-46B4-9705-FF0A-B4F40A31FC5D}"/>
              </a:ext>
            </a:extLst>
          </p:cNvPr>
          <p:cNvSpPr>
            <a:spLocks noGrp="1"/>
          </p:cNvSpPr>
          <p:nvPr>
            <p:ph idx="1"/>
          </p:nvPr>
        </p:nvSpPr>
        <p:spPr/>
        <p:txBody>
          <a:bodyPr>
            <a:normAutofit lnSpcReduction="10000"/>
          </a:bodyPr>
          <a:lstStyle/>
          <a:p>
            <a:r>
              <a:rPr lang="en-US" dirty="0"/>
              <a:t>A spatial index enables</a:t>
            </a:r>
          </a:p>
          <a:p>
            <a:pPr lvl="1">
              <a:buFontTx/>
              <a:buChar char="-"/>
            </a:pPr>
            <a:r>
              <a:rPr lang="en-US" dirty="0"/>
              <a:t>Fast spatial queries</a:t>
            </a:r>
          </a:p>
          <a:p>
            <a:pPr lvl="1">
              <a:buFontTx/>
              <a:buChar char="-"/>
            </a:pPr>
            <a:r>
              <a:rPr lang="en-US" dirty="0"/>
              <a:t>Efficient storage</a:t>
            </a:r>
          </a:p>
          <a:p>
            <a:endParaRPr lang="en-US" dirty="0"/>
          </a:p>
          <a:p>
            <a:r>
              <a:rPr lang="en-US" dirty="0"/>
              <a:t>Typical queries</a:t>
            </a:r>
          </a:p>
          <a:p>
            <a:pPr lvl="1">
              <a:buFontTx/>
              <a:buChar char="-"/>
            </a:pPr>
            <a:r>
              <a:rPr lang="en-US" dirty="0"/>
              <a:t>Point queries</a:t>
            </a:r>
          </a:p>
          <a:p>
            <a:pPr lvl="1">
              <a:buFontTx/>
              <a:buChar char="-"/>
            </a:pPr>
            <a:r>
              <a:rPr lang="en-US" dirty="0"/>
              <a:t>Range queries</a:t>
            </a:r>
          </a:p>
          <a:p>
            <a:pPr marL="457200" lvl="1" indent="0">
              <a:buNone/>
            </a:pPr>
            <a:endParaRPr lang="en-US" sz="2800" dirty="0"/>
          </a:p>
          <a:p>
            <a:pPr marL="228600" lvl="1">
              <a:spcBef>
                <a:spcPts val="1000"/>
              </a:spcBef>
            </a:pPr>
            <a:r>
              <a:rPr lang="en-US" sz="2800" dirty="0"/>
              <a:t>Most commonly used spatial indexing methods are tree-based</a:t>
            </a:r>
          </a:p>
          <a:p>
            <a:pPr lvl="1">
              <a:buFontTx/>
              <a:buChar char="-"/>
            </a:pPr>
            <a:r>
              <a:rPr lang="en-US" dirty="0"/>
              <a:t>KD-Tree, Quad Tree, R-Tree, </a:t>
            </a:r>
            <a:r>
              <a:rPr lang="en-US" sz="2400" b="1" u="sng" dirty="0">
                <a:solidFill>
                  <a:srgbClr val="FF0000"/>
                </a:solidFill>
              </a:rPr>
              <a:t>Bounding Volume Hierarchy (BVH) </a:t>
            </a:r>
            <a:r>
              <a:rPr lang="en-US" dirty="0"/>
              <a:t>…</a:t>
            </a:r>
          </a:p>
          <a:p>
            <a:pPr lvl="1">
              <a:buFontTx/>
              <a:buChar char="-"/>
            </a:pPr>
            <a:r>
              <a:rPr lang="en-US" dirty="0">
                <a:solidFill>
                  <a:srgbClr val="FF0000"/>
                </a:solidFill>
              </a:rPr>
              <a:t>Inefficient on GPUs </a:t>
            </a:r>
            <a:r>
              <a:rPr lang="en-US" dirty="0"/>
              <a:t>due to random memory access, branch divergence</a:t>
            </a:r>
          </a:p>
          <a:p>
            <a:pPr lvl="1">
              <a:buFontTx/>
              <a:buChar char="-"/>
            </a:pPr>
            <a:r>
              <a:rPr lang="en-US" dirty="0"/>
              <a:t>GPUs are critical for high-performance data processing</a:t>
            </a:r>
          </a:p>
          <a:p>
            <a:pPr marL="457200" lvl="1" indent="0">
              <a:buNone/>
            </a:pPr>
            <a:endParaRPr lang="en-US" sz="2800" dirty="0"/>
          </a:p>
        </p:txBody>
      </p:sp>
      <p:sp>
        <p:nvSpPr>
          <p:cNvPr id="4" name="Slide Number Placeholder 3">
            <a:extLst>
              <a:ext uri="{FF2B5EF4-FFF2-40B4-BE49-F238E27FC236}">
                <a16:creationId xmlns:a16="http://schemas.microsoft.com/office/drawing/2014/main" id="{1341EBDF-6187-3183-D24F-55FDE85ADCF5}"/>
              </a:ext>
            </a:extLst>
          </p:cNvPr>
          <p:cNvSpPr>
            <a:spLocks noGrp="1"/>
          </p:cNvSpPr>
          <p:nvPr>
            <p:ph type="sldNum" sz="quarter" idx="12"/>
          </p:nvPr>
        </p:nvSpPr>
        <p:spPr/>
        <p:txBody>
          <a:bodyPr/>
          <a:lstStyle/>
          <a:p>
            <a:fld id="{9D3D49B9-F9C9-8A41-9FE2-284E129F6E43}" type="slidenum">
              <a:rPr lang="en-US" smtClean="0"/>
              <a:t>4</a:t>
            </a:fld>
            <a:endParaRPr lang="en-US"/>
          </a:p>
        </p:txBody>
      </p:sp>
    </p:spTree>
    <p:custDataLst>
      <p:tags r:id="rId1"/>
    </p:custDataLst>
    <p:extLst>
      <p:ext uri="{BB962C8B-B14F-4D97-AF65-F5344CB8AC3E}">
        <p14:creationId xmlns:p14="http://schemas.microsoft.com/office/powerpoint/2010/main" val="4004180478"/>
      </p:ext>
    </p:extLst>
  </p:cSld>
  <p:clrMapOvr>
    <a:masterClrMapping/>
  </p:clrMapOvr>
  <mc:AlternateContent xmlns:mc="http://schemas.openxmlformats.org/markup-compatibility/2006" xmlns:p14="http://schemas.microsoft.com/office/powerpoint/2010/main">
    <mc:Choice Requires="p14">
      <p:transition spd="slow" p14:dur="2000" advTm="45607"/>
    </mc:Choice>
    <mc:Fallback xmlns="">
      <p:transition spd="slow" advTm="456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3D0D-608E-04B2-09EE-7A5E64A5F951}"/>
              </a:ext>
            </a:extLst>
          </p:cNvPr>
          <p:cNvSpPr>
            <a:spLocks noGrp="1"/>
          </p:cNvSpPr>
          <p:nvPr>
            <p:ph type="title"/>
          </p:nvPr>
        </p:nvSpPr>
        <p:spPr/>
        <p:txBody>
          <a:bodyPr/>
          <a:lstStyle/>
          <a:p>
            <a:r>
              <a:rPr lang="en-US" dirty="0"/>
              <a:t>The Hidden Spatial Index Accelerator</a:t>
            </a:r>
          </a:p>
        </p:txBody>
      </p:sp>
      <p:sp>
        <p:nvSpPr>
          <p:cNvPr id="3" name="Content Placeholder 2">
            <a:extLst>
              <a:ext uri="{FF2B5EF4-FFF2-40B4-BE49-F238E27FC236}">
                <a16:creationId xmlns:a16="http://schemas.microsoft.com/office/drawing/2014/main" id="{A28C8E2A-A646-6363-E100-E2196EB0D353}"/>
              </a:ext>
            </a:extLst>
          </p:cNvPr>
          <p:cNvSpPr>
            <a:spLocks noGrp="1"/>
          </p:cNvSpPr>
          <p:nvPr>
            <p:ph idx="1"/>
          </p:nvPr>
        </p:nvSpPr>
        <p:spPr>
          <a:xfrm>
            <a:off x="838200" y="1361661"/>
            <a:ext cx="7779707" cy="4815302"/>
          </a:xfrm>
        </p:spPr>
        <p:txBody>
          <a:bodyPr/>
          <a:lstStyle/>
          <a:p>
            <a:r>
              <a:rPr dirty="0"/>
              <a:t>NVIDIA introduced </a:t>
            </a:r>
            <a:r>
              <a:rPr b="1" u="sng" dirty="0">
                <a:solidFill>
                  <a:srgbClr val="FF0000"/>
                </a:solidFill>
              </a:rPr>
              <a:t>Ray Tracing (RT) </a:t>
            </a:r>
            <a:r>
              <a:rPr dirty="0"/>
              <a:t>cores in Turing architecture</a:t>
            </a:r>
          </a:p>
          <a:p>
            <a:endParaRPr dirty="0"/>
          </a:p>
          <a:p>
            <a:endParaRPr dirty="0"/>
          </a:p>
          <a:p>
            <a:r>
              <a:rPr dirty="0"/>
              <a:t>RT cores are designed to accelerate RT-based rendering.</a:t>
            </a:r>
          </a:p>
          <a:p>
            <a:pPr lvl="1">
              <a:buFontTx/>
              <a:buChar char="-"/>
            </a:pPr>
            <a:r>
              <a:rPr lang="en-US" dirty="0"/>
              <a:t>Each SM has an RT core</a:t>
            </a:r>
          </a:p>
          <a:p>
            <a:pPr lvl="1">
              <a:buFontTx/>
              <a:buChar char="-"/>
            </a:pPr>
            <a:r>
              <a:rPr dirty="0"/>
              <a:t>Accelerating ray-primitive intersection test</a:t>
            </a:r>
            <a:endParaRPr lang="en-US" dirty="0"/>
          </a:p>
          <a:p>
            <a:pPr lvl="1">
              <a:buFontTx/>
              <a:buChar char="-"/>
            </a:pPr>
            <a:r>
              <a:rPr lang="en-US" dirty="0"/>
              <a:t>Accelerating BVH traversal</a:t>
            </a:r>
          </a:p>
          <a:p>
            <a:pPr lvl="1">
              <a:buFontTx/>
              <a:buChar char="-"/>
            </a:pPr>
            <a:endParaRPr lang="en-US" dirty="0"/>
          </a:p>
        </p:txBody>
      </p:sp>
      <p:pic>
        <p:nvPicPr>
          <p:cNvPr id="6146" name="Picture 2" descr="Turing GPU architecture streaming multiprocessor (SM) block diagram">
            <a:extLst>
              <a:ext uri="{FF2B5EF4-FFF2-40B4-BE49-F238E27FC236}">
                <a16:creationId xmlns:a16="http://schemas.microsoft.com/office/drawing/2014/main" id="{032F2DD2-89D9-C23D-D990-F8E644B63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4029" y="1178555"/>
            <a:ext cx="3040541" cy="518151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0447313-2E56-ADD8-5285-E8281FCC8B71}"/>
              </a:ext>
            </a:extLst>
          </p:cNvPr>
          <p:cNvSpPr>
            <a:spLocks noGrp="1"/>
          </p:cNvSpPr>
          <p:nvPr>
            <p:ph type="sldNum" sz="quarter" idx="12"/>
          </p:nvPr>
        </p:nvSpPr>
        <p:spPr/>
        <p:txBody>
          <a:bodyPr/>
          <a:lstStyle/>
          <a:p>
            <a:fld id="{9D3D49B9-F9C9-8A41-9FE2-284E129F6E43}" type="slidenum">
              <a:rPr lang="en-US" smtClean="0"/>
              <a:t>5</a:t>
            </a:fld>
            <a:endParaRPr lang="en-US"/>
          </a:p>
        </p:txBody>
      </p:sp>
      <p:cxnSp>
        <p:nvCxnSpPr>
          <p:cNvPr id="6" name="Curved Connector 5">
            <a:extLst>
              <a:ext uri="{FF2B5EF4-FFF2-40B4-BE49-F238E27FC236}">
                <a16:creationId xmlns:a16="http://schemas.microsoft.com/office/drawing/2014/main" id="{4F59A248-5901-3624-202A-CAA725D9853C}"/>
              </a:ext>
            </a:extLst>
          </p:cNvPr>
          <p:cNvCxnSpPr>
            <a:cxnSpLocks/>
          </p:cNvCxnSpPr>
          <p:nvPr/>
        </p:nvCxnSpPr>
        <p:spPr>
          <a:xfrm>
            <a:off x="4996543" y="5083629"/>
            <a:ext cx="4561114" cy="685800"/>
          </a:xfrm>
          <a:prstGeom prst="curvedConnector3">
            <a:avLst>
              <a:gd name="adj1" fmla="val 9940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00DA811E-6CC2-0124-1DD0-0262F8E5801A}"/>
              </a:ext>
            </a:extLst>
          </p:cNvPr>
          <p:cNvCxnSpPr>
            <a:cxnSpLocks/>
          </p:cNvCxnSpPr>
          <p:nvPr/>
        </p:nvCxnSpPr>
        <p:spPr>
          <a:xfrm>
            <a:off x="7010400" y="4757057"/>
            <a:ext cx="3614057" cy="922388"/>
          </a:xfrm>
          <a:prstGeom prst="curvedConnector3">
            <a:avLst>
              <a:gd name="adj1" fmla="val 99699"/>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8D78842-8DA9-04DE-ECBA-AE2EFA0A3FD1}"/>
              </a:ext>
            </a:extLst>
          </p:cNvPr>
          <p:cNvSpPr/>
          <p:nvPr/>
        </p:nvSpPr>
        <p:spPr>
          <a:xfrm>
            <a:off x="8610600" y="5344886"/>
            <a:ext cx="3385457" cy="1099457"/>
          </a:xfrm>
          <a:custGeom>
            <a:avLst/>
            <a:gdLst>
              <a:gd name="connsiteX0" fmla="*/ 0 w 3385457"/>
              <a:gd name="connsiteY0" fmla="*/ 0 h 1099457"/>
              <a:gd name="connsiteX1" fmla="*/ 530388 w 3385457"/>
              <a:gd name="connsiteY1" fmla="*/ 0 h 1099457"/>
              <a:gd name="connsiteX2" fmla="*/ 993067 w 3385457"/>
              <a:gd name="connsiteY2" fmla="*/ 0 h 1099457"/>
              <a:gd name="connsiteX3" fmla="*/ 1625019 w 3385457"/>
              <a:gd name="connsiteY3" fmla="*/ 0 h 1099457"/>
              <a:gd name="connsiteX4" fmla="*/ 2155408 w 3385457"/>
              <a:gd name="connsiteY4" fmla="*/ 0 h 1099457"/>
              <a:gd name="connsiteX5" fmla="*/ 2685796 w 3385457"/>
              <a:gd name="connsiteY5" fmla="*/ 0 h 1099457"/>
              <a:gd name="connsiteX6" fmla="*/ 3385457 w 3385457"/>
              <a:gd name="connsiteY6" fmla="*/ 0 h 1099457"/>
              <a:gd name="connsiteX7" fmla="*/ 3385457 w 3385457"/>
              <a:gd name="connsiteY7" fmla="*/ 527739 h 1099457"/>
              <a:gd name="connsiteX8" fmla="*/ 3385457 w 3385457"/>
              <a:gd name="connsiteY8" fmla="*/ 1099457 h 1099457"/>
              <a:gd name="connsiteX9" fmla="*/ 2888923 w 3385457"/>
              <a:gd name="connsiteY9" fmla="*/ 1099457 h 1099457"/>
              <a:gd name="connsiteX10" fmla="*/ 2324680 w 3385457"/>
              <a:gd name="connsiteY10" fmla="*/ 1099457 h 1099457"/>
              <a:gd name="connsiteX11" fmla="*/ 1760438 w 3385457"/>
              <a:gd name="connsiteY11" fmla="*/ 1099457 h 1099457"/>
              <a:gd name="connsiteX12" fmla="*/ 1230049 w 3385457"/>
              <a:gd name="connsiteY12" fmla="*/ 1099457 h 1099457"/>
              <a:gd name="connsiteX13" fmla="*/ 598097 w 3385457"/>
              <a:gd name="connsiteY13" fmla="*/ 1099457 h 1099457"/>
              <a:gd name="connsiteX14" fmla="*/ 0 w 3385457"/>
              <a:gd name="connsiteY14" fmla="*/ 1099457 h 1099457"/>
              <a:gd name="connsiteX15" fmla="*/ 0 w 3385457"/>
              <a:gd name="connsiteY15" fmla="*/ 571718 h 1099457"/>
              <a:gd name="connsiteX16" fmla="*/ 0 w 3385457"/>
              <a:gd name="connsiteY16" fmla="*/ 0 h 109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5457" h="1099457" extrusionOk="0">
                <a:moveTo>
                  <a:pt x="0" y="0"/>
                </a:moveTo>
                <a:cubicBezTo>
                  <a:pt x="215189" y="-22281"/>
                  <a:pt x="387248" y="18996"/>
                  <a:pt x="530388" y="0"/>
                </a:cubicBezTo>
                <a:cubicBezTo>
                  <a:pt x="673528" y="-18996"/>
                  <a:pt x="788888" y="15264"/>
                  <a:pt x="993067" y="0"/>
                </a:cubicBezTo>
                <a:cubicBezTo>
                  <a:pt x="1197246" y="-15264"/>
                  <a:pt x="1491821" y="13165"/>
                  <a:pt x="1625019" y="0"/>
                </a:cubicBezTo>
                <a:cubicBezTo>
                  <a:pt x="1758217" y="-13165"/>
                  <a:pt x="2013325" y="60817"/>
                  <a:pt x="2155408" y="0"/>
                </a:cubicBezTo>
                <a:cubicBezTo>
                  <a:pt x="2297491" y="-60817"/>
                  <a:pt x="2423531" y="37881"/>
                  <a:pt x="2685796" y="0"/>
                </a:cubicBezTo>
                <a:cubicBezTo>
                  <a:pt x="2948061" y="-37881"/>
                  <a:pt x="3134056" y="61621"/>
                  <a:pt x="3385457" y="0"/>
                </a:cubicBezTo>
                <a:cubicBezTo>
                  <a:pt x="3428555" y="262969"/>
                  <a:pt x="3348290" y="418257"/>
                  <a:pt x="3385457" y="527739"/>
                </a:cubicBezTo>
                <a:cubicBezTo>
                  <a:pt x="3422624" y="637221"/>
                  <a:pt x="3363030" y="984399"/>
                  <a:pt x="3385457" y="1099457"/>
                </a:cubicBezTo>
                <a:cubicBezTo>
                  <a:pt x="3215571" y="1133403"/>
                  <a:pt x="3043364" y="1041052"/>
                  <a:pt x="2888923" y="1099457"/>
                </a:cubicBezTo>
                <a:cubicBezTo>
                  <a:pt x="2734482" y="1157862"/>
                  <a:pt x="2505454" y="1075038"/>
                  <a:pt x="2324680" y="1099457"/>
                </a:cubicBezTo>
                <a:cubicBezTo>
                  <a:pt x="2143906" y="1123876"/>
                  <a:pt x="1873419" y="1033371"/>
                  <a:pt x="1760438" y="1099457"/>
                </a:cubicBezTo>
                <a:cubicBezTo>
                  <a:pt x="1647457" y="1165543"/>
                  <a:pt x="1351202" y="1067030"/>
                  <a:pt x="1230049" y="1099457"/>
                </a:cubicBezTo>
                <a:cubicBezTo>
                  <a:pt x="1108896" y="1131884"/>
                  <a:pt x="727253" y="1080427"/>
                  <a:pt x="598097" y="1099457"/>
                </a:cubicBezTo>
                <a:cubicBezTo>
                  <a:pt x="468941" y="1118487"/>
                  <a:pt x="179751" y="1086644"/>
                  <a:pt x="0" y="1099457"/>
                </a:cubicBezTo>
                <a:cubicBezTo>
                  <a:pt x="-33715" y="886515"/>
                  <a:pt x="19065" y="828147"/>
                  <a:pt x="0" y="571718"/>
                </a:cubicBezTo>
                <a:cubicBezTo>
                  <a:pt x="-19065" y="315289"/>
                  <a:pt x="5031" y="141028"/>
                  <a:pt x="0" y="0"/>
                </a:cubicBezTo>
                <a:close/>
              </a:path>
            </a:pathLst>
          </a:custGeom>
          <a:noFill/>
          <a:ln w="28575">
            <a:solidFill>
              <a:srgbClr val="C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79611650"/>
      </p:ext>
    </p:extLst>
  </p:cSld>
  <p:clrMapOvr>
    <a:masterClrMapping/>
  </p:clrMapOvr>
  <mc:AlternateContent xmlns:mc="http://schemas.openxmlformats.org/markup-compatibility/2006" xmlns:p14="http://schemas.microsoft.com/office/powerpoint/2010/main">
    <mc:Choice Requires="p14">
      <p:transition spd="slow" p14:dur="2000" advTm="36657"/>
    </mc:Choice>
    <mc:Fallback xmlns="">
      <p:transition spd="slow" advTm="366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heckerboard(across)">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0883-E0EB-ECED-D89C-726A44324B5A}"/>
              </a:ext>
            </a:extLst>
          </p:cNvPr>
          <p:cNvSpPr>
            <a:spLocks noGrp="1"/>
          </p:cNvSpPr>
          <p:nvPr>
            <p:ph type="title"/>
          </p:nvPr>
        </p:nvSpPr>
        <p:spPr/>
        <p:txBody>
          <a:bodyPr/>
          <a:lstStyle/>
          <a:p>
            <a:r>
              <a:rPr lang="en-US" dirty="0"/>
              <a:t>RT Rendering</a:t>
            </a:r>
          </a:p>
        </p:txBody>
      </p:sp>
      <p:sp>
        <p:nvSpPr>
          <p:cNvPr id="3" name="Content Placeholder 2">
            <a:extLst>
              <a:ext uri="{FF2B5EF4-FFF2-40B4-BE49-F238E27FC236}">
                <a16:creationId xmlns:a16="http://schemas.microsoft.com/office/drawing/2014/main" id="{A6EC92E0-05CF-0730-E376-3697EA2046CD}"/>
              </a:ext>
            </a:extLst>
          </p:cNvPr>
          <p:cNvSpPr>
            <a:spLocks noGrp="1"/>
          </p:cNvSpPr>
          <p:nvPr>
            <p:ph idx="1"/>
          </p:nvPr>
        </p:nvSpPr>
        <p:spPr/>
        <p:txBody>
          <a:bodyPr/>
          <a:lstStyle/>
          <a:p>
            <a:r>
              <a:rPr lang="en-US" sz="3200" dirty="0"/>
              <a:t>How does it work?</a:t>
            </a:r>
          </a:p>
          <a:p>
            <a:pPr lvl="1">
              <a:buFontTx/>
              <a:buChar char="-"/>
            </a:pPr>
            <a:r>
              <a:rPr lang="en-US" sz="3000" dirty="0"/>
              <a:t>Simulation of the light transportation</a:t>
            </a:r>
          </a:p>
          <a:p>
            <a:pPr lvl="1">
              <a:buFontTx/>
              <a:buChar char="-"/>
            </a:pPr>
            <a:r>
              <a:rPr lang="en-US" sz="3000" dirty="0"/>
              <a:t>BVH tree to accelerate the search for intersections</a:t>
            </a:r>
          </a:p>
          <a:p>
            <a:pPr lvl="1">
              <a:buFontTx/>
              <a:buChar char="-"/>
            </a:pPr>
            <a:r>
              <a:rPr lang="en-US" sz="3000" dirty="0"/>
              <a:t>Figure out how much radiance is reflected into the camera</a:t>
            </a:r>
          </a:p>
          <a:p>
            <a:pPr lvl="1">
              <a:buFontTx/>
              <a:buChar char="-"/>
            </a:pPr>
            <a:endParaRPr lang="en-US" dirty="0"/>
          </a:p>
          <a:p>
            <a:endParaRPr lang="en-US" sz="3200" dirty="0"/>
          </a:p>
        </p:txBody>
      </p:sp>
      <p:sp>
        <p:nvSpPr>
          <p:cNvPr id="4" name="Slide Number Placeholder 3">
            <a:extLst>
              <a:ext uri="{FF2B5EF4-FFF2-40B4-BE49-F238E27FC236}">
                <a16:creationId xmlns:a16="http://schemas.microsoft.com/office/drawing/2014/main" id="{40C65840-EADA-FDC1-7E1B-CA378D1D93AC}"/>
              </a:ext>
            </a:extLst>
          </p:cNvPr>
          <p:cNvSpPr>
            <a:spLocks noGrp="1"/>
          </p:cNvSpPr>
          <p:nvPr>
            <p:ph type="sldNum" sz="quarter" idx="12"/>
          </p:nvPr>
        </p:nvSpPr>
        <p:spPr/>
        <p:txBody>
          <a:bodyPr/>
          <a:lstStyle/>
          <a:p>
            <a:fld id="{85755D8F-12EC-5944-A0BB-3D22CF45DCD8}" type="slidenum">
              <a:rPr lang="en-US" smtClean="0"/>
              <a:t>6</a:t>
            </a:fld>
            <a:endParaRPr lang="en-US"/>
          </a:p>
        </p:txBody>
      </p:sp>
      <p:grpSp>
        <p:nvGrpSpPr>
          <p:cNvPr id="60" name="Group 59">
            <a:extLst>
              <a:ext uri="{FF2B5EF4-FFF2-40B4-BE49-F238E27FC236}">
                <a16:creationId xmlns:a16="http://schemas.microsoft.com/office/drawing/2014/main" id="{A8A6D18D-C2D9-C8CC-7F55-660487BEE5D3}"/>
              </a:ext>
            </a:extLst>
          </p:cNvPr>
          <p:cNvGrpSpPr/>
          <p:nvPr/>
        </p:nvGrpSpPr>
        <p:grpSpPr>
          <a:xfrm>
            <a:off x="4201297" y="3851809"/>
            <a:ext cx="1421027" cy="2665689"/>
            <a:chOff x="4201297" y="3851809"/>
            <a:chExt cx="1421027" cy="2665689"/>
          </a:xfrm>
        </p:grpSpPr>
        <p:grpSp>
          <p:nvGrpSpPr>
            <p:cNvPr id="59" name="Group 58">
              <a:extLst>
                <a:ext uri="{FF2B5EF4-FFF2-40B4-BE49-F238E27FC236}">
                  <a16:creationId xmlns:a16="http://schemas.microsoft.com/office/drawing/2014/main" id="{734CE53C-9169-EA91-12C7-9E182DD0B867}"/>
                </a:ext>
              </a:extLst>
            </p:cNvPr>
            <p:cNvGrpSpPr/>
            <p:nvPr/>
          </p:nvGrpSpPr>
          <p:grpSpPr>
            <a:xfrm>
              <a:off x="4201297" y="3851809"/>
              <a:ext cx="1421027" cy="2135334"/>
              <a:chOff x="4201297" y="3851809"/>
              <a:chExt cx="1421027" cy="2135334"/>
            </a:xfrm>
          </p:grpSpPr>
          <p:sp>
            <p:nvSpPr>
              <p:cNvPr id="5" name="Line 11">
                <a:extLst>
                  <a:ext uri="{FF2B5EF4-FFF2-40B4-BE49-F238E27FC236}">
                    <a16:creationId xmlns:a16="http://schemas.microsoft.com/office/drawing/2014/main" id="{CAE15366-A3FF-31A2-EA43-F267D75339F9}"/>
                  </a:ext>
                </a:extLst>
              </p:cNvPr>
              <p:cNvSpPr>
                <a:spLocks noChangeShapeType="1"/>
              </p:cNvSpPr>
              <p:nvPr/>
            </p:nvSpPr>
            <p:spPr bwMode="auto">
              <a:xfrm>
                <a:off x="4500461" y="4108049"/>
                <a:ext cx="0" cy="170826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12">
                <a:extLst>
                  <a:ext uri="{FF2B5EF4-FFF2-40B4-BE49-F238E27FC236}">
                    <a16:creationId xmlns:a16="http://schemas.microsoft.com/office/drawing/2014/main" id="{1EB7D50A-D2C6-3973-D0C3-0FC650CBC8EC}"/>
                  </a:ext>
                </a:extLst>
              </p:cNvPr>
              <p:cNvSpPr>
                <a:spLocks noChangeShapeType="1"/>
              </p:cNvSpPr>
              <p:nvPr/>
            </p:nvSpPr>
            <p:spPr bwMode="auto">
              <a:xfrm>
                <a:off x="4874415" y="4022636"/>
                <a:ext cx="0" cy="187909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13">
                <a:extLst>
                  <a:ext uri="{FF2B5EF4-FFF2-40B4-BE49-F238E27FC236}">
                    <a16:creationId xmlns:a16="http://schemas.microsoft.com/office/drawing/2014/main" id="{FF139481-8201-6780-1BE0-6A6C665F2681}"/>
                  </a:ext>
                </a:extLst>
              </p:cNvPr>
              <p:cNvSpPr>
                <a:spLocks noChangeShapeType="1"/>
              </p:cNvSpPr>
              <p:nvPr/>
            </p:nvSpPr>
            <p:spPr bwMode="auto">
              <a:xfrm>
                <a:off x="5248370" y="3937222"/>
                <a:ext cx="0" cy="200721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4">
                <a:extLst>
                  <a:ext uri="{FF2B5EF4-FFF2-40B4-BE49-F238E27FC236}">
                    <a16:creationId xmlns:a16="http://schemas.microsoft.com/office/drawing/2014/main" id="{8A96AA09-8D7C-9313-8154-2D077A4293DD}"/>
                  </a:ext>
                </a:extLst>
              </p:cNvPr>
              <p:cNvSpPr>
                <a:spLocks noChangeShapeType="1"/>
              </p:cNvSpPr>
              <p:nvPr/>
            </p:nvSpPr>
            <p:spPr bwMode="auto">
              <a:xfrm flipV="1">
                <a:off x="4201297" y="4236169"/>
                <a:ext cx="1421027" cy="256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5">
                <a:extLst>
                  <a:ext uri="{FF2B5EF4-FFF2-40B4-BE49-F238E27FC236}">
                    <a16:creationId xmlns:a16="http://schemas.microsoft.com/office/drawing/2014/main" id="{2B6BD865-6A3E-BC55-210B-65C3B1AD6DAB}"/>
                  </a:ext>
                </a:extLst>
              </p:cNvPr>
              <p:cNvSpPr>
                <a:spLocks noChangeShapeType="1"/>
              </p:cNvSpPr>
              <p:nvPr/>
            </p:nvSpPr>
            <p:spPr bwMode="auto">
              <a:xfrm flipV="1">
                <a:off x="4201297" y="4705943"/>
                <a:ext cx="1421027" cy="854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6">
                <a:extLst>
                  <a:ext uri="{FF2B5EF4-FFF2-40B4-BE49-F238E27FC236}">
                    <a16:creationId xmlns:a16="http://schemas.microsoft.com/office/drawing/2014/main" id="{195A27EC-F85F-8001-9314-FC14D08C4A95}"/>
                  </a:ext>
                </a:extLst>
              </p:cNvPr>
              <p:cNvSpPr>
                <a:spLocks noChangeShapeType="1"/>
              </p:cNvSpPr>
              <p:nvPr/>
            </p:nvSpPr>
            <p:spPr bwMode="auto">
              <a:xfrm>
                <a:off x="4201297" y="5047596"/>
                <a:ext cx="1421027"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7">
                <a:extLst>
                  <a:ext uri="{FF2B5EF4-FFF2-40B4-BE49-F238E27FC236}">
                    <a16:creationId xmlns:a16="http://schemas.microsoft.com/office/drawing/2014/main" id="{ECEDCD48-627B-3937-02E8-3036B00860DF}"/>
                  </a:ext>
                </a:extLst>
              </p:cNvPr>
              <p:cNvSpPr>
                <a:spLocks noChangeShapeType="1"/>
              </p:cNvSpPr>
              <p:nvPr/>
            </p:nvSpPr>
            <p:spPr bwMode="auto">
              <a:xfrm>
                <a:off x="4201297" y="5303836"/>
                <a:ext cx="1421027" cy="12812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8">
                <a:extLst>
                  <a:ext uri="{FF2B5EF4-FFF2-40B4-BE49-F238E27FC236}">
                    <a16:creationId xmlns:a16="http://schemas.microsoft.com/office/drawing/2014/main" id="{0A18DFE9-64B0-79C9-47B4-9153A6143C6D}"/>
                  </a:ext>
                </a:extLst>
              </p:cNvPr>
              <p:cNvSpPr>
                <a:spLocks noChangeShapeType="1"/>
              </p:cNvSpPr>
              <p:nvPr/>
            </p:nvSpPr>
            <p:spPr bwMode="auto">
              <a:xfrm>
                <a:off x="4201297" y="5560076"/>
                <a:ext cx="1421027" cy="1708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5">
                <a:extLst>
                  <a:ext uri="{FF2B5EF4-FFF2-40B4-BE49-F238E27FC236}">
                    <a16:creationId xmlns:a16="http://schemas.microsoft.com/office/drawing/2014/main" id="{407D9C8F-CF54-C4E1-7430-3FC4C10EF11F}"/>
                  </a:ext>
                </a:extLst>
              </p:cNvPr>
              <p:cNvSpPr>
                <a:spLocks noChangeShapeType="1"/>
              </p:cNvSpPr>
              <p:nvPr/>
            </p:nvSpPr>
            <p:spPr bwMode="auto">
              <a:xfrm>
                <a:off x="4201297" y="4193462"/>
                <a:ext cx="0" cy="1580147"/>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a:extLst>
                  <a:ext uri="{FF2B5EF4-FFF2-40B4-BE49-F238E27FC236}">
                    <a16:creationId xmlns:a16="http://schemas.microsoft.com/office/drawing/2014/main" id="{D3D7D237-1061-E401-F4D8-B5891608D597}"/>
                  </a:ext>
                </a:extLst>
              </p:cNvPr>
              <p:cNvSpPr>
                <a:spLocks noChangeShapeType="1"/>
              </p:cNvSpPr>
              <p:nvPr/>
            </p:nvSpPr>
            <p:spPr bwMode="auto">
              <a:xfrm flipV="1">
                <a:off x="4201297" y="3851809"/>
                <a:ext cx="1421027" cy="341653"/>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7">
                <a:extLst>
                  <a:ext uri="{FF2B5EF4-FFF2-40B4-BE49-F238E27FC236}">
                    <a16:creationId xmlns:a16="http://schemas.microsoft.com/office/drawing/2014/main" id="{83703A48-FFEB-EE05-9152-12E5EB9E2968}"/>
                  </a:ext>
                </a:extLst>
              </p:cNvPr>
              <p:cNvSpPr>
                <a:spLocks noChangeShapeType="1"/>
              </p:cNvSpPr>
              <p:nvPr/>
            </p:nvSpPr>
            <p:spPr bwMode="auto">
              <a:xfrm>
                <a:off x="4201297" y="5773610"/>
                <a:ext cx="1421027" cy="213533"/>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47">
                <a:extLst>
                  <a:ext uri="{FF2B5EF4-FFF2-40B4-BE49-F238E27FC236}">
                    <a16:creationId xmlns:a16="http://schemas.microsoft.com/office/drawing/2014/main" id="{1FA1C587-70FA-E940-A218-196AEB25D495}"/>
                  </a:ext>
                </a:extLst>
              </p:cNvPr>
              <p:cNvSpPr>
                <a:spLocks noChangeShapeType="1"/>
              </p:cNvSpPr>
              <p:nvPr/>
            </p:nvSpPr>
            <p:spPr bwMode="auto">
              <a:xfrm>
                <a:off x="5622324" y="3851809"/>
                <a:ext cx="0" cy="2135334"/>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 name="TextBox 19">
              <a:extLst>
                <a:ext uri="{FF2B5EF4-FFF2-40B4-BE49-F238E27FC236}">
                  <a16:creationId xmlns:a16="http://schemas.microsoft.com/office/drawing/2014/main" id="{C18F8C31-F698-4F19-3873-FE951976AA53}"/>
                </a:ext>
              </a:extLst>
            </p:cNvPr>
            <p:cNvSpPr txBox="1"/>
            <p:nvPr/>
          </p:nvSpPr>
          <p:spPr>
            <a:xfrm>
              <a:off x="4500462" y="6148166"/>
              <a:ext cx="911798" cy="369332"/>
            </a:xfrm>
            <a:prstGeom prst="rect">
              <a:avLst/>
            </a:prstGeom>
            <a:noFill/>
          </p:spPr>
          <p:txBody>
            <a:bodyPr wrap="square">
              <a:spAutoFit/>
            </a:bodyPr>
            <a:lstStyle/>
            <a:p>
              <a:r>
                <a:rPr lang="en-US" altLang="en-US" sz="1800" dirty="0"/>
                <a:t>Screen</a:t>
              </a:r>
              <a:endParaRPr lang="en-US" dirty="0"/>
            </a:p>
          </p:txBody>
        </p:sp>
      </p:grpSp>
      <p:grpSp>
        <p:nvGrpSpPr>
          <p:cNvPr id="58" name="Group 57">
            <a:extLst>
              <a:ext uri="{FF2B5EF4-FFF2-40B4-BE49-F238E27FC236}">
                <a16:creationId xmlns:a16="http://schemas.microsoft.com/office/drawing/2014/main" id="{88B7E69E-7722-7A70-A402-DC270CB0D313}"/>
              </a:ext>
            </a:extLst>
          </p:cNvPr>
          <p:cNvGrpSpPr/>
          <p:nvPr/>
        </p:nvGrpSpPr>
        <p:grpSpPr>
          <a:xfrm>
            <a:off x="1529443" y="4695183"/>
            <a:ext cx="1101862" cy="1803841"/>
            <a:chOff x="1529443" y="4695183"/>
            <a:chExt cx="1101862" cy="1803841"/>
          </a:xfrm>
        </p:grpSpPr>
        <p:pic>
          <p:nvPicPr>
            <p:cNvPr id="5122" name="Picture 2" descr="Retro camera icon black photo side view Royalty Free Vector">
              <a:extLst>
                <a:ext uri="{FF2B5EF4-FFF2-40B4-BE49-F238E27FC236}">
                  <a16:creationId xmlns:a16="http://schemas.microsoft.com/office/drawing/2014/main" id="{D488B7D1-340B-FCA3-6DEB-E82BDE4EB8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39" t="14062" r="31219" b="24014"/>
            <a:stretch/>
          </p:blipFill>
          <p:spPr bwMode="auto">
            <a:xfrm>
              <a:off x="1634726" y="4695183"/>
              <a:ext cx="781316" cy="8880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588C4D3-0396-A4F1-A61C-8ED1AAC75B3E}"/>
                </a:ext>
              </a:extLst>
            </p:cNvPr>
            <p:cNvSpPr txBox="1"/>
            <p:nvPr/>
          </p:nvSpPr>
          <p:spPr>
            <a:xfrm>
              <a:off x="1529443" y="6129692"/>
              <a:ext cx="1101862" cy="369332"/>
            </a:xfrm>
            <a:prstGeom prst="rect">
              <a:avLst/>
            </a:prstGeom>
            <a:noFill/>
          </p:spPr>
          <p:txBody>
            <a:bodyPr wrap="square">
              <a:spAutoFit/>
            </a:bodyPr>
            <a:lstStyle/>
            <a:p>
              <a:r>
                <a:rPr lang="en-US" altLang="en-US" sz="1800" dirty="0"/>
                <a:t>Camera</a:t>
              </a:r>
              <a:endParaRPr lang="en-US" dirty="0"/>
            </a:p>
          </p:txBody>
        </p:sp>
      </p:grpSp>
      <p:grpSp>
        <p:nvGrpSpPr>
          <p:cNvPr id="61" name="Group 60">
            <a:extLst>
              <a:ext uri="{FF2B5EF4-FFF2-40B4-BE49-F238E27FC236}">
                <a16:creationId xmlns:a16="http://schemas.microsoft.com/office/drawing/2014/main" id="{7A34D808-4C8E-6950-3783-24CCAA406E44}"/>
              </a:ext>
            </a:extLst>
          </p:cNvPr>
          <p:cNvGrpSpPr/>
          <p:nvPr/>
        </p:nvGrpSpPr>
        <p:grpSpPr>
          <a:xfrm>
            <a:off x="8031557" y="3937222"/>
            <a:ext cx="1005491" cy="2561053"/>
            <a:chOff x="8031557" y="3937222"/>
            <a:chExt cx="1005491" cy="2561053"/>
          </a:xfrm>
        </p:grpSpPr>
        <p:sp>
          <p:nvSpPr>
            <p:cNvPr id="26" name="TextBox 25">
              <a:extLst>
                <a:ext uri="{FF2B5EF4-FFF2-40B4-BE49-F238E27FC236}">
                  <a16:creationId xmlns:a16="http://schemas.microsoft.com/office/drawing/2014/main" id="{9CF756AE-D9BA-C4EE-FAFB-6398A8BA7A9F}"/>
                </a:ext>
              </a:extLst>
            </p:cNvPr>
            <p:cNvSpPr txBox="1"/>
            <p:nvPr/>
          </p:nvSpPr>
          <p:spPr>
            <a:xfrm>
              <a:off x="8125250" y="6128943"/>
              <a:ext cx="911798" cy="369332"/>
            </a:xfrm>
            <a:prstGeom prst="rect">
              <a:avLst/>
            </a:prstGeom>
            <a:noFill/>
          </p:spPr>
          <p:txBody>
            <a:bodyPr wrap="square">
              <a:spAutoFit/>
            </a:bodyPr>
            <a:lstStyle/>
            <a:p>
              <a:r>
                <a:rPr lang="en-US" altLang="en-US" sz="1800" dirty="0"/>
                <a:t>Scene</a:t>
              </a:r>
              <a:endParaRPr lang="en-US" dirty="0"/>
            </a:p>
          </p:txBody>
        </p:sp>
        <p:sp>
          <p:nvSpPr>
            <p:cNvPr id="30" name="Can 29">
              <a:extLst>
                <a:ext uri="{FF2B5EF4-FFF2-40B4-BE49-F238E27FC236}">
                  <a16:creationId xmlns:a16="http://schemas.microsoft.com/office/drawing/2014/main" id="{7B86D826-E23F-AC06-F201-EADBF6F45FD6}"/>
                </a:ext>
              </a:extLst>
            </p:cNvPr>
            <p:cNvSpPr/>
            <p:nvPr/>
          </p:nvSpPr>
          <p:spPr>
            <a:xfrm>
              <a:off x="8031557" y="3937222"/>
              <a:ext cx="913008" cy="1599520"/>
            </a:xfrm>
            <a:prstGeom prst="can">
              <a:avLst/>
            </a:prstGeom>
            <a:solidFill>
              <a:schemeClr val="accent2">
                <a:alpha val="72792"/>
              </a:schemeClr>
            </a:solidFill>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Can 30">
            <a:extLst>
              <a:ext uri="{FF2B5EF4-FFF2-40B4-BE49-F238E27FC236}">
                <a16:creationId xmlns:a16="http://schemas.microsoft.com/office/drawing/2014/main" id="{F9C31AC5-1EAA-7941-BC94-1CE0E3B6DC9E}"/>
              </a:ext>
            </a:extLst>
          </p:cNvPr>
          <p:cNvSpPr/>
          <p:nvPr/>
        </p:nvSpPr>
        <p:spPr>
          <a:xfrm>
            <a:off x="4657037" y="4592454"/>
            <a:ext cx="496963" cy="806600"/>
          </a:xfrm>
          <a:prstGeom prst="can">
            <a:avLst/>
          </a:prstGeom>
          <a:solidFill>
            <a:schemeClr val="accent2">
              <a:alpha val="72000"/>
            </a:schemeClr>
          </a:solidFill>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B11EF18B-CA1A-C660-CD14-CCF54DFE1F51}"/>
              </a:ext>
            </a:extLst>
          </p:cNvPr>
          <p:cNvGrpSpPr/>
          <p:nvPr/>
        </p:nvGrpSpPr>
        <p:grpSpPr>
          <a:xfrm>
            <a:off x="8985421" y="2885817"/>
            <a:ext cx="1618735" cy="1319402"/>
            <a:chOff x="8985421" y="2702937"/>
            <a:chExt cx="1618735" cy="1319402"/>
          </a:xfrm>
        </p:grpSpPr>
        <p:pic>
          <p:nvPicPr>
            <p:cNvPr id="33" name="Graphic 32" descr="Lights On with solid fill">
              <a:extLst>
                <a:ext uri="{FF2B5EF4-FFF2-40B4-BE49-F238E27FC236}">
                  <a16:creationId xmlns:a16="http://schemas.microsoft.com/office/drawing/2014/main" id="{F1333EAD-42E7-0CE7-8050-F940E5FA57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0257" y="2702937"/>
              <a:ext cx="914400" cy="914400"/>
            </a:xfrm>
            <a:prstGeom prst="rect">
              <a:avLst/>
            </a:prstGeom>
          </p:spPr>
        </p:pic>
        <p:sp>
          <p:nvSpPr>
            <p:cNvPr id="34" name="TextBox 33">
              <a:extLst>
                <a:ext uri="{FF2B5EF4-FFF2-40B4-BE49-F238E27FC236}">
                  <a16:creationId xmlns:a16="http://schemas.microsoft.com/office/drawing/2014/main" id="{625910FE-1896-05FB-5BE0-4AB376999645}"/>
                </a:ext>
              </a:extLst>
            </p:cNvPr>
            <p:cNvSpPr txBox="1"/>
            <p:nvPr/>
          </p:nvSpPr>
          <p:spPr>
            <a:xfrm>
              <a:off x="8985421" y="3653007"/>
              <a:ext cx="1618735" cy="369332"/>
            </a:xfrm>
            <a:prstGeom prst="rect">
              <a:avLst/>
            </a:prstGeom>
            <a:noFill/>
          </p:spPr>
          <p:txBody>
            <a:bodyPr wrap="square">
              <a:spAutoFit/>
            </a:bodyPr>
            <a:lstStyle/>
            <a:p>
              <a:r>
                <a:rPr lang="en-US" altLang="en-US" sz="1800" dirty="0"/>
                <a:t>Light Source</a:t>
              </a:r>
              <a:endParaRPr lang="en-US" dirty="0"/>
            </a:p>
          </p:txBody>
        </p:sp>
      </p:grpSp>
      <p:cxnSp>
        <p:nvCxnSpPr>
          <p:cNvPr id="41" name="Straight Arrow Connector 40">
            <a:extLst>
              <a:ext uri="{FF2B5EF4-FFF2-40B4-BE49-F238E27FC236}">
                <a16:creationId xmlns:a16="http://schemas.microsoft.com/office/drawing/2014/main" id="{67419DB7-AAB7-38A3-0A3C-25D88DEF59F7}"/>
              </a:ext>
            </a:extLst>
          </p:cNvPr>
          <p:cNvCxnSpPr>
            <a:cxnSpLocks/>
          </p:cNvCxnSpPr>
          <p:nvPr/>
        </p:nvCxnSpPr>
        <p:spPr>
          <a:xfrm flipV="1">
            <a:off x="8488061" y="3345021"/>
            <a:ext cx="699079" cy="701328"/>
          </a:xfrm>
          <a:prstGeom prst="straightConnector1">
            <a:avLst/>
          </a:prstGeom>
          <a:ln w="25400">
            <a:tailEnd type="triangle" w="lg" len="lg"/>
          </a:ln>
        </p:spPr>
        <p:style>
          <a:lnRef idx="1">
            <a:schemeClr val="accent6"/>
          </a:lnRef>
          <a:fillRef idx="0">
            <a:schemeClr val="accent6"/>
          </a:fillRef>
          <a:effectRef idx="0">
            <a:schemeClr val="accent6"/>
          </a:effectRef>
          <a:fontRef idx="minor">
            <a:schemeClr val="tx1"/>
          </a:fontRef>
        </p:style>
      </p:cxnSp>
      <p:sp>
        <p:nvSpPr>
          <p:cNvPr id="48" name="Oval 47">
            <a:extLst>
              <a:ext uri="{FF2B5EF4-FFF2-40B4-BE49-F238E27FC236}">
                <a16:creationId xmlns:a16="http://schemas.microsoft.com/office/drawing/2014/main" id="{93E168B4-4AFC-7158-985C-12C0CF74C9DC}"/>
              </a:ext>
            </a:extLst>
          </p:cNvPr>
          <p:cNvSpPr/>
          <p:nvPr/>
        </p:nvSpPr>
        <p:spPr>
          <a:xfrm>
            <a:off x="8465174" y="3972596"/>
            <a:ext cx="137160" cy="13716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415AA1A1-0723-D74F-B766-B14656836789}"/>
              </a:ext>
            </a:extLst>
          </p:cNvPr>
          <p:cNvGrpSpPr/>
          <p:nvPr/>
        </p:nvGrpSpPr>
        <p:grpSpPr>
          <a:xfrm>
            <a:off x="2416041" y="3944868"/>
            <a:ext cx="6072020" cy="1194325"/>
            <a:chOff x="2416041" y="3944868"/>
            <a:chExt cx="6072020" cy="1194325"/>
          </a:xfrm>
        </p:grpSpPr>
        <p:cxnSp>
          <p:nvCxnSpPr>
            <p:cNvPr id="36" name="Straight Arrow Connector 35">
              <a:extLst>
                <a:ext uri="{FF2B5EF4-FFF2-40B4-BE49-F238E27FC236}">
                  <a16:creationId xmlns:a16="http://schemas.microsoft.com/office/drawing/2014/main" id="{C83EF23C-6D8C-64FE-D40C-AB6F8C733E3C}"/>
                </a:ext>
              </a:extLst>
            </p:cNvPr>
            <p:cNvCxnSpPr>
              <a:cxnSpLocks/>
            </p:cNvCxnSpPr>
            <p:nvPr/>
          </p:nvCxnSpPr>
          <p:spPr>
            <a:xfrm flipV="1">
              <a:off x="2416041" y="4046349"/>
              <a:ext cx="6072020" cy="1092844"/>
            </a:xfrm>
            <a:prstGeom prst="straightConnector1">
              <a:avLst/>
            </a:prstGeom>
            <a:ln w="25400">
              <a:tailEnd type="triangle" w="lg" len="lg"/>
            </a:ln>
          </p:spPr>
          <p:style>
            <a:lnRef idx="1">
              <a:schemeClr val="accent6"/>
            </a:lnRef>
            <a:fillRef idx="0">
              <a:schemeClr val="accent6"/>
            </a:fillRef>
            <a:effectRef idx="0">
              <a:schemeClr val="accent6"/>
            </a:effectRef>
            <a:fontRef idx="minor">
              <a:schemeClr val="tx1"/>
            </a:fontRef>
          </p:style>
        </p:cxnSp>
        <p:sp>
          <p:nvSpPr>
            <p:cNvPr id="52" name="TextBox 51">
              <a:extLst>
                <a:ext uri="{FF2B5EF4-FFF2-40B4-BE49-F238E27FC236}">
                  <a16:creationId xmlns:a16="http://schemas.microsoft.com/office/drawing/2014/main" id="{B071B708-DF7C-64E9-1146-EC87A4004A0A}"/>
                </a:ext>
              </a:extLst>
            </p:cNvPr>
            <p:cNvSpPr txBox="1"/>
            <p:nvPr/>
          </p:nvSpPr>
          <p:spPr>
            <a:xfrm>
              <a:off x="6237449" y="3944868"/>
              <a:ext cx="1076770" cy="369332"/>
            </a:xfrm>
            <a:prstGeom prst="rect">
              <a:avLst/>
            </a:prstGeom>
            <a:noFill/>
          </p:spPr>
          <p:txBody>
            <a:bodyPr wrap="none" rtlCol="0">
              <a:spAutoFit/>
            </a:bodyPr>
            <a:lstStyle/>
            <a:p>
              <a:r>
                <a:rPr lang="en-US" dirty="0"/>
                <a:t>View Ray</a:t>
              </a:r>
            </a:p>
          </p:txBody>
        </p:sp>
      </p:grpSp>
    </p:spTree>
    <p:custDataLst>
      <p:tags r:id="rId1"/>
    </p:custDataLst>
    <p:extLst>
      <p:ext uri="{BB962C8B-B14F-4D97-AF65-F5344CB8AC3E}">
        <p14:creationId xmlns:p14="http://schemas.microsoft.com/office/powerpoint/2010/main" val="64799167"/>
      </p:ext>
    </p:extLst>
  </p:cSld>
  <p:clrMapOvr>
    <a:masterClrMapping/>
  </p:clrMapOvr>
  <mc:AlternateContent xmlns:mc="http://schemas.openxmlformats.org/markup-compatibility/2006" xmlns:p14="http://schemas.microsoft.com/office/powerpoint/2010/main">
    <mc:Choice Requires="p14">
      <p:transition spd="slow" p14:dur="2000" advTm="44729"/>
    </mc:Choice>
    <mc:Fallback xmlns="">
      <p:transition spd="slow" advTm="447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1" presetClass="entr" presetSubtype="0"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60FD7C32-1F7A-8290-4E29-7EBA992D45B9}"/>
              </a:ext>
            </a:extLst>
          </p:cNvPr>
          <p:cNvGrpSpPr/>
          <p:nvPr/>
        </p:nvGrpSpPr>
        <p:grpSpPr>
          <a:xfrm>
            <a:off x="7642336" y="3368040"/>
            <a:ext cx="3581580" cy="3094084"/>
            <a:chOff x="7642336" y="3368040"/>
            <a:chExt cx="3581580" cy="3094084"/>
          </a:xfrm>
        </p:grpSpPr>
        <p:sp>
          <p:nvSpPr>
            <p:cNvPr id="10" name="Rectangle 9">
              <a:extLst>
                <a:ext uri="{FF2B5EF4-FFF2-40B4-BE49-F238E27FC236}">
                  <a16:creationId xmlns:a16="http://schemas.microsoft.com/office/drawing/2014/main" id="{D5DBB6CC-C30D-AE83-0312-76DE2A5F97FA}"/>
                </a:ext>
              </a:extLst>
            </p:cNvPr>
            <p:cNvSpPr/>
            <p:nvPr/>
          </p:nvSpPr>
          <p:spPr>
            <a:xfrm>
              <a:off x="9144370" y="3368040"/>
              <a:ext cx="449580" cy="449580"/>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9CEB21-3970-3412-294D-15185591F62C}"/>
                </a:ext>
              </a:extLst>
            </p:cNvPr>
            <p:cNvSpPr/>
            <p:nvPr/>
          </p:nvSpPr>
          <p:spPr>
            <a:xfrm>
              <a:off x="8481430" y="4199475"/>
              <a:ext cx="364905" cy="364905"/>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18F659-B9A1-9CCC-84B0-3C89270EF175}"/>
                </a:ext>
              </a:extLst>
            </p:cNvPr>
            <p:cNvSpPr/>
            <p:nvPr/>
          </p:nvSpPr>
          <p:spPr>
            <a:xfrm>
              <a:off x="9190090" y="4199475"/>
              <a:ext cx="364905" cy="364905"/>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38485D-EC2F-B4CC-0250-B52B58C6C2F4}"/>
                </a:ext>
              </a:extLst>
            </p:cNvPr>
            <p:cNvSpPr/>
            <p:nvPr/>
          </p:nvSpPr>
          <p:spPr>
            <a:xfrm>
              <a:off x="9898750" y="4199475"/>
              <a:ext cx="364905" cy="364905"/>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B67E2B-CE5A-DEC5-4D9C-D89F179E655A}"/>
                </a:ext>
              </a:extLst>
            </p:cNvPr>
            <p:cNvSpPr/>
            <p:nvPr/>
          </p:nvSpPr>
          <p:spPr>
            <a:xfrm>
              <a:off x="7642336" y="4982997"/>
              <a:ext cx="297663" cy="297663"/>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089E7F-68C3-B4F4-2532-6E5312B445E7}"/>
                </a:ext>
              </a:extLst>
            </p:cNvPr>
            <p:cNvSpPr/>
            <p:nvPr/>
          </p:nvSpPr>
          <p:spPr>
            <a:xfrm>
              <a:off x="8113179" y="4982997"/>
              <a:ext cx="297663" cy="297663"/>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EE7208-F4C8-DD22-F2F7-AAB941F5C369}"/>
                </a:ext>
              </a:extLst>
            </p:cNvPr>
            <p:cNvSpPr/>
            <p:nvPr/>
          </p:nvSpPr>
          <p:spPr>
            <a:xfrm>
              <a:off x="8584022" y="4982997"/>
              <a:ext cx="297663" cy="297663"/>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E82FBA-910E-4B69-B333-5D541425D018}"/>
                </a:ext>
              </a:extLst>
            </p:cNvPr>
            <p:cNvSpPr/>
            <p:nvPr/>
          </p:nvSpPr>
          <p:spPr>
            <a:xfrm>
              <a:off x="9054865" y="4982997"/>
              <a:ext cx="297663" cy="297663"/>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56E518-4D8C-0FFC-9FBD-628C13A994FB}"/>
                </a:ext>
              </a:extLst>
            </p:cNvPr>
            <p:cNvSpPr/>
            <p:nvPr/>
          </p:nvSpPr>
          <p:spPr>
            <a:xfrm>
              <a:off x="9522712" y="4982997"/>
              <a:ext cx="297663" cy="297663"/>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5D0FDA-0DAA-3D8A-D257-B5654D6460DE}"/>
                </a:ext>
              </a:extLst>
            </p:cNvPr>
            <p:cNvSpPr/>
            <p:nvPr/>
          </p:nvSpPr>
          <p:spPr>
            <a:xfrm>
              <a:off x="8325700" y="5667459"/>
              <a:ext cx="230421" cy="230421"/>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A68778-91B7-C476-983B-1E5C67162306}"/>
                </a:ext>
              </a:extLst>
            </p:cNvPr>
            <p:cNvSpPr/>
            <p:nvPr/>
          </p:nvSpPr>
          <p:spPr>
            <a:xfrm>
              <a:off x="8690605" y="5667458"/>
              <a:ext cx="230421" cy="230421"/>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0502C2-F249-0BF8-DCF1-53B5893BAE01}"/>
                </a:ext>
              </a:extLst>
            </p:cNvPr>
            <p:cNvSpPr/>
            <p:nvPr/>
          </p:nvSpPr>
          <p:spPr>
            <a:xfrm>
              <a:off x="9055510" y="5667458"/>
              <a:ext cx="230421" cy="230421"/>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7B0760-7CBF-D4A7-F083-07851DD5FF59}"/>
                </a:ext>
              </a:extLst>
            </p:cNvPr>
            <p:cNvSpPr/>
            <p:nvPr/>
          </p:nvSpPr>
          <p:spPr>
            <a:xfrm>
              <a:off x="9399265" y="5667458"/>
              <a:ext cx="230421" cy="230421"/>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514BAD8-060F-1B90-CF94-6F410C4E229F}"/>
                </a:ext>
              </a:extLst>
            </p:cNvPr>
            <p:cNvSpPr/>
            <p:nvPr/>
          </p:nvSpPr>
          <p:spPr>
            <a:xfrm>
              <a:off x="7987929" y="5667458"/>
              <a:ext cx="230421" cy="230421"/>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BD2D4B-2C25-C8BD-084A-F04D525E5D9A}"/>
                </a:ext>
              </a:extLst>
            </p:cNvPr>
            <p:cNvSpPr/>
            <p:nvPr/>
          </p:nvSpPr>
          <p:spPr>
            <a:xfrm>
              <a:off x="9743020" y="5667458"/>
              <a:ext cx="230421" cy="230421"/>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5E4F4D7-3528-F9C2-F30F-919465CD23C6}"/>
                </a:ext>
              </a:extLst>
            </p:cNvPr>
            <p:cNvSpPr/>
            <p:nvPr/>
          </p:nvSpPr>
          <p:spPr>
            <a:xfrm>
              <a:off x="7655893" y="5667457"/>
              <a:ext cx="230421" cy="230421"/>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45667A-013C-CC2D-F3CE-E94C66AF2E36}"/>
                </a:ext>
              </a:extLst>
            </p:cNvPr>
            <p:cNvSpPr/>
            <p:nvPr/>
          </p:nvSpPr>
          <p:spPr>
            <a:xfrm>
              <a:off x="10086775" y="5667456"/>
              <a:ext cx="230421" cy="230421"/>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A422FE4-BA50-96C8-9AAF-37A5D8E09351}"/>
                </a:ext>
              </a:extLst>
            </p:cNvPr>
            <p:cNvSpPr/>
            <p:nvPr/>
          </p:nvSpPr>
          <p:spPr>
            <a:xfrm>
              <a:off x="9990559" y="4982997"/>
              <a:ext cx="297663" cy="297663"/>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CE7816F-00A7-DD2C-8C29-A24B6BF4ECA8}"/>
                </a:ext>
              </a:extLst>
            </p:cNvPr>
            <p:cNvSpPr/>
            <p:nvPr/>
          </p:nvSpPr>
          <p:spPr>
            <a:xfrm>
              <a:off x="10458406" y="4982997"/>
              <a:ext cx="297663" cy="297663"/>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F45D6E-BD6C-FD12-BC78-9822C3A554D9}"/>
                </a:ext>
              </a:extLst>
            </p:cNvPr>
            <p:cNvSpPr/>
            <p:nvPr/>
          </p:nvSpPr>
          <p:spPr>
            <a:xfrm>
              <a:off x="10926253" y="4982997"/>
              <a:ext cx="297663" cy="297663"/>
            </a:xfrm>
            <a:prstGeom prst="rect">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Elbow Connector 43">
              <a:extLst>
                <a:ext uri="{FF2B5EF4-FFF2-40B4-BE49-F238E27FC236}">
                  <a16:creationId xmlns:a16="http://schemas.microsoft.com/office/drawing/2014/main" id="{169D72C7-D779-E83D-D60D-5AB59891D18A}"/>
                </a:ext>
              </a:extLst>
            </p:cNvPr>
            <p:cNvCxnSpPr>
              <a:cxnSpLocks/>
              <a:stCxn id="10" idx="2"/>
              <a:endCxn id="11" idx="0"/>
            </p:cNvCxnSpPr>
            <p:nvPr/>
          </p:nvCxnSpPr>
          <p:spPr>
            <a:xfrm rot="5400000">
              <a:off x="8825595" y="3655909"/>
              <a:ext cx="381855" cy="705277"/>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48" name="Elbow Connector 47">
              <a:extLst>
                <a:ext uri="{FF2B5EF4-FFF2-40B4-BE49-F238E27FC236}">
                  <a16:creationId xmlns:a16="http://schemas.microsoft.com/office/drawing/2014/main" id="{C3B330A6-9353-4A8C-576E-D0916455991A}"/>
                </a:ext>
              </a:extLst>
            </p:cNvPr>
            <p:cNvCxnSpPr>
              <a:cxnSpLocks/>
              <a:stCxn id="10" idx="2"/>
              <a:endCxn id="13" idx="0"/>
            </p:cNvCxnSpPr>
            <p:nvPr/>
          </p:nvCxnSpPr>
          <p:spPr>
            <a:xfrm rot="16200000" flipH="1">
              <a:off x="9534254" y="3652525"/>
              <a:ext cx="381855" cy="712043"/>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51" name="Elbow Connector 50">
              <a:extLst>
                <a:ext uri="{FF2B5EF4-FFF2-40B4-BE49-F238E27FC236}">
                  <a16:creationId xmlns:a16="http://schemas.microsoft.com/office/drawing/2014/main" id="{ED78A8DB-F89A-0374-EBF0-66ECECBB406D}"/>
                </a:ext>
              </a:extLst>
            </p:cNvPr>
            <p:cNvCxnSpPr>
              <a:cxnSpLocks/>
              <a:stCxn id="12" idx="2"/>
              <a:endCxn id="14" idx="0"/>
            </p:cNvCxnSpPr>
            <p:nvPr/>
          </p:nvCxnSpPr>
          <p:spPr>
            <a:xfrm rot="5400000">
              <a:off x="8372548" y="3983001"/>
              <a:ext cx="418617" cy="1581375"/>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Elbow Connector 53">
              <a:extLst>
                <a:ext uri="{FF2B5EF4-FFF2-40B4-BE49-F238E27FC236}">
                  <a16:creationId xmlns:a16="http://schemas.microsoft.com/office/drawing/2014/main" id="{9AFD15F8-B747-BB4C-914E-5DB4390E0D18}"/>
                </a:ext>
              </a:extLst>
            </p:cNvPr>
            <p:cNvCxnSpPr>
              <a:cxnSpLocks/>
              <a:stCxn id="12" idx="2"/>
              <a:endCxn id="16" idx="0"/>
            </p:cNvCxnSpPr>
            <p:nvPr/>
          </p:nvCxnSpPr>
          <p:spPr>
            <a:xfrm rot="5400000">
              <a:off x="8843391" y="4453844"/>
              <a:ext cx="418617" cy="639689"/>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57" name="Elbow Connector 56">
              <a:extLst>
                <a:ext uri="{FF2B5EF4-FFF2-40B4-BE49-F238E27FC236}">
                  <a16:creationId xmlns:a16="http://schemas.microsoft.com/office/drawing/2014/main" id="{05556565-C5B7-B05A-1B03-D91C1510EC7D}"/>
                </a:ext>
              </a:extLst>
            </p:cNvPr>
            <p:cNvCxnSpPr>
              <a:cxnSpLocks/>
              <a:stCxn id="12" idx="2"/>
              <a:endCxn id="17" idx="0"/>
            </p:cNvCxnSpPr>
            <p:nvPr/>
          </p:nvCxnSpPr>
          <p:spPr>
            <a:xfrm rot="5400000">
              <a:off x="9078812" y="4689265"/>
              <a:ext cx="418617" cy="168846"/>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60" name="Elbow Connector 59">
              <a:extLst>
                <a:ext uri="{FF2B5EF4-FFF2-40B4-BE49-F238E27FC236}">
                  <a16:creationId xmlns:a16="http://schemas.microsoft.com/office/drawing/2014/main" id="{B8E6EE4A-C4C9-2494-723F-A28AC164DC6C}"/>
                </a:ext>
              </a:extLst>
            </p:cNvPr>
            <p:cNvCxnSpPr>
              <a:cxnSpLocks/>
              <a:stCxn id="12" idx="2"/>
              <a:endCxn id="18" idx="0"/>
            </p:cNvCxnSpPr>
            <p:nvPr/>
          </p:nvCxnSpPr>
          <p:spPr>
            <a:xfrm rot="16200000" flipH="1">
              <a:off x="9312735" y="4624187"/>
              <a:ext cx="418617" cy="299001"/>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Elbow Connector 62">
              <a:extLst>
                <a:ext uri="{FF2B5EF4-FFF2-40B4-BE49-F238E27FC236}">
                  <a16:creationId xmlns:a16="http://schemas.microsoft.com/office/drawing/2014/main" id="{20451E8A-CC2A-F4BD-80A2-90CE20A633CF}"/>
                </a:ext>
              </a:extLst>
            </p:cNvPr>
            <p:cNvCxnSpPr>
              <a:cxnSpLocks/>
              <a:stCxn id="12" idx="2"/>
              <a:endCxn id="28" idx="0"/>
            </p:cNvCxnSpPr>
            <p:nvPr/>
          </p:nvCxnSpPr>
          <p:spPr>
            <a:xfrm rot="16200000" flipH="1">
              <a:off x="9546659" y="4390264"/>
              <a:ext cx="418617" cy="766848"/>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72" name="Elbow Connector 7171">
              <a:extLst>
                <a:ext uri="{FF2B5EF4-FFF2-40B4-BE49-F238E27FC236}">
                  <a16:creationId xmlns:a16="http://schemas.microsoft.com/office/drawing/2014/main" id="{9603BFB9-560E-FD95-ABA2-817B0E72A078}"/>
                </a:ext>
              </a:extLst>
            </p:cNvPr>
            <p:cNvCxnSpPr>
              <a:cxnSpLocks/>
              <a:stCxn id="12" idx="2"/>
              <a:endCxn id="29" idx="0"/>
            </p:cNvCxnSpPr>
            <p:nvPr/>
          </p:nvCxnSpPr>
          <p:spPr>
            <a:xfrm rot="16200000" flipH="1">
              <a:off x="9780582" y="4156340"/>
              <a:ext cx="418617" cy="1234695"/>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75" name="Elbow Connector 7174">
              <a:extLst>
                <a:ext uri="{FF2B5EF4-FFF2-40B4-BE49-F238E27FC236}">
                  <a16:creationId xmlns:a16="http://schemas.microsoft.com/office/drawing/2014/main" id="{C825640C-BCF3-1420-3F94-72EA418DEEF7}"/>
                </a:ext>
              </a:extLst>
            </p:cNvPr>
            <p:cNvCxnSpPr>
              <a:cxnSpLocks/>
              <a:stCxn id="12" idx="2"/>
              <a:endCxn id="30" idx="0"/>
            </p:cNvCxnSpPr>
            <p:nvPr/>
          </p:nvCxnSpPr>
          <p:spPr>
            <a:xfrm rot="16200000" flipH="1">
              <a:off x="10014506" y="3922417"/>
              <a:ext cx="418617" cy="1702542"/>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78" name="Elbow Connector 7177">
              <a:extLst>
                <a:ext uri="{FF2B5EF4-FFF2-40B4-BE49-F238E27FC236}">
                  <a16:creationId xmlns:a16="http://schemas.microsoft.com/office/drawing/2014/main" id="{0E4ED173-6CA3-8BCA-8CC0-5E56D80E7DDD}"/>
                </a:ext>
              </a:extLst>
            </p:cNvPr>
            <p:cNvCxnSpPr>
              <a:cxnSpLocks/>
              <a:stCxn id="15" idx="2"/>
              <a:endCxn id="25" idx="0"/>
            </p:cNvCxnSpPr>
            <p:nvPr/>
          </p:nvCxnSpPr>
          <p:spPr>
            <a:xfrm rot="5400000">
              <a:off x="7823160" y="5228605"/>
              <a:ext cx="386797" cy="490907"/>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83" name="Elbow Connector 7182">
              <a:extLst>
                <a:ext uri="{FF2B5EF4-FFF2-40B4-BE49-F238E27FC236}">
                  <a16:creationId xmlns:a16="http://schemas.microsoft.com/office/drawing/2014/main" id="{3260EABE-7CCE-2B3A-CF65-71A16AA76A22}"/>
                </a:ext>
              </a:extLst>
            </p:cNvPr>
            <p:cNvCxnSpPr>
              <a:cxnSpLocks/>
              <a:stCxn id="15" idx="2"/>
              <a:endCxn id="23" idx="0"/>
            </p:cNvCxnSpPr>
            <p:nvPr/>
          </p:nvCxnSpPr>
          <p:spPr>
            <a:xfrm rot="5400000">
              <a:off x="7989177" y="5394624"/>
              <a:ext cx="386798" cy="158871"/>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86" name="Elbow Connector 7185">
              <a:extLst>
                <a:ext uri="{FF2B5EF4-FFF2-40B4-BE49-F238E27FC236}">
                  <a16:creationId xmlns:a16="http://schemas.microsoft.com/office/drawing/2014/main" id="{9436DCD3-E4BB-1734-DEF3-CB90C67F6AB6}"/>
                </a:ext>
              </a:extLst>
            </p:cNvPr>
            <p:cNvCxnSpPr>
              <a:cxnSpLocks/>
              <a:stCxn id="15" idx="2"/>
              <a:endCxn id="19" idx="0"/>
            </p:cNvCxnSpPr>
            <p:nvPr/>
          </p:nvCxnSpPr>
          <p:spPr>
            <a:xfrm rot="16200000" flipH="1">
              <a:off x="8158062" y="5384609"/>
              <a:ext cx="386799" cy="178900"/>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89" name="Elbow Connector 7188">
              <a:extLst>
                <a:ext uri="{FF2B5EF4-FFF2-40B4-BE49-F238E27FC236}">
                  <a16:creationId xmlns:a16="http://schemas.microsoft.com/office/drawing/2014/main" id="{B783F032-E3C5-C00E-7DBA-76FA52F16D64}"/>
                </a:ext>
              </a:extLst>
            </p:cNvPr>
            <p:cNvCxnSpPr>
              <a:cxnSpLocks/>
              <a:stCxn id="15" idx="2"/>
              <a:endCxn id="20" idx="0"/>
            </p:cNvCxnSpPr>
            <p:nvPr/>
          </p:nvCxnSpPr>
          <p:spPr>
            <a:xfrm rot="16200000" flipH="1">
              <a:off x="8340514" y="5202156"/>
              <a:ext cx="386798" cy="543805"/>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92" name="Elbow Connector 7191">
              <a:extLst>
                <a:ext uri="{FF2B5EF4-FFF2-40B4-BE49-F238E27FC236}">
                  <a16:creationId xmlns:a16="http://schemas.microsoft.com/office/drawing/2014/main" id="{B5C82E23-AB60-7EF4-9134-3D58C315A1CD}"/>
                </a:ext>
              </a:extLst>
            </p:cNvPr>
            <p:cNvCxnSpPr>
              <a:cxnSpLocks/>
              <a:stCxn id="15" idx="2"/>
              <a:endCxn id="21" idx="0"/>
            </p:cNvCxnSpPr>
            <p:nvPr/>
          </p:nvCxnSpPr>
          <p:spPr>
            <a:xfrm rot="16200000" flipH="1">
              <a:off x="8522967" y="5019704"/>
              <a:ext cx="386798" cy="908710"/>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95" name="Elbow Connector 7194">
              <a:extLst>
                <a:ext uri="{FF2B5EF4-FFF2-40B4-BE49-F238E27FC236}">
                  <a16:creationId xmlns:a16="http://schemas.microsoft.com/office/drawing/2014/main" id="{E83B7513-E351-0372-6B03-5722F25F59FE}"/>
                </a:ext>
              </a:extLst>
            </p:cNvPr>
            <p:cNvCxnSpPr>
              <a:cxnSpLocks/>
              <a:stCxn id="15" idx="2"/>
              <a:endCxn id="22" idx="0"/>
            </p:cNvCxnSpPr>
            <p:nvPr/>
          </p:nvCxnSpPr>
          <p:spPr>
            <a:xfrm rot="16200000" flipH="1">
              <a:off x="8694844" y="4847826"/>
              <a:ext cx="386798" cy="1252465"/>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198" name="Elbow Connector 7197">
              <a:extLst>
                <a:ext uri="{FF2B5EF4-FFF2-40B4-BE49-F238E27FC236}">
                  <a16:creationId xmlns:a16="http://schemas.microsoft.com/office/drawing/2014/main" id="{8C6DF20D-0674-A6AB-779F-7972804AAD7F}"/>
                </a:ext>
              </a:extLst>
            </p:cNvPr>
            <p:cNvCxnSpPr>
              <a:cxnSpLocks/>
              <a:stCxn id="15" idx="2"/>
              <a:endCxn id="27" idx="0"/>
            </p:cNvCxnSpPr>
            <p:nvPr/>
          </p:nvCxnSpPr>
          <p:spPr>
            <a:xfrm rot="16200000" flipH="1">
              <a:off x="9038600" y="4504070"/>
              <a:ext cx="386796" cy="1939975"/>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sp>
          <p:nvSpPr>
            <p:cNvPr id="7202" name="Triangle 7201">
              <a:extLst>
                <a:ext uri="{FF2B5EF4-FFF2-40B4-BE49-F238E27FC236}">
                  <a16:creationId xmlns:a16="http://schemas.microsoft.com/office/drawing/2014/main" id="{810AFAFB-CC08-DF69-C963-D6BD1DB3AB10}"/>
                </a:ext>
              </a:extLst>
            </p:cNvPr>
            <p:cNvSpPr/>
            <p:nvPr/>
          </p:nvSpPr>
          <p:spPr>
            <a:xfrm>
              <a:off x="10195760" y="6280605"/>
              <a:ext cx="199326" cy="171833"/>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3" name="Triangle 7202">
              <a:extLst>
                <a:ext uri="{FF2B5EF4-FFF2-40B4-BE49-F238E27FC236}">
                  <a16:creationId xmlns:a16="http://schemas.microsoft.com/office/drawing/2014/main" id="{C0C91011-5927-6E5C-D692-AC3157B65C27}"/>
                </a:ext>
              </a:extLst>
            </p:cNvPr>
            <p:cNvSpPr/>
            <p:nvPr/>
          </p:nvSpPr>
          <p:spPr>
            <a:xfrm>
              <a:off x="10451271" y="6280605"/>
              <a:ext cx="199326" cy="171833"/>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5" name="Triangle 7204">
              <a:extLst>
                <a:ext uri="{FF2B5EF4-FFF2-40B4-BE49-F238E27FC236}">
                  <a16:creationId xmlns:a16="http://schemas.microsoft.com/office/drawing/2014/main" id="{F8167960-25A3-8950-B3ED-EE40D8A789D4}"/>
                </a:ext>
              </a:extLst>
            </p:cNvPr>
            <p:cNvSpPr/>
            <p:nvPr/>
          </p:nvSpPr>
          <p:spPr>
            <a:xfrm>
              <a:off x="11009899" y="6280605"/>
              <a:ext cx="199326" cy="171833"/>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6" name="Triangle 7205">
              <a:extLst>
                <a:ext uri="{FF2B5EF4-FFF2-40B4-BE49-F238E27FC236}">
                  <a16:creationId xmlns:a16="http://schemas.microsoft.com/office/drawing/2014/main" id="{C671B680-3A32-2D3E-B428-7C7C1EE1A732}"/>
                </a:ext>
              </a:extLst>
            </p:cNvPr>
            <p:cNvSpPr/>
            <p:nvPr/>
          </p:nvSpPr>
          <p:spPr>
            <a:xfrm>
              <a:off x="9125927" y="6280605"/>
              <a:ext cx="199326" cy="171833"/>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7" name="Triangle 7206">
              <a:extLst>
                <a:ext uri="{FF2B5EF4-FFF2-40B4-BE49-F238E27FC236}">
                  <a16:creationId xmlns:a16="http://schemas.microsoft.com/office/drawing/2014/main" id="{BFF3D97B-02BC-1BC8-CDA3-E484FFBDEDE5}"/>
                </a:ext>
              </a:extLst>
            </p:cNvPr>
            <p:cNvSpPr/>
            <p:nvPr/>
          </p:nvSpPr>
          <p:spPr>
            <a:xfrm>
              <a:off x="9381438" y="6280605"/>
              <a:ext cx="199326" cy="171833"/>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8" name="Triangle 7207">
              <a:extLst>
                <a:ext uri="{FF2B5EF4-FFF2-40B4-BE49-F238E27FC236}">
                  <a16:creationId xmlns:a16="http://schemas.microsoft.com/office/drawing/2014/main" id="{0BDB654F-4A5E-7209-A238-6FF25CFDF337}"/>
                </a:ext>
              </a:extLst>
            </p:cNvPr>
            <p:cNvSpPr/>
            <p:nvPr/>
          </p:nvSpPr>
          <p:spPr>
            <a:xfrm>
              <a:off x="9656961" y="6280605"/>
              <a:ext cx="199326" cy="171833"/>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9" name="Triangle 7208">
              <a:extLst>
                <a:ext uri="{FF2B5EF4-FFF2-40B4-BE49-F238E27FC236}">
                  <a16:creationId xmlns:a16="http://schemas.microsoft.com/office/drawing/2014/main" id="{86BD8E4B-3E02-9B19-A1F8-D119DA0FCED5}"/>
                </a:ext>
              </a:extLst>
            </p:cNvPr>
            <p:cNvSpPr/>
            <p:nvPr/>
          </p:nvSpPr>
          <p:spPr>
            <a:xfrm>
              <a:off x="9940066" y="6280605"/>
              <a:ext cx="199326" cy="171833"/>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13" name="Elbow Connector 7212">
              <a:extLst>
                <a:ext uri="{FF2B5EF4-FFF2-40B4-BE49-F238E27FC236}">
                  <a16:creationId xmlns:a16="http://schemas.microsoft.com/office/drawing/2014/main" id="{5944E234-E739-B5B4-86B4-69934F572F55}"/>
                </a:ext>
              </a:extLst>
            </p:cNvPr>
            <p:cNvCxnSpPr>
              <a:cxnSpLocks/>
              <a:stCxn id="24" idx="2"/>
              <a:endCxn id="7206" idx="0"/>
            </p:cNvCxnSpPr>
            <p:nvPr/>
          </p:nvCxnSpPr>
          <p:spPr>
            <a:xfrm rot="5400000">
              <a:off x="9350548" y="5772922"/>
              <a:ext cx="382726" cy="632641"/>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216" name="Elbow Connector 7215">
              <a:extLst>
                <a:ext uri="{FF2B5EF4-FFF2-40B4-BE49-F238E27FC236}">
                  <a16:creationId xmlns:a16="http://schemas.microsoft.com/office/drawing/2014/main" id="{A12DFA37-CB0A-C624-C821-154715A80FEB}"/>
                </a:ext>
              </a:extLst>
            </p:cNvPr>
            <p:cNvCxnSpPr>
              <a:cxnSpLocks/>
              <a:stCxn id="24" idx="2"/>
              <a:endCxn id="7207" idx="0"/>
            </p:cNvCxnSpPr>
            <p:nvPr/>
          </p:nvCxnSpPr>
          <p:spPr>
            <a:xfrm rot="5400000">
              <a:off x="9478303" y="5900677"/>
              <a:ext cx="382726" cy="377130"/>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219" name="Elbow Connector 7218">
              <a:extLst>
                <a:ext uri="{FF2B5EF4-FFF2-40B4-BE49-F238E27FC236}">
                  <a16:creationId xmlns:a16="http://schemas.microsoft.com/office/drawing/2014/main" id="{B09BC402-3CF5-5F35-6E9E-612924DA5B4A}"/>
                </a:ext>
              </a:extLst>
            </p:cNvPr>
            <p:cNvCxnSpPr>
              <a:cxnSpLocks/>
              <a:stCxn id="24" idx="2"/>
              <a:endCxn id="7208" idx="0"/>
            </p:cNvCxnSpPr>
            <p:nvPr/>
          </p:nvCxnSpPr>
          <p:spPr>
            <a:xfrm rot="5400000">
              <a:off x="9616065" y="6038439"/>
              <a:ext cx="382726" cy="101607"/>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222" name="Elbow Connector 7221">
              <a:extLst>
                <a:ext uri="{FF2B5EF4-FFF2-40B4-BE49-F238E27FC236}">
                  <a16:creationId xmlns:a16="http://schemas.microsoft.com/office/drawing/2014/main" id="{3430CE24-8713-97A3-E463-2932B3812169}"/>
                </a:ext>
              </a:extLst>
            </p:cNvPr>
            <p:cNvCxnSpPr>
              <a:cxnSpLocks/>
              <a:stCxn id="24" idx="2"/>
            </p:cNvCxnSpPr>
            <p:nvPr/>
          </p:nvCxnSpPr>
          <p:spPr>
            <a:xfrm rot="16200000" flipH="1">
              <a:off x="9754799" y="6001311"/>
              <a:ext cx="382725" cy="175860"/>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225" name="Elbow Connector 7224">
              <a:extLst>
                <a:ext uri="{FF2B5EF4-FFF2-40B4-BE49-F238E27FC236}">
                  <a16:creationId xmlns:a16="http://schemas.microsoft.com/office/drawing/2014/main" id="{3B997A45-2541-0CF3-2284-5D9BB8989F9C}"/>
                </a:ext>
              </a:extLst>
            </p:cNvPr>
            <p:cNvCxnSpPr>
              <a:cxnSpLocks/>
              <a:stCxn id="24" idx="2"/>
              <a:endCxn id="7202" idx="0"/>
            </p:cNvCxnSpPr>
            <p:nvPr/>
          </p:nvCxnSpPr>
          <p:spPr>
            <a:xfrm rot="16200000" flipH="1">
              <a:off x="9885464" y="5870646"/>
              <a:ext cx="382726" cy="437192"/>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228" name="Elbow Connector 7227">
              <a:extLst>
                <a:ext uri="{FF2B5EF4-FFF2-40B4-BE49-F238E27FC236}">
                  <a16:creationId xmlns:a16="http://schemas.microsoft.com/office/drawing/2014/main" id="{429F891C-B784-CAD9-7E20-58988ABC4385}"/>
                </a:ext>
              </a:extLst>
            </p:cNvPr>
            <p:cNvCxnSpPr>
              <a:cxnSpLocks/>
              <a:stCxn id="24" idx="2"/>
              <a:endCxn id="7203" idx="0"/>
            </p:cNvCxnSpPr>
            <p:nvPr/>
          </p:nvCxnSpPr>
          <p:spPr>
            <a:xfrm rot="16200000" flipH="1">
              <a:off x="10013219" y="5742890"/>
              <a:ext cx="382726" cy="692703"/>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7231" name="Elbow Connector 7230">
              <a:extLst>
                <a:ext uri="{FF2B5EF4-FFF2-40B4-BE49-F238E27FC236}">
                  <a16:creationId xmlns:a16="http://schemas.microsoft.com/office/drawing/2014/main" id="{1662EFC9-73D2-4512-BAA9-1C08D324B199}"/>
                </a:ext>
              </a:extLst>
            </p:cNvPr>
            <p:cNvCxnSpPr>
              <a:cxnSpLocks/>
              <a:stCxn id="24" idx="2"/>
              <a:endCxn id="7205" idx="0"/>
            </p:cNvCxnSpPr>
            <p:nvPr/>
          </p:nvCxnSpPr>
          <p:spPr>
            <a:xfrm rot="16200000" flipH="1">
              <a:off x="10292533" y="5463576"/>
              <a:ext cx="382726" cy="1251331"/>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3" name="Elbow Connector 2">
              <a:extLst>
                <a:ext uri="{FF2B5EF4-FFF2-40B4-BE49-F238E27FC236}">
                  <a16:creationId xmlns:a16="http://schemas.microsoft.com/office/drawing/2014/main" id="{E81A6AB5-3A97-CC63-97A3-25FE7311AB95}"/>
                </a:ext>
              </a:extLst>
            </p:cNvPr>
            <p:cNvCxnSpPr>
              <a:cxnSpLocks/>
              <a:stCxn id="10" idx="2"/>
              <a:endCxn id="12" idx="0"/>
            </p:cNvCxnSpPr>
            <p:nvPr/>
          </p:nvCxnSpPr>
          <p:spPr>
            <a:xfrm rot="16200000" flipH="1">
              <a:off x="9179924" y="4006855"/>
              <a:ext cx="381855" cy="3383"/>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a:extLst>
                <a:ext uri="{FF2B5EF4-FFF2-40B4-BE49-F238E27FC236}">
                  <a16:creationId xmlns:a16="http://schemas.microsoft.com/office/drawing/2014/main" id="{DF87F220-5199-4432-5DFB-1BCB219DD68F}"/>
                </a:ext>
              </a:extLst>
            </p:cNvPr>
            <p:cNvCxnSpPr>
              <a:cxnSpLocks/>
              <a:stCxn id="12" idx="2"/>
              <a:endCxn id="15" idx="0"/>
            </p:cNvCxnSpPr>
            <p:nvPr/>
          </p:nvCxnSpPr>
          <p:spPr>
            <a:xfrm rot="5400000">
              <a:off x="8607969" y="4218422"/>
              <a:ext cx="418617" cy="1110532"/>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33" name="Elbow Connector 32">
              <a:extLst>
                <a:ext uri="{FF2B5EF4-FFF2-40B4-BE49-F238E27FC236}">
                  <a16:creationId xmlns:a16="http://schemas.microsoft.com/office/drawing/2014/main" id="{65E18018-852A-C654-39D2-04BBD19AA712}"/>
                </a:ext>
              </a:extLst>
            </p:cNvPr>
            <p:cNvCxnSpPr>
              <a:cxnSpLocks/>
              <a:stCxn id="15" idx="2"/>
              <a:endCxn id="24" idx="0"/>
            </p:cNvCxnSpPr>
            <p:nvPr/>
          </p:nvCxnSpPr>
          <p:spPr>
            <a:xfrm rot="16200000" flipH="1">
              <a:off x="8866722" y="4675949"/>
              <a:ext cx="386798" cy="1596220"/>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cxnSp>
          <p:nvCxnSpPr>
            <p:cNvPr id="38" name="Elbow Connector 37">
              <a:extLst>
                <a:ext uri="{FF2B5EF4-FFF2-40B4-BE49-F238E27FC236}">
                  <a16:creationId xmlns:a16="http://schemas.microsoft.com/office/drawing/2014/main" id="{6A3E881E-C3CE-8A5A-37F9-8A565FD21B27}"/>
                </a:ext>
              </a:extLst>
            </p:cNvPr>
            <p:cNvCxnSpPr>
              <a:cxnSpLocks/>
              <a:stCxn id="24" idx="2"/>
            </p:cNvCxnSpPr>
            <p:nvPr/>
          </p:nvCxnSpPr>
          <p:spPr>
            <a:xfrm rot="16200000" flipH="1">
              <a:off x="10150981" y="5605129"/>
              <a:ext cx="382726" cy="968226"/>
            </a:xfrm>
            <a:prstGeom prst="bentConnector3">
              <a:avLst>
                <a:gd name="adj1" fmla="val 50000"/>
              </a:avLst>
            </a:prstGeom>
            <a:ln>
              <a:solidFill>
                <a:srgbClr val="FF0000">
                  <a:alpha val="17809"/>
                </a:srgbClr>
              </a:solidFill>
              <a:tailEnd type="triangle"/>
            </a:ln>
          </p:spPr>
          <p:style>
            <a:lnRef idx="2">
              <a:schemeClr val="accent1"/>
            </a:lnRef>
            <a:fillRef idx="0">
              <a:schemeClr val="accent1"/>
            </a:fillRef>
            <a:effectRef idx="1">
              <a:schemeClr val="accent1"/>
            </a:effectRef>
            <a:fontRef idx="minor">
              <a:schemeClr val="tx1"/>
            </a:fontRef>
          </p:style>
        </p:cxnSp>
        <p:sp>
          <p:nvSpPr>
            <p:cNvPr id="45" name="Triangle 44">
              <a:extLst>
                <a:ext uri="{FF2B5EF4-FFF2-40B4-BE49-F238E27FC236}">
                  <a16:creationId xmlns:a16="http://schemas.microsoft.com/office/drawing/2014/main" id="{87BE0E06-5526-C1CF-B765-E0CC77196E05}"/>
                </a:ext>
              </a:extLst>
            </p:cNvPr>
            <p:cNvSpPr/>
            <p:nvPr/>
          </p:nvSpPr>
          <p:spPr>
            <a:xfrm>
              <a:off x="10737632" y="6290291"/>
              <a:ext cx="199326" cy="171833"/>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122339D-0317-BC93-36A6-7C696DA37B16}"/>
              </a:ext>
            </a:extLst>
          </p:cNvPr>
          <p:cNvSpPr>
            <a:spLocks noGrp="1"/>
          </p:cNvSpPr>
          <p:nvPr>
            <p:ph type="title"/>
          </p:nvPr>
        </p:nvSpPr>
        <p:spPr/>
        <p:txBody>
          <a:bodyPr/>
          <a:lstStyle/>
          <a:p>
            <a:r>
              <a:rPr lang="en-US" dirty="0"/>
              <a:t>BVH Traversal</a:t>
            </a:r>
          </a:p>
        </p:txBody>
      </p:sp>
      <p:pic>
        <p:nvPicPr>
          <p:cNvPr id="9" name="Picture 2" descr="Retro camera icon black photo side view Royalty Free Vector">
            <a:extLst>
              <a:ext uri="{FF2B5EF4-FFF2-40B4-BE49-F238E27FC236}">
                <a16:creationId xmlns:a16="http://schemas.microsoft.com/office/drawing/2014/main" id="{C8D6BFF0-8D89-5464-4C38-7A3411F32B4A}"/>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1139" t="14062" r="31219" b="24014"/>
          <a:stretch/>
        </p:blipFill>
        <p:spPr bwMode="auto">
          <a:xfrm rot="10800000">
            <a:off x="6567077" y="3438430"/>
            <a:ext cx="556089" cy="75837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40621D38-1FA7-E462-79FD-14CBE41DD2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819" y="3410182"/>
            <a:ext cx="4749409" cy="31386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3F5F48-4E98-0F00-FB94-511186B711F4}"/>
              </a:ext>
            </a:extLst>
          </p:cNvPr>
          <p:cNvSpPr txBox="1"/>
          <p:nvPr/>
        </p:nvSpPr>
        <p:spPr>
          <a:xfrm>
            <a:off x="0" y="6604084"/>
            <a:ext cx="2928899" cy="253916"/>
          </a:xfrm>
          <a:prstGeom prst="rect">
            <a:avLst/>
          </a:prstGeom>
          <a:noFill/>
        </p:spPr>
        <p:txBody>
          <a:bodyPr wrap="square">
            <a:spAutoFit/>
          </a:bodyPr>
          <a:lstStyle/>
          <a:p>
            <a:r>
              <a:rPr lang="en-US" sz="1050" dirty="0"/>
              <a:t>https://</a:t>
            </a:r>
            <a:r>
              <a:rPr lang="en-US" sz="1050" dirty="0" err="1"/>
              <a:t>robinoconnell.us</a:t>
            </a:r>
            <a:r>
              <a:rPr lang="en-US" sz="1050" dirty="0"/>
              <a:t>/projects/ray-tracing/</a:t>
            </a:r>
          </a:p>
        </p:txBody>
      </p:sp>
      <p:cxnSp>
        <p:nvCxnSpPr>
          <p:cNvPr id="7" name="Straight Arrow Connector 6">
            <a:extLst>
              <a:ext uri="{FF2B5EF4-FFF2-40B4-BE49-F238E27FC236}">
                <a16:creationId xmlns:a16="http://schemas.microsoft.com/office/drawing/2014/main" id="{7881EB0F-298C-F6A6-7C4E-71B834032116}"/>
              </a:ext>
            </a:extLst>
          </p:cNvPr>
          <p:cNvCxnSpPr>
            <a:cxnSpLocks/>
          </p:cNvCxnSpPr>
          <p:nvPr/>
        </p:nvCxnSpPr>
        <p:spPr>
          <a:xfrm flipH="1">
            <a:off x="4375596" y="3732945"/>
            <a:ext cx="2096325" cy="854086"/>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riangle 7">
            <a:extLst>
              <a:ext uri="{FF2B5EF4-FFF2-40B4-BE49-F238E27FC236}">
                <a16:creationId xmlns:a16="http://schemas.microsoft.com/office/drawing/2014/main" id="{DCB8678F-F8A1-BC8D-5822-612F5A6511E9}"/>
              </a:ext>
            </a:extLst>
          </p:cNvPr>
          <p:cNvSpPr/>
          <p:nvPr/>
        </p:nvSpPr>
        <p:spPr>
          <a:xfrm rot="20633088">
            <a:off x="4258456" y="4560042"/>
            <a:ext cx="141081" cy="97377"/>
          </a:xfrm>
          <a:prstGeom prst="triangle">
            <a:avLst/>
          </a:prstGeom>
          <a:solidFill>
            <a:srgbClr val="8EF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Elbow Connector 33">
            <a:extLst>
              <a:ext uri="{FF2B5EF4-FFF2-40B4-BE49-F238E27FC236}">
                <a16:creationId xmlns:a16="http://schemas.microsoft.com/office/drawing/2014/main" id="{AC102BC8-F8E7-1BD0-EFF1-B374F479CDEF}"/>
              </a:ext>
            </a:extLst>
          </p:cNvPr>
          <p:cNvCxnSpPr>
            <a:cxnSpLocks/>
          </p:cNvCxnSpPr>
          <p:nvPr/>
        </p:nvCxnSpPr>
        <p:spPr>
          <a:xfrm rot="5400000">
            <a:off x="8608054" y="4227983"/>
            <a:ext cx="418617" cy="1110532"/>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Elbow Connector 36">
            <a:extLst>
              <a:ext uri="{FF2B5EF4-FFF2-40B4-BE49-F238E27FC236}">
                <a16:creationId xmlns:a16="http://schemas.microsoft.com/office/drawing/2014/main" id="{2790E33F-86A3-0AE1-86D1-DD0C81368D22}"/>
              </a:ext>
            </a:extLst>
          </p:cNvPr>
          <p:cNvCxnSpPr>
            <a:cxnSpLocks/>
          </p:cNvCxnSpPr>
          <p:nvPr/>
        </p:nvCxnSpPr>
        <p:spPr>
          <a:xfrm rot="16200000" flipH="1">
            <a:off x="8872549" y="4680298"/>
            <a:ext cx="386798" cy="1596220"/>
          </a:xfrm>
          <a:prstGeom prst="bentConnector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839CF90-6C8B-EB5A-AA43-BD773473875B}"/>
              </a:ext>
            </a:extLst>
          </p:cNvPr>
          <p:cNvCxnSpPr>
            <a:cxnSpLocks/>
          </p:cNvCxnSpPr>
          <p:nvPr/>
        </p:nvCxnSpPr>
        <p:spPr>
          <a:xfrm>
            <a:off x="9370920" y="3809145"/>
            <a:ext cx="3383" cy="3818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210" name="Elbow Connector 7209">
            <a:extLst>
              <a:ext uri="{FF2B5EF4-FFF2-40B4-BE49-F238E27FC236}">
                <a16:creationId xmlns:a16="http://schemas.microsoft.com/office/drawing/2014/main" id="{C62AF935-1DBB-1425-74F6-5432E3E00715}"/>
              </a:ext>
            </a:extLst>
          </p:cNvPr>
          <p:cNvCxnSpPr>
            <a:cxnSpLocks/>
          </p:cNvCxnSpPr>
          <p:nvPr/>
        </p:nvCxnSpPr>
        <p:spPr>
          <a:xfrm rot="16200000" flipH="1">
            <a:off x="10155422" y="5614814"/>
            <a:ext cx="382726" cy="968226"/>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234" name="Content Placeholder 2">
            <a:extLst>
              <a:ext uri="{FF2B5EF4-FFF2-40B4-BE49-F238E27FC236}">
                <a16:creationId xmlns:a16="http://schemas.microsoft.com/office/drawing/2014/main" id="{083E2EC2-4C83-6611-2845-0917B67732D2}"/>
              </a:ext>
            </a:extLst>
          </p:cNvPr>
          <p:cNvSpPr txBox="1">
            <a:spLocks/>
          </p:cNvSpPr>
          <p:nvPr/>
        </p:nvSpPr>
        <p:spPr>
          <a:xfrm>
            <a:off x="834817" y="112305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model for rendering consists of </a:t>
            </a:r>
            <a:r>
              <a:rPr lang="en-US" u="sng" dirty="0">
                <a:solidFill>
                  <a:srgbClr val="FF0000"/>
                </a:solidFill>
              </a:rPr>
              <a:t>millions</a:t>
            </a:r>
            <a:r>
              <a:rPr lang="en-US" dirty="0"/>
              <a:t> of small triangles</a:t>
            </a:r>
          </a:p>
          <a:p>
            <a:r>
              <a:rPr lang="en-US" dirty="0"/>
              <a:t>We need to know quickly </a:t>
            </a:r>
            <a:r>
              <a:rPr lang="en-US" u="sng" dirty="0">
                <a:solidFill>
                  <a:srgbClr val="FF0000"/>
                </a:solidFill>
              </a:rPr>
              <a:t>a ray hits which triangle</a:t>
            </a:r>
          </a:p>
          <a:p>
            <a:r>
              <a:rPr lang="en-US" dirty="0"/>
              <a:t>BVH serves as a spatial index to accelerate the search</a:t>
            </a:r>
          </a:p>
        </p:txBody>
      </p:sp>
      <p:sp>
        <p:nvSpPr>
          <p:cNvPr id="7237" name="Slide Number Placeholder 7236">
            <a:extLst>
              <a:ext uri="{FF2B5EF4-FFF2-40B4-BE49-F238E27FC236}">
                <a16:creationId xmlns:a16="http://schemas.microsoft.com/office/drawing/2014/main" id="{FFADB5AE-D711-C698-713E-275216A79DA4}"/>
              </a:ext>
            </a:extLst>
          </p:cNvPr>
          <p:cNvSpPr>
            <a:spLocks noGrp="1"/>
          </p:cNvSpPr>
          <p:nvPr>
            <p:ph type="sldNum" sz="quarter" idx="12"/>
          </p:nvPr>
        </p:nvSpPr>
        <p:spPr/>
        <p:txBody>
          <a:bodyPr/>
          <a:lstStyle/>
          <a:p>
            <a:fld id="{9D3D49B9-F9C9-8A41-9FE2-284E129F6E43}" type="slidenum">
              <a:rPr lang="en-US" smtClean="0"/>
              <a:t>7</a:t>
            </a:fld>
            <a:endParaRPr lang="en-US"/>
          </a:p>
        </p:txBody>
      </p:sp>
      <p:sp>
        <p:nvSpPr>
          <p:cNvPr id="43" name="Triangle 42">
            <a:extLst>
              <a:ext uri="{FF2B5EF4-FFF2-40B4-BE49-F238E27FC236}">
                <a16:creationId xmlns:a16="http://schemas.microsoft.com/office/drawing/2014/main" id="{449E376A-5BC1-CC4A-5CEC-FDFAF12B933C}"/>
              </a:ext>
            </a:extLst>
          </p:cNvPr>
          <p:cNvSpPr/>
          <p:nvPr/>
        </p:nvSpPr>
        <p:spPr>
          <a:xfrm>
            <a:off x="10738202" y="6290291"/>
            <a:ext cx="199326" cy="171833"/>
          </a:xfrm>
          <a:prstGeom prst="triangle">
            <a:avLst/>
          </a:prstGeom>
          <a:solidFill>
            <a:srgbClr val="8EF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863183"/>
      </p:ext>
    </p:extLst>
  </p:cSld>
  <p:clrMapOvr>
    <a:masterClrMapping/>
  </p:clrMapOvr>
  <mc:AlternateContent xmlns:mc="http://schemas.openxmlformats.org/markup-compatibility/2006" xmlns:p14="http://schemas.microsoft.com/office/powerpoint/2010/main">
    <mc:Choice Requires="p14">
      <p:transition spd="slow" p14:dur="2000" advTm="50519"/>
    </mc:Choice>
    <mc:Fallback xmlns="">
      <p:transition spd="slow" advTm="50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barn(inVertical)">
                                      <p:cBhvr>
                                        <p:cTn id="19" dur="500"/>
                                        <p:tgtEl>
                                          <p:spTgt spid="7170"/>
                                        </p:tgtEl>
                                      </p:cBhvr>
                                    </p:animEffect>
                                  </p:childTnLst>
                                </p:cTn>
                              </p:par>
                              <p:par>
                                <p:cTn id="20" presetID="16" presetClass="entr" presetSubtype="21"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checkerboard(across)">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dissolv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7210"/>
                                        </p:tgtEl>
                                        <p:attrNameLst>
                                          <p:attrName>style.visibility</p:attrName>
                                        </p:attrNameLst>
                                      </p:cBhvr>
                                      <p:to>
                                        <p:strVal val="visible"/>
                                      </p:to>
                                    </p:set>
                                    <p:animEffect transition="in" filter="dissolve">
                                      <p:cBhvr>
                                        <p:cTn id="52" dur="500"/>
                                        <p:tgtEl>
                                          <p:spTgt spid="721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linds(horizontal)">
                                      <p:cBhvr>
                                        <p:cTn id="57" dur="500"/>
                                        <p:tgtEl>
                                          <p:spTgt spid="43"/>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linds(horizontal)">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DA07-18D7-2D7F-EF1D-CC28A7BDF154}"/>
              </a:ext>
            </a:extLst>
          </p:cNvPr>
          <p:cNvSpPr>
            <a:spLocks noGrp="1"/>
          </p:cNvSpPr>
          <p:nvPr>
            <p:ph type="title"/>
          </p:nvPr>
        </p:nvSpPr>
        <p:spPr/>
        <p:txBody>
          <a:bodyPr>
            <a:normAutofit/>
          </a:bodyPr>
          <a:lstStyle/>
          <a:p>
            <a:r>
              <a:rPr lang="en-US" dirty="0"/>
              <a:t>RT Cores vs Spatial Index</a:t>
            </a:r>
          </a:p>
        </p:txBody>
      </p:sp>
      <p:sp>
        <p:nvSpPr>
          <p:cNvPr id="3" name="Content Placeholder 2">
            <a:extLst>
              <a:ext uri="{FF2B5EF4-FFF2-40B4-BE49-F238E27FC236}">
                <a16:creationId xmlns:a16="http://schemas.microsoft.com/office/drawing/2014/main" id="{82A28525-3878-4163-CCDD-453B214B4AF0}"/>
              </a:ext>
            </a:extLst>
          </p:cNvPr>
          <p:cNvSpPr>
            <a:spLocks noGrp="1"/>
          </p:cNvSpPr>
          <p:nvPr>
            <p:ph idx="1"/>
          </p:nvPr>
        </p:nvSpPr>
        <p:spPr>
          <a:xfrm>
            <a:off x="553995" y="1288473"/>
            <a:ext cx="5079467" cy="3680779"/>
          </a:xfrm>
          <a:solidFill>
            <a:schemeClr val="accent5">
              <a:lumMod val="40000"/>
              <a:lumOff val="60000"/>
            </a:schemeClr>
          </a:solidFill>
        </p:spPr>
        <p:txBody>
          <a:bodyPr>
            <a:normAutofit/>
          </a:bodyPr>
          <a:lstStyle/>
          <a:p>
            <a:r>
              <a:rPr dirty="0"/>
              <a:t>What are available?</a:t>
            </a:r>
          </a:p>
          <a:p>
            <a:pPr lvl="1">
              <a:buFontTx/>
              <a:buChar char="-"/>
            </a:pPr>
            <a:r>
              <a:rPr dirty="0"/>
              <a:t>A Ray Tracing Accelerator</a:t>
            </a:r>
            <a:endParaRPr lang="en-US" dirty="0"/>
          </a:p>
          <a:p>
            <a:pPr lvl="1">
              <a:buFontTx/>
              <a:buChar char="-"/>
            </a:pPr>
            <a:r>
              <a:rPr dirty="0"/>
              <a:t>Ray-Primitive Intersection</a:t>
            </a:r>
            <a:endParaRPr lang="en-US" dirty="0"/>
          </a:p>
          <a:p>
            <a:pPr lvl="1">
              <a:buFontTx/>
              <a:buChar char="-"/>
            </a:pPr>
            <a:r>
              <a:rPr dirty="0"/>
              <a:t>High-performance (10 </a:t>
            </a:r>
            <a:r>
              <a:rPr dirty="0" err="1"/>
              <a:t>GRays</a:t>
            </a:r>
            <a:r>
              <a:rPr dirty="0"/>
              <a:t>/s)</a:t>
            </a:r>
            <a:endParaRPr lang="en-US" dirty="0"/>
          </a:p>
          <a:p>
            <a:pPr lvl="1">
              <a:buFontTx/>
              <a:buChar char="-"/>
            </a:pPr>
            <a:r>
              <a:rPr dirty="0"/>
              <a:t>Only supports coordinate updates.</a:t>
            </a:r>
            <a:endParaRPr lang="en-US" dirty="0"/>
          </a:p>
          <a:p>
            <a:pPr lvl="1">
              <a:buFontTx/>
              <a:buChar char="-"/>
            </a:pPr>
            <a:r>
              <a:rPr dirty="0"/>
              <a:t>Customized programming interface</a:t>
            </a:r>
            <a:r>
              <a:rPr lang="en-US" dirty="0"/>
              <a:t> (</a:t>
            </a:r>
            <a:r>
              <a:rPr lang="en-US" dirty="0" err="1"/>
              <a:t>OptiX</a:t>
            </a:r>
            <a:r>
              <a:rPr lang="en-US" dirty="0"/>
              <a:t>, Vulkan…)</a:t>
            </a:r>
            <a:endParaRPr dirty="0"/>
          </a:p>
        </p:txBody>
      </p:sp>
      <p:sp>
        <p:nvSpPr>
          <p:cNvPr id="8" name="TextBox 7">
            <a:extLst>
              <a:ext uri="{FF2B5EF4-FFF2-40B4-BE49-F238E27FC236}">
                <a16:creationId xmlns:a16="http://schemas.microsoft.com/office/drawing/2014/main" id="{311C95BB-4F3E-BD4B-E39F-C088E4B8D73A}"/>
              </a:ext>
            </a:extLst>
          </p:cNvPr>
          <p:cNvSpPr txBox="1"/>
          <p:nvPr/>
        </p:nvSpPr>
        <p:spPr>
          <a:xfrm>
            <a:off x="1424848" y="4969252"/>
            <a:ext cx="9342304" cy="1569660"/>
          </a:xfrm>
          <a:prstGeom prst="rect">
            <a:avLst/>
          </a:prstGeom>
          <a:noFill/>
        </p:spPr>
        <p:txBody>
          <a:bodyPr wrap="square">
            <a:spAutoFit/>
          </a:bodyPr>
          <a:lstStyle/>
          <a:p>
            <a:r>
              <a:rPr lang="en-US" sz="3200" dirty="0"/>
              <a:t>We develop </a:t>
            </a:r>
            <a:r>
              <a:rPr lang="en-US" sz="3200" b="1" dirty="0" err="1">
                <a:solidFill>
                  <a:srgbClr val="0432FF"/>
                </a:solidFill>
              </a:rPr>
              <a:t>LibRTS</a:t>
            </a:r>
            <a:r>
              <a:rPr lang="en-US" sz="3200" dirty="0"/>
              <a:t>  for the following two purposes</a:t>
            </a:r>
          </a:p>
          <a:p>
            <a:pPr marL="457200" indent="-457200">
              <a:buFontTx/>
              <a:buChar char="-"/>
            </a:pPr>
            <a:r>
              <a:rPr lang="en-US" sz="3200" dirty="0"/>
              <a:t>To </a:t>
            </a:r>
            <a:r>
              <a:rPr lang="en-US" sz="3200" u="sng" dirty="0">
                <a:solidFill>
                  <a:srgbClr val="FF0000"/>
                </a:solidFill>
              </a:rPr>
              <a:t>repurpose</a:t>
            </a:r>
            <a:r>
              <a:rPr lang="en-US" sz="3200" dirty="0"/>
              <a:t> RT core as a general spatial index</a:t>
            </a:r>
          </a:p>
          <a:p>
            <a:pPr marL="457200" indent="-457200">
              <a:buFontTx/>
              <a:buChar char="-"/>
            </a:pPr>
            <a:r>
              <a:rPr lang="en-US" sz="3200" dirty="0"/>
              <a:t>A library for </a:t>
            </a:r>
            <a:r>
              <a:rPr lang="en-US" sz="3200" u="sng" dirty="0">
                <a:solidFill>
                  <a:srgbClr val="FF0000"/>
                </a:solidFill>
              </a:rPr>
              <a:t>non-RT programmers</a:t>
            </a:r>
            <a:r>
              <a:rPr lang="en-US" sz="3200" dirty="0"/>
              <a:t> to use</a:t>
            </a:r>
          </a:p>
        </p:txBody>
      </p:sp>
      <p:sp>
        <p:nvSpPr>
          <p:cNvPr id="10" name="TextBox 9">
            <a:extLst>
              <a:ext uri="{FF2B5EF4-FFF2-40B4-BE49-F238E27FC236}">
                <a16:creationId xmlns:a16="http://schemas.microsoft.com/office/drawing/2014/main" id="{8EBEEDA5-6C5B-B359-67C3-F79F41F387CA}"/>
              </a:ext>
            </a:extLst>
          </p:cNvPr>
          <p:cNvSpPr txBox="1"/>
          <p:nvPr/>
        </p:nvSpPr>
        <p:spPr>
          <a:xfrm>
            <a:off x="6220111" y="1329651"/>
            <a:ext cx="5417893" cy="3598421"/>
          </a:xfrm>
          <a:prstGeom prst="rect">
            <a:avLst/>
          </a:prstGeom>
          <a:solidFill>
            <a:schemeClr val="accent2">
              <a:lumMod val="40000"/>
              <a:lumOff val="60000"/>
            </a:schemeClr>
          </a:solidFill>
        </p:spPr>
        <p:txBody>
          <a:bodyPr wrap="square" rtlCol="0">
            <a:spAutoFit/>
          </a:bodyPr>
          <a:lstStyle/>
          <a:p>
            <a:pPr marL="228600" indent="-228600" defTabSz="914400">
              <a:lnSpc>
                <a:spcPct val="90000"/>
              </a:lnSpc>
              <a:spcBef>
                <a:spcPts val="1000"/>
              </a:spcBef>
              <a:buFont typeface="Arial" panose="020B0604020202020204" pitchFamily="34" charset="0"/>
              <a:buChar char="•"/>
            </a:pPr>
            <a:r>
              <a:rPr lang="en-US" sz="2800" dirty="0"/>
              <a:t>What we want to deliver</a:t>
            </a:r>
          </a:p>
          <a:p>
            <a:pPr marL="685800" lvl="1" indent="-228600" defTabSz="914400">
              <a:lnSpc>
                <a:spcPct val="90000"/>
              </a:lnSpc>
              <a:spcBef>
                <a:spcPts val="500"/>
              </a:spcBef>
              <a:buFontTx/>
              <a:buChar char="-"/>
            </a:pPr>
            <a:r>
              <a:rPr lang="en-US" sz="2600" dirty="0"/>
              <a:t>A Spatial Index Library</a:t>
            </a:r>
          </a:p>
          <a:p>
            <a:pPr marL="685800" lvl="1" indent="-228600" defTabSz="914400">
              <a:lnSpc>
                <a:spcPct val="90000"/>
              </a:lnSpc>
              <a:spcBef>
                <a:spcPts val="500"/>
              </a:spcBef>
              <a:buFontTx/>
              <a:buChar char="-"/>
            </a:pPr>
            <a:r>
              <a:rPr lang="en-US" sz="2600" dirty="0"/>
              <a:t>Support Point, Range Queries</a:t>
            </a:r>
          </a:p>
          <a:p>
            <a:pPr marL="685800" lvl="1" indent="-228600" defTabSz="914400">
              <a:lnSpc>
                <a:spcPct val="90000"/>
              </a:lnSpc>
              <a:spcBef>
                <a:spcPts val="500"/>
              </a:spcBef>
              <a:buFontTx/>
              <a:buChar char="-"/>
            </a:pPr>
            <a:r>
              <a:rPr lang="en-US" sz="2600" dirty="0"/>
              <a:t>Need quick response</a:t>
            </a:r>
          </a:p>
          <a:p>
            <a:pPr marL="685800" lvl="1" indent="-228600" defTabSz="914400">
              <a:lnSpc>
                <a:spcPct val="90000"/>
              </a:lnSpc>
              <a:spcBef>
                <a:spcPts val="500"/>
              </a:spcBef>
              <a:buFontTx/>
              <a:buChar char="-"/>
            </a:pPr>
            <a:r>
              <a:rPr lang="en-US" sz="2600" dirty="0"/>
              <a:t>Mutable, e.g., insert, delete </a:t>
            </a:r>
            <a:r>
              <a:rPr lang="en-US" sz="2600" dirty="0" err="1"/>
              <a:t>geoms</a:t>
            </a:r>
            <a:r>
              <a:rPr lang="en-US" sz="2600" dirty="0"/>
              <a:t>.</a:t>
            </a:r>
          </a:p>
          <a:p>
            <a:pPr marL="685800" lvl="1" indent="-228600" defTabSz="914400">
              <a:lnSpc>
                <a:spcPct val="90000"/>
              </a:lnSpc>
              <a:spcBef>
                <a:spcPts val="500"/>
              </a:spcBef>
              <a:buFontTx/>
              <a:buChar char="-"/>
            </a:pPr>
            <a:r>
              <a:rPr lang="en-US" sz="2600" dirty="0"/>
              <a:t>An easy interface for programming</a:t>
            </a:r>
          </a:p>
          <a:p>
            <a:endParaRPr lang="en-US" dirty="0"/>
          </a:p>
        </p:txBody>
      </p:sp>
      <p:sp>
        <p:nvSpPr>
          <p:cNvPr id="11" name="Slide Number Placeholder 10">
            <a:extLst>
              <a:ext uri="{FF2B5EF4-FFF2-40B4-BE49-F238E27FC236}">
                <a16:creationId xmlns:a16="http://schemas.microsoft.com/office/drawing/2014/main" id="{ED7B39AA-5A92-096B-1927-F895CB604B4F}"/>
              </a:ext>
            </a:extLst>
          </p:cNvPr>
          <p:cNvSpPr>
            <a:spLocks noGrp="1"/>
          </p:cNvSpPr>
          <p:nvPr>
            <p:ph type="sldNum" sz="quarter" idx="12"/>
          </p:nvPr>
        </p:nvSpPr>
        <p:spPr/>
        <p:txBody>
          <a:bodyPr/>
          <a:lstStyle/>
          <a:p>
            <a:fld id="{9D3D49B9-F9C9-8A41-9FE2-284E129F6E43}" type="slidenum">
              <a:rPr lang="en-US" smtClean="0"/>
              <a:t>8</a:t>
            </a:fld>
            <a:endParaRPr lang="en-US" dirty="0"/>
          </a:p>
        </p:txBody>
      </p:sp>
    </p:spTree>
    <p:custDataLst>
      <p:tags r:id="rId1"/>
    </p:custDataLst>
    <p:extLst>
      <p:ext uri="{BB962C8B-B14F-4D97-AF65-F5344CB8AC3E}">
        <p14:creationId xmlns:p14="http://schemas.microsoft.com/office/powerpoint/2010/main" val="1817379860"/>
      </p:ext>
    </p:extLst>
  </p:cSld>
  <p:clrMapOvr>
    <a:masterClrMapping/>
  </p:clrMapOvr>
  <mc:AlternateContent xmlns:mc="http://schemas.openxmlformats.org/markup-compatibility/2006" xmlns:p14="http://schemas.microsoft.com/office/powerpoint/2010/main">
    <mc:Choice Requires="p14">
      <p:transition spd="slow" p14:dur="2000" advTm="73670"/>
    </mc:Choice>
    <mc:Fallback xmlns="">
      <p:transition spd="slow" advTm="736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34833-7A65-9DA7-A949-F3149B903A72}"/>
              </a:ext>
            </a:extLst>
          </p:cNvPr>
          <p:cNvSpPr>
            <a:spLocks noGrp="1"/>
          </p:cNvSpPr>
          <p:nvPr>
            <p:ph type="title"/>
          </p:nvPr>
        </p:nvSpPr>
        <p:spPr/>
        <p:txBody>
          <a:bodyPr/>
          <a:lstStyle/>
          <a:p>
            <a:r>
              <a:rPr lang="en-US" dirty="0"/>
              <a:t>Challenge #1: Translation Spatial Queries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ED328B1-EACE-567E-9045-7561F883B024}"/>
                  </a:ext>
                </a:extLst>
              </p:cNvPr>
              <p:cNvSpPr>
                <a:spLocks noGrp="1"/>
              </p:cNvSpPr>
              <p:nvPr>
                <p:ph idx="1"/>
              </p:nvPr>
            </p:nvSpPr>
            <p:spPr/>
            <p:txBody>
              <a:bodyPr/>
              <a:lstStyle/>
              <a:p>
                <a:r>
                  <a:rPr lang="en-US" dirty="0"/>
                  <a:t>Input</a:t>
                </a:r>
              </a:p>
              <a:p>
                <a:pPr lvl="1">
                  <a:buFontTx/>
                  <a:buChar char="-"/>
                </a:pPr>
                <a:r>
                  <a:rPr lang="en-US" dirty="0"/>
                  <a:t>A set of rectangles </a:t>
                </a:r>
                <a14:m>
                  <m:oMath xmlns:m="http://schemas.openxmlformats.org/officeDocument/2006/math">
                    <m:r>
                      <a:rPr lang="en-US" b="0" i="1" smtClean="0">
                        <a:latin typeface="Cambria Math" panose="02040503050406030204" pitchFamily="18" charset="0"/>
                      </a:rPr>
                      <m:t>𝑅</m:t>
                    </m:r>
                  </m:oMath>
                </a14:m>
                <a:endParaRPr lang="en-US" dirty="0"/>
              </a:p>
              <a:p>
                <a:pPr lvl="1">
                  <a:buFontTx/>
                  <a:buChar char="-"/>
                </a:pPr>
                <a:r>
                  <a:rPr lang="en-US" dirty="0"/>
                  <a:t>A set of points or rectangles </a:t>
                </a:r>
                <a14:m>
                  <m:oMath xmlns:m="http://schemas.openxmlformats.org/officeDocument/2006/math">
                    <m:r>
                      <a:rPr lang="en-US" b="0" i="1" smtClean="0">
                        <a:latin typeface="Cambria Math" panose="02040503050406030204" pitchFamily="18" charset="0"/>
                      </a:rPr>
                      <m:t>𝑆</m:t>
                    </m:r>
                  </m:oMath>
                </a14:m>
                <a:r>
                  <a:rPr lang="en-US" dirty="0"/>
                  <a:t> (Queries)</a:t>
                </a:r>
              </a:p>
              <a:p>
                <a:pPr lvl="1">
                  <a:buFontTx/>
                  <a:buChar char="-"/>
                </a:pPr>
                <a:r>
                  <a:rPr lang="en-US" dirty="0"/>
                  <a:t>A spatial predicate </a:t>
                </a:r>
                <a14:m>
                  <m:oMath xmlns:m="http://schemas.openxmlformats.org/officeDocument/2006/math">
                    <m:r>
                      <a:rPr lang="en-US" b="0" i="1" smtClean="0">
                        <a:latin typeface="Cambria Math" panose="02040503050406030204" pitchFamily="18" charset="0"/>
                      </a:rPr>
                      <m:t>𝑃</m:t>
                    </m:r>
                  </m:oMath>
                </a14:m>
                <a:endParaRPr lang="en-US" dirty="0"/>
              </a:p>
              <a:p>
                <a:r>
                  <a:rPr lang="en-US" dirty="0"/>
                  <a:t>Output</a:t>
                </a:r>
              </a:p>
              <a:p>
                <a:pPr lvl="1">
                  <a:buFontTx/>
                  <a:buChar char="-"/>
                </a:pPr>
                <a:r>
                  <a:rPr lang="en-US" dirty="0"/>
                  <a:t>A set of pairs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such that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𝑡𝑟𝑢𝑒</m:t>
                    </m:r>
                  </m:oMath>
                </a14:m>
                <a:endParaRPr lang="en-US" dirty="0"/>
              </a:p>
              <a:p>
                <a:r>
                  <a:rPr lang="en-US" dirty="0"/>
                  <a:t>Usually </a:t>
                </a:r>
                <a14:m>
                  <m:oMath xmlns:m="http://schemas.openxmlformats.org/officeDocument/2006/math">
                    <m:d>
                      <m:dPr>
                        <m:begChr m:val="|"/>
                        <m:endChr m:val="|"/>
                        <m:ctrlPr>
                          <a:rPr lang="en-US" i="1">
                            <a:latin typeface="Cambria Math" panose="02040503050406030204" pitchFamily="18" charset="0"/>
                          </a:rPr>
                        </m:ctrlPr>
                      </m:dPr>
                      <m:e>
                        <m:r>
                          <a:rPr lang="en-US">
                            <a:latin typeface="Cambria Math" panose="02040503050406030204" pitchFamily="18" charset="0"/>
                          </a:rPr>
                          <m:t>𝑅</m:t>
                        </m:r>
                      </m:e>
                    </m:d>
                    <m:r>
                      <a:rPr lang="en-US" b="0" i="0" smtClean="0">
                        <a:latin typeface="Cambria Math" panose="02040503050406030204" pitchFamily="18" charset="0"/>
                      </a:rPr>
                      <m:t>≫</m:t>
                    </m:r>
                    <m:d>
                      <m:dPr>
                        <m:begChr m:val="|"/>
                        <m:endChr m:val="|"/>
                        <m:ctrlPr>
                          <a:rPr lang="en-US" i="1">
                            <a:latin typeface="Cambria Math" panose="02040503050406030204" pitchFamily="18" charset="0"/>
                          </a:rPr>
                        </m:ctrlPr>
                      </m:dPr>
                      <m:e>
                        <m:r>
                          <a:rPr lang="en-US">
                            <a:latin typeface="Cambria Math" panose="02040503050406030204" pitchFamily="18" charset="0"/>
                          </a:rPr>
                          <m:t>𝑆</m:t>
                        </m:r>
                      </m:e>
                    </m:d>
                  </m:oMath>
                </a14:m>
                <a:r>
                  <a:rPr lang="en-US" dirty="0"/>
                  <a:t>, so we build an index over </a:t>
                </a:r>
                <a14:m>
                  <m:oMath xmlns:m="http://schemas.openxmlformats.org/officeDocument/2006/math">
                    <m:r>
                      <a:rPr lang="en-US">
                        <a:latin typeface="Cambria Math" panose="02040503050406030204" pitchFamily="18" charset="0"/>
                      </a:rPr>
                      <m:t>𝑅</m:t>
                    </m:r>
                  </m:oMath>
                </a14:m>
                <a:endParaRPr lang="en-US" dirty="0"/>
              </a:p>
            </p:txBody>
          </p:sp>
        </mc:Choice>
        <mc:Fallback xmlns="">
          <p:sp>
            <p:nvSpPr>
              <p:cNvPr id="3" name="Content Placeholder 2">
                <a:extLst>
                  <a:ext uri="{FF2B5EF4-FFF2-40B4-BE49-F238E27FC236}">
                    <a16:creationId xmlns:a16="http://schemas.microsoft.com/office/drawing/2014/main" id="{BED328B1-EACE-567E-9045-7561F883B024}"/>
                  </a:ext>
                </a:extLst>
              </p:cNvPr>
              <p:cNvSpPr>
                <a:spLocks noGrp="1" noRot="1" noChangeAspect="1" noMove="1" noResize="1" noEditPoints="1" noAdjustHandles="1" noChangeArrowheads="1" noChangeShapeType="1" noTextEdit="1"/>
              </p:cNvSpPr>
              <p:nvPr>
                <p:ph idx="1"/>
              </p:nvPr>
            </p:nvSpPr>
            <p:spPr>
              <a:blipFill>
                <a:blip r:embed="rId4"/>
                <a:stretch>
                  <a:fillRect l="-1086" t="-222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6F882F0-70DA-A907-1487-9BDADD21223D}"/>
              </a:ext>
            </a:extLst>
          </p:cNvPr>
          <p:cNvSpPr>
            <a:spLocks noGrp="1"/>
          </p:cNvSpPr>
          <p:nvPr>
            <p:ph type="sldNum" sz="quarter" idx="12"/>
          </p:nvPr>
        </p:nvSpPr>
        <p:spPr/>
        <p:txBody>
          <a:bodyPr/>
          <a:lstStyle/>
          <a:p>
            <a:fld id="{9D3D49B9-F9C9-8A41-9FE2-284E129F6E43}" type="slidenum">
              <a:rPr lang="en-US" smtClean="0"/>
              <a:t>9</a:t>
            </a:fld>
            <a:endParaRPr lang="en-US"/>
          </a:p>
        </p:txBody>
      </p:sp>
      <p:grpSp>
        <p:nvGrpSpPr>
          <p:cNvPr id="24" name="Group 23">
            <a:extLst>
              <a:ext uri="{FF2B5EF4-FFF2-40B4-BE49-F238E27FC236}">
                <a16:creationId xmlns:a16="http://schemas.microsoft.com/office/drawing/2014/main" id="{9AD25AD0-67AF-35EA-C58F-F587D9268745}"/>
              </a:ext>
            </a:extLst>
          </p:cNvPr>
          <p:cNvGrpSpPr/>
          <p:nvPr/>
        </p:nvGrpSpPr>
        <p:grpSpPr>
          <a:xfrm>
            <a:off x="838200" y="4271075"/>
            <a:ext cx="2371060" cy="2554147"/>
            <a:chOff x="838200" y="4271075"/>
            <a:chExt cx="2371060" cy="2554147"/>
          </a:xfrm>
        </p:grpSpPr>
        <p:sp>
          <p:nvSpPr>
            <p:cNvPr id="5" name="Rectangle 4">
              <a:extLst>
                <a:ext uri="{FF2B5EF4-FFF2-40B4-BE49-F238E27FC236}">
                  <a16:creationId xmlns:a16="http://schemas.microsoft.com/office/drawing/2014/main" id="{5CFF549C-33C2-281A-3F5D-A47F143DEAAF}"/>
                </a:ext>
              </a:extLst>
            </p:cNvPr>
            <p:cNvSpPr/>
            <p:nvPr/>
          </p:nvSpPr>
          <p:spPr>
            <a:xfrm>
              <a:off x="838200" y="4271075"/>
              <a:ext cx="2371060" cy="17589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11578B-F8B6-FB5F-F925-C7ED77292142}"/>
                </a:ext>
              </a:extLst>
            </p:cNvPr>
            <p:cNvSpPr/>
            <p:nvPr/>
          </p:nvSpPr>
          <p:spPr>
            <a:xfrm>
              <a:off x="1921117" y="5047932"/>
              <a:ext cx="205226" cy="205226"/>
            </a:xfrm>
            <a:prstGeom prst="ellipse">
              <a:avLst/>
            </a:prstGeom>
            <a:solidFill>
              <a:schemeClr val="accent2">
                <a:lumMod val="60000"/>
                <a:lumOff val="40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8BFF84-04CB-5E93-6557-70D2BFE866EA}"/>
                    </a:ext>
                  </a:extLst>
                </p:cNvPr>
                <p:cNvSpPr txBox="1"/>
                <p:nvPr/>
              </p:nvSpPr>
              <p:spPr>
                <a:xfrm>
                  <a:off x="2083718" y="4965879"/>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p>
              </p:txBody>
            </p:sp>
          </mc:Choice>
          <mc:Fallback xmlns="">
            <p:sp>
              <p:nvSpPr>
                <p:cNvPr id="13" name="TextBox 12">
                  <a:extLst>
                    <a:ext uri="{FF2B5EF4-FFF2-40B4-BE49-F238E27FC236}">
                      <a16:creationId xmlns:a16="http://schemas.microsoft.com/office/drawing/2014/main" id="{088BFF84-04CB-5E93-6557-70D2BFE866EA}"/>
                    </a:ext>
                  </a:extLst>
                </p:cNvPr>
                <p:cNvSpPr txBox="1">
                  <a:spLocks noRot="1" noChangeAspect="1" noMove="1" noResize="1" noEditPoints="1" noAdjustHandles="1" noChangeArrowheads="1" noChangeShapeType="1" noTextEdit="1"/>
                </p:cNvSpPr>
                <p:nvPr/>
              </p:nvSpPr>
              <p:spPr>
                <a:xfrm>
                  <a:off x="2083718" y="4965879"/>
                  <a:ext cx="39987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2900905-67C8-755E-2755-46CA809B92E7}"/>
                    </a:ext>
                  </a:extLst>
                </p:cNvPr>
                <p:cNvSpPr txBox="1"/>
                <p:nvPr/>
              </p:nvSpPr>
              <p:spPr>
                <a:xfrm>
                  <a:off x="838200" y="4271075"/>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p>
              </p:txBody>
            </p:sp>
          </mc:Choice>
          <mc:Fallback xmlns="">
            <p:sp>
              <p:nvSpPr>
                <p:cNvPr id="14" name="TextBox 13">
                  <a:extLst>
                    <a:ext uri="{FF2B5EF4-FFF2-40B4-BE49-F238E27FC236}">
                      <a16:creationId xmlns:a16="http://schemas.microsoft.com/office/drawing/2014/main" id="{E2900905-67C8-755E-2755-46CA809B92E7}"/>
                    </a:ext>
                  </a:extLst>
                </p:cNvPr>
                <p:cNvSpPr txBox="1">
                  <a:spLocks noRot="1" noChangeAspect="1" noMove="1" noResize="1" noEditPoints="1" noAdjustHandles="1" noChangeArrowheads="1" noChangeShapeType="1" noTextEdit="1"/>
                </p:cNvSpPr>
                <p:nvPr/>
              </p:nvSpPr>
              <p:spPr>
                <a:xfrm>
                  <a:off x="838200" y="4271075"/>
                  <a:ext cx="399879" cy="369332"/>
                </a:xfrm>
                <a:prstGeom prst="rect">
                  <a:avLst/>
                </a:prstGeom>
                <a:blipFill>
                  <a:blip r:embed="rId6"/>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549B03DD-E761-46BC-1AEC-B491EC1EF3C1}"/>
                </a:ext>
              </a:extLst>
            </p:cNvPr>
            <p:cNvSpPr txBox="1"/>
            <p:nvPr/>
          </p:nvSpPr>
          <p:spPr>
            <a:xfrm>
              <a:off x="1182407" y="6455890"/>
              <a:ext cx="1301190" cy="369332"/>
            </a:xfrm>
            <a:prstGeom prst="rect">
              <a:avLst/>
            </a:prstGeom>
            <a:noFill/>
          </p:spPr>
          <p:txBody>
            <a:bodyPr wrap="none" rtlCol="0">
              <a:spAutoFit/>
            </a:bodyPr>
            <a:lstStyle/>
            <a:p>
              <a:r>
                <a:rPr lang="en-US" dirty="0"/>
                <a:t>Point Query</a:t>
              </a:r>
            </a:p>
          </p:txBody>
        </p:sp>
      </p:grpSp>
      <p:grpSp>
        <p:nvGrpSpPr>
          <p:cNvPr id="25" name="Group 24">
            <a:extLst>
              <a:ext uri="{FF2B5EF4-FFF2-40B4-BE49-F238E27FC236}">
                <a16:creationId xmlns:a16="http://schemas.microsoft.com/office/drawing/2014/main" id="{C94F2BE8-D951-D7C5-6CA4-935D9EAADB1A}"/>
              </a:ext>
            </a:extLst>
          </p:cNvPr>
          <p:cNvGrpSpPr/>
          <p:nvPr/>
        </p:nvGrpSpPr>
        <p:grpSpPr>
          <a:xfrm>
            <a:off x="4299026" y="4237374"/>
            <a:ext cx="2371060" cy="2562803"/>
            <a:chOff x="3864429" y="4237374"/>
            <a:chExt cx="2371060" cy="2562803"/>
          </a:xfrm>
        </p:grpSpPr>
        <p:sp>
          <p:nvSpPr>
            <p:cNvPr id="6" name="Rectangle 5">
              <a:extLst>
                <a:ext uri="{FF2B5EF4-FFF2-40B4-BE49-F238E27FC236}">
                  <a16:creationId xmlns:a16="http://schemas.microsoft.com/office/drawing/2014/main" id="{83627399-AFE8-32EE-D408-6FED5BB10736}"/>
                </a:ext>
              </a:extLst>
            </p:cNvPr>
            <p:cNvSpPr/>
            <p:nvPr/>
          </p:nvSpPr>
          <p:spPr>
            <a:xfrm>
              <a:off x="3864429" y="4271075"/>
              <a:ext cx="2371060" cy="17589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857C83D-730A-5939-2E78-E80ECAF2019E}"/>
                </a:ext>
              </a:extLst>
            </p:cNvPr>
            <p:cNvGrpSpPr/>
            <p:nvPr/>
          </p:nvGrpSpPr>
          <p:grpSpPr>
            <a:xfrm>
              <a:off x="4573384" y="4524956"/>
              <a:ext cx="1268116" cy="1150322"/>
              <a:chOff x="2603907" y="3967670"/>
              <a:chExt cx="1268116" cy="1150322"/>
            </a:xfrm>
          </p:grpSpPr>
          <p:sp>
            <p:nvSpPr>
              <p:cNvPr id="8" name="Rectangle 7">
                <a:extLst>
                  <a:ext uri="{FF2B5EF4-FFF2-40B4-BE49-F238E27FC236}">
                    <a16:creationId xmlns:a16="http://schemas.microsoft.com/office/drawing/2014/main" id="{8CACB11E-A973-28A1-3712-FCD9AF9335C8}"/>
                  </a:ext>
                </a:extLst>
              </p:cNvPr>
              <p:cNvSpPr/>
              <p:nvPr/>
            </p:nvSpPr>
            <p:spPr>
              <a:xfrm>
                <a:off x="2620926" y="4049420"/>
                <a:ext cx="1251097"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72A8DC-4356-2C3E-1D89-6028D2EEC361}"/>
                      </a:ext>
                    </a:extLst>
                  </p:cNvPr>
                  <p:cNvSpPr txBox="1"/>
                  <p:nvPr/>
                </p:nvSpPr>
                <p:spPr>
                  <a:xfrm>
                    <a:off x="2603907" y="3967670"/>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p>
                </p:txBody>
              </p:sp>
            </mc:Choice>
            <mc:Fallback xmlns="">
              <p:sp>
                <p:nvSpPr>
                  <p:cNvPr id="9" name="TextBox 8">
                    <a:extLst>
                      <a:ext uri="{FF2B5EF4-FFF2-40B4-BE49-F238E27FC236}">
                        <a16:creationId xmlns:a16="http://schemas.microsoft.com/office/drawing/2014/main" id="{5072A8DC-4356-2C3E-1D89-6028D2EEC361}"/>
                      </a:ext>
                    </a:extLst>
                  </p:cNvPr>
                  <p:cNvSpPr txBox="1">
                    <a:spLocks noRot="1" noChangeAspect="1" noMove="1" noResize="1" noEditPoints="1" noAdjustHandles="1" noChangeArrowheads="1" noChangeShapeType="1" noTextEdit="1"/>
                  </p:cNvSpPr>
                  <p:nvPr/>
                </p:nvSpPr>
                <p:spPr>
                  <a:xfrm>
                    <a:off x="2603907" y="3967670"/>
                    <a:ext cx="399879" cy="369332"/>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6AB5C0E-E359-C7BF-104D-3F007F83166F}"/>
                    </a:ext>
                  </a:extLst>
                </p:cNvPr>
                <p:cNvSpPr txBox="1"/>
                <p:nvPr/>
              </p:nvSpPr>
              <p:spPr>
                <a:xfrm>
                  <a:off x="3864429" y="4237374"/>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p>
              </p:txBody>
            </p:sp>
          </mc:Choice>
          <mc:Fallback xmlns="">
            <p:sp>
              <p:nvSpPr>
                <p:cNvPr id="15" name="TextBox 14">
                  <a:extLst>
                    <a:ext uri="{FF2B5EF4-FFF2-40B4-BE49-F238E27FC236}">
                      <a16:creationId xmlns:a16="http://schemas.microsoft.com/office/drawing/2014/main" id="{E6AB5C0E-E359-C7BF-104D-3F007F83166F}"/>
                    </a:ext>
                  </a:extLst>
                </p:cNvPr>
                <p:cNvSpPr txBox="1">
                  <a:spLocks noRot="1" noChangeAspect="1" noMove="1" noResize="1" noEditPoints="1" noAdjustHandles="1" noChangeArrowheads="1" noChangeShapeType="1" noTextEdit="1"/>
                </p:cNvSpPr>
                <p:nvPr/>
              </p:nvSpPr>
              <p:spPr>
                <a:xfrm>
                  <a:off x="3864429" y="4237374"/>
                  <a:ext cx="399879" cy="369332"/>
                </a:xfrm>
                <a:prstGeom prst="rect">
                  <a:avLst/>
                </a:prstGeom>
                <a:blipFill>
                  <a:blip r:embed="rId8"/>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26031F57-1FE4-49B1-C971-DF1ADD1F1B12}"/>
                </a:ext>
              </a:extLst>
            </p:cNvPr>
            <p:cNvSpPr txBox="1"/>
            <p:nvPr/>
          </p:nvSpPr>
          <p:spPr>
            <a:xfrm>
              <a:off x="3963492" y="6430845"/>
              <a:ext cx="2262864" cy="369332"/>
            </a:xfrm>
            <a:prstGeom prst="rect">
              <a:avLst/>
            </a:prstGeom>
            <a:noFill/>
          </p:spPr>
          <p:txBody>
            <a:bodyPr wrap="none" rtlCol="0">
              <a:spAutoFit/>
            </a:bodyPr>
            <a:lstStyle/>
            <a:p>
              <a:r>
                <a:rPr lang="en-US" dirty="0"/>
                <a:t>Range-Contains Query</a:t>
              </a:r>
            </a:p>
          </p:txBody>
        </p:sp>
      </p:grpSp>
      <p:grpSp>
        <p:nvGrpSpPr>
          <p:cNvPr id="26" name="Group 25">
            <a:extLst>
              <a:ext uri="{FF2B5EF4-FFF2-40B4-BE49-F238E27FC236}">
                <a16:creationId xmlns:a16="http://schemas.microsoft.com/office/drawing/2014/main" id="{6F4E3333-7893-604E-E1ED-1D13052553B6}"/>
              </a:ext>
            </a:extLst>
          </p:cNvPr>
          <p:cNvGrpSpPr/>
          <p:nvPr/>
        </p:nvGrpSpPr>
        <p:grpSpPr>
          <a:xfrm>
            <a:off x="7797212" y="4237374"/>
            <a:ext cx="2819046" cy="2528836"/>
            <a:chOff x="7797212" y="4237374"/>
            <a:chExt cx="2819046" cy="2528836"/>
          </a:xfrm>
        </p:grpSpPr>
        <p:sp>
          <p:nvSpPr>
            <p:cNvPr id="16" name="Rectangle 15">
              <a:extLst>
                <a:ext uri="{FF2B5EF4-FFF2-40B4-BE49-F238E27FC236}">
                  <a16:creationId xmlns:a16="http://schemas.microsoft.com/office/drawing/2014/main" id="{59AF7E9B-337D-5CCE-311B-BDBFF3B94427}"/>
                </a:ext>
              </a:extLst>
            </p:cNvPr>
            <p:cNvSpPr/>
            <p:nvPr/>
          </p:nvSpPr>
          <p:spPr>
            <a:xfrm>
              <a:off x="7797212" y="4271075"/>
              <a:ext cx="2371060" cy="175894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4A9A4A3-C355-33CE-D67E-788321CC26E2}"/>
                </a:ext>
              </a:extLst>
            </p:cNvPr>
            <p:cNvGrpSpPr/>
            <p:nvPr/>
          </p:nvGrpSpPr>
          <p:grpSpPr>
            <a:xfrm>
              <a:off x="9348142" y="5281173"/>
              <a:ext cx="1268116" cy="1150322"/>
              <a:chOff x="2603907" y="3967670"/>
              <a:chExt cx="1268116" cy="1150322"/>
            </a:xfrm>
          </p:grpSpPr>
          <p:sp>
            <p:nvSpPr>
              <p:cNvPr id="18" name="Rectangle 17">
                <a:extLst>
                  <a:ext uri="{FF2B5EF4-FFF2-40B4-BE49-F238E27FC236}">
                    <a16:creationId xmlns:a16="http://schemas.microsoft.com/office/drawing/2014/main" id="{46ACFC85-5D54-6AFC-D3D1-22D481F2B597}"/>
                  </a:ext>
                </a:extLst>
              </p:cNvPr>
              <p:cNvSpPr/>
              <p:nvPr/>
            </p:nvSpPr>
            <p:spPr>
              <a:xfrm>
                <a:off x="2620926" y="4049420"/>
                <a:ext cx="1251097" cy="1068572"/>
              </a:xfrm>
              <a:prstGeom prst="rect">
                <a:avLst/>
              </a:prstGeom>
              <a:solidFill>
                <a:schemeClr val="accent2">
                  <a:lumMod val="60000"/>
                  <a:lumOff val="40000"/>
                  <a:alpha val="597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2335D61-3E40-2EE3-1281-6677437F86D4}"/>
                      </a:ext>
                    </a:extLst>
                  </p:cNvPr>
                  <p:cNvSpPr txBox="1"/>
                  <p:nvPr/>
                </p:nvSpPr>
                <p:spPr>
                  <a:xfrm>
                    <a:off x="2603907" y="3967670"/>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𝑠</m:t>
                          </m:r>
                        </m:oMath>
                      </m:oMathPara>
                    </a14:m>
                    <a:endParaRPr lang="en-US" dirty="0"/>
                  </a:p>
                </p:txBody>
              </p:sp>
            </mc:Choice>
            <mc:Fallback xmlns="">
              <p:sp>
                <p:nvSpPr>
                  <p:cNvPr id="19" name="TextBox 18">
                    <a:extLst>
                      <a:ext uri="{FF2B5EF4-FFF2-40B4-BE49-F238E27FC236}">
                        <a16:creationId xmlns:a16="http://schemas.microsoft.com/office/drawing/2014/main" id="{32335D61-3E40-2EE3-1281-6677437F86D4}"/>
                      </a:ext>
                    </a:extLst>
                  </p:cNvPr>
                  <p:cNvSpPr txBox="1">
                    <a:spLocks noRot="1" noChangeAspect="1" noMove="1" noResize="1" noEditPoints="1" noAdjustHandles="1" noChangeArrowheads="1" noChangeShapeType="1" noTextEdit="1"/>
                  </p:cNvSpPr>
                  <p:nvPr/>
                </p:nvSpPr>
                <p:spPr>
                  <a:xfrm>
                    <a:off x="2603907" y="3967670"/>
                    <a:ext cx="399879" cy="369332"/>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C3F0CA1-7F01-72AD-B70B-AA4C5438EC47}"/>
                    </a:ext>
                  </a:extLst>
                </p:cNvPr>
                <p:cNvSpPr txBox="1"/>
                <p:nvPr/>
              </p:nvSpPr>
              <p:spPr>
                <a:xfrm>
                  <a:off x="7797212" y="4237374"/>
                  <a:ext cx="39987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𝑟</m:t>
                        </m:r>
                      </m:oMath>
                    </m:oMathPara>
                  </a14:m>
                  <a:endParaRPr lang="en-US" dirty="0"/>
                </a:p>
              </p:txBody>
            </p:sp>
          </mc:Choice>
          <mc:Fallback xmlns="">
            <p:sp>
              <p:nvSpPr>
                <p:cNvPr id="20" name="TextBox 19">
                  <a:extLst>
                    <a:ext uri="{FF2B5EF4-FFF2-40B4-BE49-F238E27FC236}">
                      <a16:creationId xmlns:a16="http://schemas.microsoft.com/office/drawing/2014/main" id="{BC3F0CA1-7F01-72AD-B70B-AA4C5438EC47}"/>
                    </a:ext>
                  </a:extLst>
                </p:cNvPr>
                <p:cNvSpPr txBox="1">
                  <a:spLocks noRot="1" noChangeAspect="1" noMove="1" noResize="1" noEditPoints="1" noAdjustHandles="1" noChangeArrowheads="1" noChangeShapeType="1" noTextEdit="1"/>
                </p:cNvSpPr>
                <p:nvPr/>
              </p:nvSpPr>
              <p:spPr>
                <a:xfrm>
                  <a:off x="7797212" y="4237374"/>
                  <a:ext cx="399879" cy="369332"/>
                </a:xfrm>
                <a:prstGeom prst="rect">
                  <a:avLst/>
                </a:prstGeom>
                <a:blipFill>
                  <a:blip r:embed="rId10"/>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B8898792-793D-D440-CFAD-DE41B4142D0F}"/>
                </a:ext>
              </a:extLst>
            </p:cNvPr>
            <p:cNvSpPr txBox="1"/>
            <p:nvPr/>
          </p:nvSpPr>
          <p:spPr>
            <a:xfrm>
              <a:off x="8158425" y="6396878"/>
              <a:ext cx="2379434" cy="369332"/>
            </a:xfrm>
            <a:prstGeom prst="rect">
              <a:avLst/>
            </a:prstGeom>
            <a:noFill/>
          </p:spPr>
          <p:txBody>
            <a:bodyPr wrap="none" rtlCol="0">
              <a:spAutoFit/>
            </a:bodyPr>
            <a:lstStyle/>
            <a:p>
              <a:r>
                <a:rPr lang="en-US" dirty="0"/>
                <a:t>Range-Intersects Query</a:t>
              </a:r>
            </a:p>
          </p:txBody>
        </p:sp>
      </p:grpSp>
    </p:spTree>
    <p:custDataLst>
      <p:tags r:id="rId1"/>
    </p:custDataLst>
    <p:extLst>
      <p:ext uri="{BB962C8B-B14F-4D97-AF65-F5344CB8AC3E}">
        <p14:creationId xmlns:p14="http://schemas.microsoft.com/office/powerpoint/2010/main" val="3974742135"/>
      </p:ext>
    </p:extLst>
  </p:cSld>
  <p:clrMapOvr>
    <a:masterClrMapping/>
  </p:clrMapOvr>
  <mc:AlternateContent xmlns:mc="http://schemas.openxmlformats.org/markup-compatibility/2006" xmlns:p14="http://schemas.microsoft.com/office/powerpoint/2010/main">
    <mc:Choice Requires="p14">
      <p:transition spd="slow" p14:dur="2000" advTm="41326"/>
    </mc:Choice>
    <mc:Fallback xmlns="">
      <p:transition spd="slow" advTm="413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6.2|12.9|11.4|12.4"/>
</p:tagLst>
</file>

<file path=ppt/tags/tag10.xml><?xml version="1.0" encoding="utf-8"?>
<p:tagLst xmlns:a="http://schemas.openxmlformats.org/drawingml/2006/main" xmlns:r="http://schemas.openxmlformats.org/officeDocument/2006/relationships" xmlns:p="http://schemas.openxmlformats.org/presentationml/2006/main">
  <p:tag name="TIMING" val="|5.5|4.2|1.4|1|9.1|6|3.6|2.7|0.8|4.1|1.2|13.5|10.3"/>
</p:tagLst>
</file>

<file path=ppt/tags/tag11.xml><?xml version="1.0" encoding="utf-8"?>
<p:tagLst xmlns:a="http://schemas.openxmlformats.org/drawingml/2006/main" xmlns:r="http://schemas.openxmlformats.org/officeDocument/2006/relationships" xmlns:p="http://schemas.openxmlformats.org/presentationml/2006/main">
  <p:tag name="TIMING" val="|1.5|4.3|2.2|0.5|3.7|0.4|1.3|1.4|0.9|2|24.9"/>
</p:tagLst>
</file>

<file path=ppt/tags/tag12.xml><?xml version="1.0" encoding="utf-8"?>
<p:tagLst xmlns:a="http://schemas.openxmlformats.org/drawingml/2006/main" xmlns:r="http://schemas.openxmlformats.org/officeDocument/2006/relationships" xmlns:p="http://schemas.openxmlformats.org/presentationml/2006/main">
  <p:tag name="TIMING" val="|0.6|2.3|1|7.5|1.4|1.1|1.9|0.9|1"/>
</p:tagLst>
</file>

<file path=ppt/tags/tag13.xml><?xml version="1.0" encoding="utf-8"?>
<p:tagLst xmlns:a="http://schemas.openxmlformats.org/drawingml/2006/main" xmlns:r="http://schemas.openxmlformats.org/officeDocument/2006/relationships" xmlns:p="http://schemas.openxmlformats.org/presentationml/2006/main">
  <p:tag name="TIMING" val="|1.4|3.1|2.8|1.7|1.3|3.9|8.4"/>
</p:tagLst>
</file>

<file path=ppt/tags/tag14.xml><?xml version="1.0" encoding="utf-8"?>
<p:tagLst xmlns:a="http://schemas.openxmlformats.org/drawingml/2006/main" xmlns:r="http://schemas.openxmlformats.org/officeDocument/2006/relationships" xmlns:p="http://schemas.openxmlformats.org/presentationml/2006/main">
  <p:tag name="TIMING" val="|0.6|2.6|27.3|5.6|1.2|2.9|2.2|5.2|1.1|1.1|1.1|1.9"/>
</p:tagLst>
</file>

<file path=ppt/tags/tag15.xml><?xml version="1.0" encoding="utf-8"?>
<p:tagLst xmlns:a="http://schemas.openxmlformats.org/drawingml/2006/main" xmlns:r="http://schemas.openxmlformats.org/officeDocument/2006/relationships" xmlns:p="http://schemas.openxmlformats.org/presentationml/2006/main">
  <p:tag name="TIMING" val="|3.1|2.8|10|7|9.5|7"/>
</p:tagLst>
</file>

<file path=ppt/tags/tag16.xml><?xml version="1.0" encoding="utf-8"?>
<p:tagLst xmlns:a="http://schemas.openxmlformats.org/drawingml/2006/main" xmlns:r="http://schemas.openxmlformats.org/officeDocument/2006/relationships" xmlns:p="http://schemas.openxmlformats.org/presentationml/2006/main">
  <p:tag name="TIMING" val="|1.5|5.6|3.1|0.7|2.8|1.1|3.3|0.9|3.9|10.8"/>
</p:tagLst>
</file>

<file path=ppt/tags/tag17.xml><?xml version="1.0" encoding="utf-8"?>
<p:tagLst xmlns:a="http://schemas.openxmlformats.org/drawingml/2006/main" xmlns:r="http://schemas.openxmlformats.org/officeDocument/2006/relationships" xmlns:p="http://schemas.openxmlformats.org/presentationml/2006/main">
  <p:tag name="TIMING" val="|1.4|0.9|11.2|2.4|8.4"/>
</p:tagLst>
</file>

<file path=ppt/tags/tag18.xml><?xml version="1.0" encoding="utf-8"?>
<p:tagLst xmlns:a="http://schemas.openxmlformats.org/drawingml/2006/main" xmlns:r="http://schemas.openxmlformats.org/officeDocument/2006/relationships" xmlns:p="http://schemas.openxmlformats.org/presentationml/2006/main">
  <p:tag name="TIMING" val="|0.6|0.7|1|5.1|4.5|2.5|0.6|0.7|1|3.3"/>
</p:tagLst>
</file>

<file path=ppt/tags/tag19.xml><?xml version="1.0" encoding="utf-8"?>
<p:tagLst xmlns:a="http://schemas.openxmlformats.org/drawingml/2006/main" xmlns:r="http://schemas.openxmlformats.org/officeDocument/2006/relationships" xmlns:p="http://schemas.openxmlformats.org/presentationml/2006/main">
  <p:tag name="TIMING" val="|1.1|0.4|0.6|1|2|1.2|0.6|4.8|3.2|1.2"/>
</p:tagLst>
</file>

<file path=ppt/tags/tag2.xml><?xml version="1.0" encoding="utf-8"?>
<p:tagLst xmlns:a="http://schemas.openxmlformats.org/drawingml/2006/main" xmlns:r="http://schemas.openxmlformats.org/officeDocument/2006/relationships" xmlns:p="http://schemas.openxmlformats.org/presentationml/2006/main">
  <p:tag name="TIMING" val="|1.4|8.1|13.6|7.5|5.5|5.7|2.5"/>
</p:tagLst>
</file>

<file path=ppt/tags/tag20.xml><?xml version="1.0" encoding="utf-8"?>
<p:tagLst xmlns:a="http://schemas.openxmlformats.org/drawingml/2006/main" xmlns:r="http://schemas.openxmlformats.org/officeDocument/2006/relationships" xmlns:p="http://schemas.openxmlformats.org/presentationml/2006/main">
  <p:tag name="TIMING" val="|4.4|0.8|8.3|2.3|1.7|3.2"/>
</p:tagLst>
</file>

<file path=ppt/tags/tag21.xml><?xml version="1.0" encoding="utf-8"?>
<p:tagLst xmlns:a="http://schemas.openxmlformats.org/drawingml/2006/main" xmlns:r="http://schemas.openxmlformats.org/officeDocument/2006/relationships" xmlns:p="http://schemas.openxmlformats.org/presentationml/2006/main">
  <p:tag name="TIMING" val="|0.7|6.3|6.8|5.4|8.1"/>
</p:tagLst>
</file>

<file path=ppt/tags/tag22.xml><?xml version="1.0" encoding="utf-8"?>
<p:tagLst xmlns:a="http://schemas.openxmlformats.org/drawingml/2006/main" xmlns:r="http://schemas.openxmlformats.org/officeDocument/2006/relationships" xmlns:p="http://schemas.openxmlformats.org/presentationml/2006/main">
  <p:tag name="TIMING" val="|3.2|11.9|37.6"/>
</p:tagLst>
</file>

<file path=ppt/tags/tag23.xml><?xml version="1.0" encoding="utf-8"?>
<p:tagLst xmlns:a="http://schemas.openxmlformats.org/drawingml/2006/main" xmlns:r="http://schemas.openxmlformats.org/officeDocument/2006/relationships" xmlns:p="http://schemas.openxmlformats.org/presentationml/2006/main">
  <p:tag name="TIMING" val="|2.9|0.9|2|10.4|0.8|3.1|2.4|2.2|1.2"/>
</p:tagLst>
</file>

<file path=ppt/tags/tag24.xml><?xml version="1.0" encoding="utf-8"?>
<p:tagLst xmlns:a="http://schemas.openxmlformats.org/drawingml/2006/main" xmlns:r="http://schemas.openxmlformats.org/officeDocument/2006/relationships" xmlns:p="http://schemas.openxmlformats.org/presentationml/2006/main">
  <p:tag name="TIMING" val="|0.6|4.8|1.9|1.8|8.9|1.5|2.2|5.7|7.5"/>
</p:tagLst>
</file>

<file path=ppt/tags/tag25.xml><?xml version="1.0" encoding="utf-8"?>
<p:tagLst xmlns:a="http://schemas.openxmlformats.org/drawingml/2006/main" xmlns:r="http://schemas.openxmlformats.org/officeDocument/2006/relationships" xmlns:p="http://schemas.openxmlformats.org/presentationml/2006/main">
  <p:tag name="TIMING" val="|0.9|6|6.1|5.5|9.5|8.1|14.3|1.2|1.5|1.3"/>
</p:tagLst>
</file>

<file path=ppt/tags/tag26.xml><?xml version="1.0" encoding="utf-8"?>
<p:tagLst xmlns:a="http://schemas.openxmlformats.org/drawingml/2006/main" xmlns:r="http://schemas.openxmlformats.org/officeDocument/2006/relationships" xmlns:p="http://schemas.openxmlformats.org/presentationml/2006/main">
  <p:tag name="TIMING" val="|0.5|0.5|2.3|2.2|1.9|4.3|2.4|2.1|0.8"/>
</p:tagLst>
</file>

<file path=ppt/tags/tag27.xml><?xml version="1.0" encoding="utf-8"?>
<p:tagLst xmlns:a="http://schemas.openxmlformats.org/drawingml/2006/main" xmlns:r="http://schemas.openxmlformats.org/officeDocument/2006/relationships" xmlns:p="http://schemas.openxmlformats.org/presentationml/2006/main">
  <p:tag name="TIMING" val="|1.5|0.6|0.9|1.2|0.9|1.1|14.5|13.5"/>
</p:tagLst>
</file>

<file path=ppt/tags/tag28.xml><?xml version="1.0" encoding="utf-8"?>
<p:tagLst xmlns:a="http://schemas.openxmlformats.org/drawingml/2006/main" xmlns:r="http://schemas.openxmlformats.org/officeDocument/2006/relationships" xmlns:p="http://schemas.openxmlformats.org/presentationml/2006/main">
  <p:tag name="TIMING" val="|1.8|16.1|5.1|11.2|5.7|6.4|7.2|17.5|4.5|3.6|2.9"/>
</p:tagLst>
</file>

<file path=ppt/tags/tag29.xml><?xml version="1.0" encoding="utf-8"?>
<p:tagLst xmlns:a="http://schemas.openxmlformats.org/drawingml/2006/main" xmlns:r="http://schemas.openxmlformats.org/officeDocument/2006/relationships" xmlns:p="http://schemas.openxmlformats.org/presentationml/2006/main">
  <p:tag name="TIMING" val="|3.3|8.4|2|7.9"/>
</p:tagLst>
</file>

<file path=ppt/tags/tag3.xml><?xml version="1.0" encoding="utf-8"?>
<p:tagLst xmlns:a="http://schemas.openxmlformats.org/drawingml/2006/main" xmlns:r="http://schemas.openxmlformats.org/officeDocument/2006/relationships" xmlns:p="http://schemas.openxmlformats.org/presentationml/2006/main">
  <p:tag name="TIMING" val="|1|11.3|5.9|10.9|10.4"/>
</p:tagLst>
</file>

<file path=ppt/tags/tag4.xml><?xml version="1.0" encoding="utf-8"?>
<p:tagLst xmlns:a="http://schemas.openxmlformats.org/drawingml/2006/main" xmlns:r="http://schemas.openxmlformats.org/officeDocument/2006/relationships" xmlns:p="http://schemas.openxmlformats.org/presentationml/2006/main">
  <p:tag name="TIMING" val="|6.7|6.1|7.4|8.6|2.9|2.9"/>
</p:tagLst>
</file>

<file path=ppt/tags/tag5.xml><?xml version="1.0" encoding="utf-8"?>
<p:tagLst xmlns:a="http://schemas.openxmlformats.org/drawingml/2006/main" xmlns:r="http://schemas.openxmlformats.org/officeDocument/2006/relationships" xmlns:p="http://schemas.openxmlformats.org/presentationml/2006/main">
  <p:tag name="TIMING" val="|0.9|8.9|4.5|1|3.9|2.9|4.1|2.5|1.8|8.3"/>
</p:tagLst>
</file>

<file path=ppt/tags/tag6.xml><?xml version="1.0" encoding="utf-8"?>
<p:tagLst xmlns:a="http://schemas.openxmlformats.org/drawingml/2006/main" xmlns:r="http://schemas.openxmlformats.org/officeDocument/2006/relationships" xmlns:p="http://schemas.openxmlformats.org/presentationml/2006/main">
  <p:tag name="TIMING" val="|1.2|10.5|4.3|4.1|13.4|2.3|2.1|1.8|2.6|1.1|2.2"/>
</p:tagLst>
</file>

<file path=ppt/tags/tag7.xml><?xml version="1.0" encoding="utf-8"?>
<p:tagLst xmlns:a="http://schemas.openxmlformats.org/drawingml/2006/main" xmlns:r="http://schemas.openxmlformats.org/officeDocument/2006/relationships" xmlns:p="http://schemas.openxmlformats.org/presentationml/2006/main">
  <p:tag name="TIMING" val="|6.3|1.2|0.6|3|2.2|5.2|7.6|5|5|1|3.1|0.5|25.9"/>
</p:tagLst>
</file>

<file path=ppt/tags/tag8.xml><?xml version="1.0" encoding="utf-8"?>
<p:tagLst xmlns:a="http://schemas.openxmlformats.org/drawingml/2006/main" xmlns:r="http://schemas.openxmlformats.org/officeDocument/2006/relationships" xmlns:p="http://schemas.openxmlformats.org/presentationml/2006/main">
  <p:tag name="TIMING" val="|2.2|1.1|1.4|0.3|5|1.9|0.7|10.4|1|6.8"/>
</p:tagLst>
</file>

<file path=ppt/tags/tag9.xml><?xml version="1.0" encoding="utf-8"?>
<p:tagLst xmlns:a="http://schemas.openxmlformats.org/drawingml/2006/main" xmlns:r="http://schemas.openxmlformats.org/officeDocument/2006/relationships" xmlns:p="http://schemas.openxmlformats.org/presentationml/2006/main">
  <p:tag name="TIMING" val="|1.5|1.3|4.9|5.6|1.4|9.1|3.1|3.2|1|6"/>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30258</TotalTime>
  <Words>4244</Words>
  <Application>Microsoft Macintosh PowerPoint</Application>
  <PresentationFormat>Widescreen</PresentationFormat>
  <Paragraphs>706</Paragraphs>
  <Slides>35</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Linux Libertine</vt:lpstr>
      <vt:lpstr>NVIDIA Sans</vt:lpstr>
      <vt:lpstr>Aptos</vt:lpstr>
      <vt:lpstr>Arial</vt:lpstr>
      <vt:lpstr>Calibri</vt:lpstr>
      <vt:lpstr>Calibri Light</vt:lpstr>
      <vt:lpstr>Cambria Math</vt:lpstr>
      <vt:lpstr>Helvetica</vt:lpstr>
      <vt:lpstr>Office 2013 - 2022 Theme</vt:lpstr>
      <vt:lpstr>LibRTS: A Spatial Indexing Library by Ray Tracing</vt:lpstr>
      <vt:lpstr>Spatial Data is Important</vt:lpstr>
      <vt:lpstr>Real-world Example: Geofencing</vt:lpstr>
      <vt:lpstr>Why Do We Need a Spatial Index</vt:lpstr>
      <vt:lpstr>The Hidden Spatial Index Accelerator</vt:lpstr>
      <vt:lpstr>RT Rendering</vt:lpstr>
      <vt:lpstr>BVH Traversal</vt:lpstr>
      <vt:lpstr>RT Cores vs Spatial Index</vt:lpstr>
      <vt:lpstr>Challenge #1: Translation Spatial Queries</vt:lpstr>
      <vt:lpstr>Ray &amp; Ray-Box Intersection</vt:lpstr>
      <vt:lpstr>Solution to Translation Challenge</vt:lpstr>
      <vt:lpstr>Solution to Translation Challenge</vt:lpstr>
      <vt:lpstr>Solution to Translation Challenge</vt:lpstr>
      <vt:lpstr>Challenge #2: Load Balancing</vt:lpstr>
      <vt:lpstr>Our Load Balancing Solution</vt:lpstr>
      <vt:lpstr>Challenge #3: Mutability</vt:lpstr>
      <vt:lpstr>Our Solution to Mutability</vt:lpstr>
      <vt:lpstr>Interface</vt:lpstr>
      <vt:lpstr>Evaluation</vt:lpstr>
      <vt:lpstr>Evaluation</vt:lpstr>
      <vt:lpstr>Point Query</vt:lpstr>
      <vt:lpstr>Range Query - Intersects</vt:lpstr>
      <vt:lpstr>Real-world Application</vt:lpstr>
      <vt:lpstr>Conclusion</vt:lpstr>
      <vt:lpstr>PowerPoint Presentation</vt:lpstr>
      <vt:lpstr>Three Challenges</vt:lpstr>
      <vt:lpstr>Translation Challenge: Range-Contains Query</vt:lpstr>
      <vt:lpstr>Translation Challenge: Range-Contains Query</vt:lpstr>
      <vt:lpstr>Exploiting a Feature: Instancing</vt:lpstr>
      <vt:lpstr>Range Query - Contains</vt:lpstr>
      <vt:lpstr>Bulk-loading Performance</vt:lpstr>
      <vt:lpstr>Effectiveness of Ray Multicast</vt:lpstr>
      <vt:lpstr>RT cores Programming Model</vt:lpstr>
      <vt:lpstr>We propose LibRTS</vt:lpstr>
      <vt:lpstr>Interface – Point-in-polygon (PIP)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Geng, Liang</dc:creator>
  <cp:lastModifiedBy>Geng, Liang</cp:lastModifiedBy>
  <cp:revision>834</cp:revision>
  <dcterms:created xsi:type="dcterms:W3CDTF">2025-02-03T00:31:14Z</dcterms:created>
  <dcterms:modified xsi:type="dcterms:W3CDTF">2025-03-04T23:40:13Z</dcterms:modified>
</cp:coreProperties>
</file>